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drawings/drawing2.xml" ContentType="application/vnd.openxmlformats-officedocument.drawingml.chartshapes+xml"/>
  <Override PartName="/ppt/charts/chart3.xml" ContentType="application/vnd.openxmlformats-officedocument.drawingml.chart+xml"/>
  <Override PartName="/ppt/drawings/drawing3.xml" ContentType="application/vnd.openxmlformats-officedocument.drawingml.chartshapes+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ppt/charts/colors1.xml" ContentType="application/vnd.ms-office.chartcolorstyle+xml"/>
  <Override PartName="/ppt/charts/style1.xml" ContentType="application/vnd.ms-office.chartstyle+xml"/>
  <Override PartName="/ppt/charts/colors2.xml" ContentType="application/vnd.ms-office.chartcolorstyle+xml"/>
  <Override PartName="/ppt/charts/style2.xml" ContentType="application/vnd.ms-office.chartstyle+xml"/>
  <Override PartName="/ppt/charts/colors3.xml" ContentType="application/vnd.ms-office.chartcolorstyle+xml"/>
  <Override PartName="/ppt/charts/style3.xml" ContentType="application/vnd.ms-office.chartstyle+xml"/>
  <Override PartName="/ppt/charts/style4.xml" ContentType="application/vnd.ms-office.chartstyle+xml"/>
  <Override PartName="/ppt/charts/colors4.xml" ContentType="application/vnd.ms-office.chartcolorstyle+xml"/>
  <Override PartName="/ppt/charts/style5.xml" ContentType="application/vnd.ms-office.chartstyle+xml"/>
  <Override PartName="/ppt/charts/colors5.xml" ContentType="application/vnd.ms-office.chartcolorstyle+xml"/>
  <Override PartName="/ppt/charts/style6.xml" ContentType="application/vnd.ms-office.chartstyle+xml"/>
  <Override PartName="/ppt/charts/colors6.xml" ContentType="application/vnd.ms-office.chartcolorstyle+xml"/>
  <Override PartName="/ppt/charts/style7.xml" ContentType="application/vnd.ms-office.chartstyle+xml"/>
  <Override PartName="/ppt/charts/colors7.xml" ContentType="application/vnd.ms-office.chartcolorstyle+xml"/>
  <Override PartName="/ppt/charts/style8.xml" ContentType="application/vnd.ms-office.chartstyle+xml"/>
  <Override PartName="/ppt/charts/colors8.xml" ContentType="application/vnd.ms-office.chartcolorstyle+xml"/>
  <Override PartName="/ppt/charts/style9.xml" ContentType="application/vnd.ms-office.chartstyle+xml"/>
  <Override PartName="/ppt/charts/colors9.xml" ContentType="application/vnd.ms-office.chartcolorstyle+xml"/>
  <Override PartName="/ppt/charts/style10.xml" ContentType="application/vnd.ms-office.chartstyle+xml"/>
  <Override PartName="/ppt/charts/colors10.xml" ContentType="application/vnd.ms-office.chartcolor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8"/>
  </p:handoutMasterIdLst>
  <p:sldIdLst>
    <p:sldId id="259" r:id="rId2"/>
    <p:sldId id="285" r:id="rId3"/>
    <p:sldId id="262" r:id="rId4"/>
    <p:sldId id="274" r:id="rId5"/>
    <p:sldId id="261" r:id="rId6"/>
    <p:sldId id="263" r:id="rId7"/>
    <p:sldId id="265" r:id="rId8"/>
    <p:sldId id="266" r:id="rId9"/>
    <p:sldId id="268" r:id="rId10"/>
    <p:sldId id="267" r:id="rId11"/>
    <p:sldId id="269" r:id="rId12"/>
    <p:sldId id="287" r:id="rId13"/>
    <p:sldId id="270" r:id="rId14"/>
    <p:sldId id="271" r:id="rId15"/>
    <p:sldId id="272" r:id="rId16"/>
    <p:sldId id="275" r:id="rId17"/>
    <p:sldId id="276" r:id="rId18"/>
    <p:sldId id="277" r:id="rId19"/>
    <p:sldId id="278" r:id="rId20"/>
    <p:sldId id="284" r:id="rId21"/>
    <p:sldId id="279" r:id="rId22"/>
    <p:sldId id="280" r:id="rId23"/>
    <p:sldId id="281" r:id="rId24"/>
    <p:sldId id="282" r:id="rId25"/>
    <p:sldId id="283" r:id="rId26"/>
    <p:sldId id="286" r:id="rId2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59" autoAdjust="0"/>
    <p:restoredTop sz="94660"/>
  </p:normalViewPr>
  <p:slideViewPr>
    <p:cSldViewPr snapToGrid="0">
      <p:cViewPr varScale="1">
        <p:scale>
          <a:sx n="77" d="100"/>
          <a:sy n="77" d="100"/>
        </p:scale>
        <p:origin x="-90" y="-79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microsoft.com/office/2011/relationships/chartColorStyle" Target="colors1.xml"/><Relationship Id="rId2" Type="http://schemas.openxmlformats.org/officeDocument/2006/relationships/chartUserShapes" Target="../drawings/drawing1.xml"/><Relationship Id="rId1" Type="http://schemas.openxmlformats.org/officeDocument/2006/relationships/package" Target="../embeddings/Microsoft_Excel_Worksheet1.xlsx"/><Relationship Id="rId4"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microsoft.com/office/2011/relationships/chartStyle" Target="style10.xml"/><Relationship Id="rId2" Type="http://schemas.microsoft.com/office/2011/relationships/chartColorStyle" Target="colors10.xml"/><Relationship Id="rId1" Type="http://schemas.openxmlformats.org/officeDocument/2006/relationships/oleObject" Target="file:///C:\Users\Owner\Documents\Finance%20Council\Complete%20Community%20College's%20FTE%20with%20analysis.xlsx" TargetMode="External"/></Relationships>
</file>

<file path=ppt/charts/_rels/chart2.xml.rels><?xml version="1.0" encoding="UTF-8" standalone="yes"?>
<Relationships xmlns="http://schemas.openxmlformats.org/package/2006/relationships"><Relationship Id="rId3" Type="http://schemas.microsoft.com/office/2011/relationships/chartColorStyle" Target="colors2.xml"/><Relationship Id="rId2" Type="http://schemas.openxmlformats.org/officeDocument/2006/relationships/chartUserShapes" Target="../drawings/drawing2.xml"/><Relationship Id="rId1" Type="http://schemas.openxmlformats.org/officeDocument/2006/relationships/package" Target="../embeddings/Microsoft_Excel_Worksheet2.xlsx"/><Relationship Id="rId4" Type="http://schemas.microsoft.com/office/2011/relationships/chartStyle" Target="style2.xml"/></Relationships>
</file>

<file path=ppt/charts/_rels/chart3.xml.rels><?xml version="1.0" encoding="UTF-8" standalone="yes"?>
<Relationships xmlns="http://schemas.openxmlformats.org/package/2006/relationships"><Relationship Id="rId3" Type="http://schemas.microsoft.com/office/2011/relationships/chartColorStyle" Target="colors3.xml"/><Relationship Id="rId2" Type="http://schemas.openxmlformats.org/officeDocument/2006/relationships/chartUserShapes" Target="../drawings/drawing3.xml"/><Relationship Id="rId1" Type="http://schemas.openxmlformats.org/officeDocument/2006/relationships/oleObject" Target="file:///C:\Users\Owner\Documents\Finance%20Council\Complete%20Community%20College's%20FTE%20with%20analysis.xlsx" TargetMode="External"/><Relationship Id="rId4" Type="http://schemas.microsoft.com/office/2011/relationships/chartStyle" Target="style3.xml"/></Relationships>
</file>

<file path=ppt/charts/_rels/chart4.xml.rels><?xml version="1.0" encoding="UTF-8" standalone="yes"?>
<Relationships xmlns="http://schemas.openxmlformats.org/package/2006/relationships"><Relationship Id="rId3" Type="http://schemas.microsoft.com/office/2011/relationships/chartStyle" Target="style4.xml"/><Relationship Id="rId2" Type="http://schemas.microsoft.com/office/2011/relationships/chartColorStyle" Target="colors4.xml"/><Relationship Id="rId1" Type="http://schemas.openxmlformats.org/officeDocument/2006/relationships/oleObject" Target="file:///C:\Users\Owner\Documents\Finance%20Council\Complete%20Community%20College's%20FTE%20with%20analysis.xlsx" TargetMode="External"/></Relationships>
</file>

<file path=ppt/charts/_rels/chart5.xml.rels><?xml version="1.0" encoding="UTF-8" standalone="yes"?>
<Relationships xmlns="http://schemas.openxmlformats.org/package/2006/relationships"><Relationship Id="rId3" Type="http://schemas.microsoft.com/office/2011/relationships/chartStyle" Target="style5.xml"/><Relationship Id="rId2" Type="http://schemas.microsoft.com/office/2011/relationships/chartColorStyle" Target="colors5.xml"/><Relationship Id="rId1" Type="http://schemas.openxmlformats.org/officeDocument/2006/relationships/oleObject" Target="file:///C:\Users\Owner\Documents\Finance%20Council\Complete%20Community%20College's%20FTE%20with%20analysis.xlsx" TargetMode="External"/></Relationships>
</file>

<file path=ppt/charts/_rels/chart6.xml.rels><?xml version="1.0" encoding="UTF-8" standalone="yes"?>
<Relationships xmlns="http://schemas.openxmlformats.org/package/2006/relationships"><Relationship Id="rId3" Type="http://schemas.microsoft.com/office/2011/relationships/chartStyle" Target="style6.xml"/><Relationship Id="rId2" Type="http://schemas.microsoft.com/office/2011/relationships/chartColorStyle" Target="colors6.xml"/><Relationship Id="rId1" Type="http://schemas.openxmlformats.org/officeDocument/2006/relationships/oleObject" Target="file:///C:\Users\Owner\Documents\Finance%20Council\Complete%20Community%20College's%20FTE%20with%20analysis.xlsx" TargetMode="External"/></Relationships>
</file>

<file path=ppt/charts/_rels/chart7.xml.rels><?xml version="1.0" encoding="UTF-8" standalone="yes"?>
<Relationships xmlns="http://schemas.openxmlformats.org/package/2006/relationships"><Relationship Id="rId3" Type="http://schemas.microsoft.com/office/2011/relationships/chartStyle" Target="style7.xml"/><Relationship Id="rId2" Type="http://schemas.microsoft.com/office/2011/relationships/chartColorStyle" Target="colors7.xml"/><Relationship Id="rId1" Type="http://schemas.openxmlformats.org/officeDocument/2006/relationships/oleObject" Target="file:///C:\Users\Owner\Documents\Finance%20Council\Complete%20Community%20College's%20FTE%20with%20analysis.xlsx" TargetMode="External"/></Relationships>
</file>

<file path=ppt/charts/_rels/chart8.xml.rels><?xml version="1.0" encoding="UTF-8" standalone="yes"?>
<Relationships xmlns="http://schemas.openxmlformats.org/package/2006/relationships"><Relationship Id="rId3" Type="http://schemas.microsoft.com/office/2011/relationships/chartStyle" Target="style8.xml"/><Relationship Id="rId2" Type="http://schemas.microsoft.com/office/2011/relationships/chartColorStyle" Target="colors8.xml"/><Relationship Id="rId1" Type="http://schemas.openxmlformats.org/officeDocument/2006/relationships/oleObject" Target="file:///C:\Users\Owner\Documents\Finance%20Council\Complete%20Community%20College's%20FTE%20with%20analysis.xlsx" TargetMode="External"/></Relationships>
</file>

<file path=ppt/charts/_rels/chart9.xml.rels><?xml version="1.0" encoding="UTF-8" standalone="yes"?>
<Relationships xmlns="http://schemas.openxmlformats.org/package/2006/relationships"><Relationship Id="rId3" Type="http://schemas.microsoft.com/office/2011/relationships/chartStyle" Target="style9.xml"/><Relationship Id="rId2" Type="http://schemas.microsoft.com/office/2011/relationships/chartColorStyle" Target="colors9.xml"/><Relationship Id="rId1" Type="http://schemas.openxmlformats.org/officeDocument/2006/relationships/oleObject" Target="file:///C:\Users\Owner\Documents\Finance%20Council\Complete%20Community%20College's%20FTE%20with%20analysi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cap="all" spc="120" normalizeH="0" baseline="0">
                <a:solidFill>
                  <a:schemeClr val="tx1">
                    <a:lumMod val="65000"/>
                    <a:lumOff val="35000"/>
                  </a:schemeClr>
                </a:solidFill>
                <a:latin typeface="+mn-lt"/>
                <a:ea typeface="+mn-ea"/>
                <a:cs typeface="+mn-cs"/>
              </a:defRPr>
            </a:pPr>
            <a:r>
              <a:rPr lang="en-US"/>
              <a:t>Lane normed to 01-02 Total and Totals</a:t>
            </a:r>
          </a:p>
        </c:rich>
      </c:tx>
      <c:layout/>
      <c:overlay val="0"/>
      <c:spPr>
        <a:noFill/>
        <a:ln>
          <a:noFill/>
        </a:ln>
        <a:effectLst/>
      </c:spPr>
    </c:title>
    <c:autoTitleDeleted val="0"/>
    <c:plotArea>
      <c:layout>
        <c:manualLayout>
          <c:layoutTarget val="inner"/>
          <c:xMode val="edge"/>
          <c:yMode val="edge"/>
          <c:x val="0.10422988656404807"/>
          <c:y val="0.13471114027413242"/>
          <c:w val="0.87644866944180799"/>
          <c:h val="0.81484762321376492"/>
        </c:manualLayout>
      </c:layout>
      <c:lineChart>
        <c:grouping val="standard"/>
        <c:varyColors val="0"/>
        <c:ser>
          <c:idx val="0"/>
          <c:order val="0"/>
          <c:tx>
            <c:strRef>
              <c:f>'15) Enrollment'!$A$28</c:f>
              <c:strCache>
                <c:ptCount val="1"/>
                <c:pt idx="0">
                  <c:v>Lane norm 01-02</c:v>
                </c:pt>
              </c:strCache>
            </c:strRef>
          </c:tx>
          <c:spPr>
            <a:ln w="22225" cap="rnd">
              <a:solidFill>
                <a:schemeClr val="accent1"/>
              </a:solidFill>
              <a:round/>
            </a:ln>
            <a:effectLst/>
          </c:spPr>
          <c:marker>
            <c:symbol val="diamond"/>
            <c:size val="6"/>
            <c:spPr>
              <a:solidFill>
                <a:schemeClr val="accent1"/>
              </a:solidFill>
              <a:ln w="9525">
                <a:solidFill>
                  <a:schemeClr val="accent1"/>
                </a:solidFill>
                <a:round/>
              </a:ln>
              <a:effectLst/>
            </c:spPr>
          </c:marker>
          <c:val>
            <c:numRef>
              <c:f>'15) Enrollment'!$B$28:$BT$28</c:f>
              <c:numCache>
                <c:formatCode>#,##0.00</c:formatCode>
                <c:ptCount val="23"/>
                <c:pt idx="0">
                  <c:v>90029.924974275491</c:v>
                </c:pt>
                <c:pt idx="1">
                  <c:v>86536.500487993311</c:v>
                </c:pt>
                <c:pt idx="2">
                  <c:v>85933.175300461982</c:v>
                </c:pt>
                <c:pt idx="3">
                  <c:v>84990.222031839279</c:v>
                </c:pt>
                <c:pt idx="4">
                  <c:v>86010.755318985393</c:v>
                </c:pt>
                <c:pt idx="5">
                  <c:v>84696.392396465584</c:v>
                </c:pt>
                <c:pt idx="6">
                  <c:v>87771.709304657357</c:v>
                </c:pt>
                <c:pt idx="7">
                  <c:v>91125.189931438828</c:v>
                </c:pt>
                <c:pt idx="8">
                  <c:v>95150.206196820538</c:v>
                </c:pt>
                <c:pt idx="9">
                  <c:v>89983.751745859627</c:v>
                </c:pt>
                <c:pt idx="10">
                  <c:v>80129.474420668936</c:v>
                </c:pt>
                <c:pt idx="11">
                  <c:v>76003.375922614738</c:v>
                </c:pt>
                <c:pt idx="12">
                  <c:v>80360.381448133514</c:v>
                </c:pt>
                <c:pt idx="13">
                  <c:v>84056.563374131467</c:v>
                </c:pt>
                <c:pt idx="14">
                  <c:v>83050.141405137227</c:v>
                </c:pt>
                <c:pt idx="15">
                  <c:v>95761.551734092936</c:v>
                </c:pt>
                <c:pt idx="16">
                  <c:v>112261.76887535189</c:v>
                </c:pt>
                <c:pt idx="17">
                  <c:v>115668.28466104138</c:v>
                </c:pt>
                <c:pt idx="18">
                  <c:v>116124.84494396516</c:v>
                </c:pt>
                <c:pt idx="19">
                  <c:v>104731.91299226684</c:v>
                </c:pt>
                <c:pt idx="20">
                  <c:v>89969.584959868385</c:v>
                </c:pt>
                <c:pt idx="21">
                  <c:v>75774.789958471156</c:v>
                </c:pt>
                <c:pt idx="22">
                  <c:v>75774.789958471156</c:v>
                </c:pt>
              </c:numCache>
            </c:numRef>
          </c:val>
          <c:smooth val="0"/>
        </c:ser>
        <c:ser>
          <c:idx val="1"/>
          <c:order val="1"/>
          <c:tx>
            <c:strRef>
              <c:f>'15) Enrollment'!$A$26</c:f>
              <c:strCache>
                <c:ptCount val="1"/>
                <c:pt idx="0">
                  <c:v>Totals</c:v>
                </c:pt>
              </c:strCache>
            </c:strRef>
          </c:tx>
          <c:spPr>
            <a:ln w="22225" cap="rnd">
              <a:solidFill>
                <a:schemeClr val="accent2"/>
              </a:solidFill>
              <a:round/>
            </a:ln>
            <a:effectLst/>
          </c:spPr>
          <c:marker>
            <c:symbol val="square"/>
            <c:size val="6"/>
            <c:spPr>
              <a:solidFill>
                <a:schemeClr val="accent2"/>
              </a:solidFill>
              <a:ln w="9525">
                <a:solidFill>
                  <a:schemeClr val="accent2"/>
                </a:solidFill>
                <a:round/>
              </a:ln>
              <a:effectLst/>
            </c:spPr>
          </c:marker>
          <c:val>
            <c:numRef>
              <c:f>'15) Enrollment'!$B$26:$BT$26</c:f>
              <c:numCache>
                <c:formatCode>#,##0.00</c:formatCode>
                <c:ptCount val="23"/>
                <c:pt idx="0">
                  <c:v>78657.020000000019</c:v>
                </c:pt>
                <c:pt idx="1">
                  <c:v>74733.100000000006</c:v>
                </c:pt>
                <c:pt idx="2">
                  <c:v>75365.2</c:v>
                </c:pt>
                <c:pt idx="3">
                  <c:v>77383.239999999991</c:v>
                </c:pt>
                <c:pt idx="4" formatCode="_(* #,##0.00_);_(* \(#,##0.00\);_(* &quot;-&quot;??_);_(@_)">
                  <c:v>80460.760000000009</c:v>
                </c:pt>
                <c:pt idx="5" formatCode="_(* #,##0.00_);_(* \(#,##0.00\);_(* &quot;-&quot;??_);_(@_)">
                  <c:v>84900.95</c:v>
                </c:pt>
                <c:pt idx="6" formatCode="_(* #,##0.00_);_(* \(#,##0.00\);_(* &quot;-&quot;??_);_(@_)">
                  <c:v>88668.42</c:v>
                </c:pt>
                <c:pt idx="7" formatCode="_(* #,##0.00_);_(* \(#,##0.00\);_(* &quot;-&quot;??_);_(@_)">
                  <c:v>91125.19</c:v>
                </c:pt>
                <c:pt idx="8" formatCode="_(* #,##0.00_);_(* \(#,##0.00\);_(* &quot;-&quot;??_);_(@_)">
                  <c:v>96026.700000000012</c:v>
                </c:pt>
                <c:pt idx="9" formatCode="_(* #,##0.00_);_(* \(#,##0.00\);_(* &quot;-&quot;??_);_(@_)">
                  <c:v>96388.720909090902</c:v>
                </c:pt>
                <c:pt idx="10" formatCode="_(* #,##0.00_);_(* \(#,##0.00\);_(* &quot;-&quot;??_);_(@_)">
                  <c:v>88837.004545454562</c:v>
                </c:pt>
                <c:pt idx="11" formatCode="_(* #,##0.00_);_(* \(#,##0.00\);_(* &quot;-&quot;??_);_(@_)">
                  <c:v>87659.071699999986</c:v>
                </c:pt>
                <c:pt idx="12" formatCode="_(* #,##0.00_);_(* \(#,##0.00\);_(* &quot;-&quot;??_);_(@_)">
                  <c:v>86611.23</c:v>
                </c:pt>
                <c:pt idx="13" formatCode="_(* #,##0.00_);_(* \(#,##0.00\);_(* &quot;-&quot;??_);_(@_)">
                  <c:v>86365.7</c:v>
                </c:pt>
                <c:pt idx="14" formatCode="_(* #,##0.00_);_(* \(#,##0.00\);_(* &quot;-&quot;??_);_(@_)">
                  <c:v>89705.384399999995</c:v>
                </c:pt>
                <c:pt idx="15" formatCode="_(* #,##0_);_(* \(#,##0\);_(* &quot;-&quot;??_);_(@_)">
                  <c:v>100051.16999999998</c:v>
                </c:pt>
                <c:pt idx="16" formatCode="_(* #,##0_);_(* \(#,##0\);_(* &quot;-&quot;??_);_(@_)">
                  <c:v>116354.55363636362</c:v>
                </c:pt>
                <c:pt idx="17" formatCode="_(* #,##0_);_(* \(#,##0\);_(* &quot;-&quot;??_);_(@_)">
                  <c:v>119507.63000000002</c:v>
                </c:pt>
                <c:pt idx="18" formatCode="_(* #,##0_);_(* \(#,##0\);_(* &quot;-&quot;??_);_(@_)">
                  <c:v>117652.85</c:v>
                </c:pt>
                <c:pt idx="19" formatCode="_(* #,##0_);_(* \(#,##0\);_(* &quot;-&quot;??_);_(@_)">
                  <c:v>112152.55204545453</c:v>
                </c:pt>
                <c:pt idx="20" formatCode="_(* #,##0_);_(* \(#,##0\);_(* &quot;-&quot;??_);_(@_)">
                  <c:v>104338.81999999999</c:v>
                </c:pt>
                <c:pt idx="21" formatCode="_(* #,##0_);_(* \(#,##0\);_(* &quot;-&quot;??_);_(@_)">
                  <c:v>97361.673699999999</c:v>
                </c:pt>
                <c:pt idx="22" formatCode="_(* #,##0_);_(* \(#,##0\);_(* &quot;-&quot;??_);_(@_)">
                  <c:v>97361.673699999999</c:v>
                </c:pt>
              </c:numCache>
            </c:numRef>
          </c:val>
          <c:smooth val="0"/>
        </c:ser>
        <c:ser>
          <c:idx val="2"/>
          <c:order val="2"/>
          <c:tx>
            <c:strRef>
              <c:f>'15) Enrollment'!$A$4</c:f>
              <c:strCache>
                <c:ptCount val="1"/>
                <c:pt idx="0">
                  <c:v>Years</c:v>
                </c:pt>
              </c:strCache>
            </c:strRef>
          </c:tx>
          <c:spPr>
            <a:ln w="22225" cap="rnd">
              <a:solidFill>
                <a:schemeClr val="accent3"/>
              </a:solidFill>
              <a:round/>
            </a:ln>
            <a:effectLst/>
          </c:spPr>
          <c:marker>
            <c:symbol val="triangle"/>
            <c:size val="6"/>
            <c:spPr>
              <a:solidFill>
                <a:schemeClr val="accent3"/>
              </a:solidFill>
              <a:ln w="9525">
                <a:solidFill>
                  <a:schemeClr val="accent3"/>
                </a:solidFill>
                <a:round/>
              </a:ln>
              <a:effectLst/>
            </c:spPr>
          </c:marker>
          <c:val>
            <c:numRef>
              <c:f>'15) Enrollment'!$B$4:$BY$4</c:f>
              <c:numCache>
                <c:formatCode>General</c:formatCode>
                <c:ptCount val="23"/>
                <c:pt idx="0">
                  <c:v>0</c:v>
                </c:pt>
                <c:pt idx="1">
                  <c:v>0</c:v>
                </c:pt>
                <c:pt idx="2">
                  <c:v>0</c:v>
                </c:pt>
                <c:pt idx="3">
                  <c:v>0</c:v>
                </c:pt>
                <c:pt idx="4">
                  <c:v>0</c:v>
                </c:pt>
                <c:pt idx="5">
                  <c:v>0</c:v>
                </c:pt>
                <c:pt idx="6">
                  <c:v>0</c:v>
                </c:pt>
                <c:pt idx="7">
                  <c:v>0</c:v>
                </c:pt>
                <c:pt idx="8">
                  <c:v>0</c:v>
                </c:pt>
              </c:numCache>
            </c:numRef>
          </c:val>
          <c:smooth val="0"/>
        </c:ser>
        <c:dLbls>
          <c:showLegendKey val="0"/>
          <c:showVal val="0"/>
          <c:showCatName val="0"/>
          <c:showSerName val="0"/>
          <c:showPercent val="0"/>
          <c:showBubbleSize val="0"/>
        </c:dLbls>
        <c:marker val="1"/>
        <c:smooth val="0"/>
        <c:axId val="135178880"/>
        <c:axId val="135332608"/>
      </c:lineChart>
      <c:catAx>
        <c:axId val="135178880"/>
        <c:scaling>
          <c:orientation val="minMax"/>
        </c:scaling>
        <c:delete val="0"/>
        <c:axPos val="b"/>
        <c:majorGridlines>
          <c:spPr>
            <a:ln w="9525" cap="flat" cmpd="sng" algn="ctr">
              <a:solidFill>
                <a:schemeClr val="tx1">
                  <a:lumMod val="15000"/>
                  <a:lumOff val="85000"/>
                </a:schemeClr>
              </a:solidFill>
              <a:round/>
            </a:ln>
            <a:effectLst/>
          </c:spPr>
        </c:majorGridlines>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64" b="0" i="0" u="none" strike="noStrike" kern="1200" cap="all" spc="120" normalizeH="0" baseline="0">
                <a:solidFill>
                  <a:schemeClr val="tx1">
                    <a:lumMod val="65000"/>
                    <a:lumOff val="35000"/>
                  </a:schemeClr>
                </a:solidFill>
                <a:latin typeface="+mn-lt"/>
                <a:ea typeface="+mn-ea"/>
                <a:cs typeface="+mn-cs"/>
              </a:defRPr>
            </a:pPr>
            <a:endParaRPr lang="en-US"/>
          </a:p>
        </c:txPr>
        <c:crossAx val="135332608"/>
        <c:crosses val="autoZero"/>
        <c:auto val="1"/>
        <c:lblAlgn val="ctr"/>
        <c:lblOffset val="100"/>
        <c:noMultiLvlLbl val="0"/>
      </c:catAx>
      <c:valAx>
        <c:axId val="135332608"/>
        <c:scaling>
          <c:orientation val="minMax"/>
        </c:scaling>
        <c:delete val="0"/>
        <c:axPos val="l"/>
        <c:numFmt formatCode="#,##0.00"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35178880"/>
        <c:crosses val="autoZero"/>
        <c:crossBetween val="between"/>
      </c:val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userShapes r:id="rId2"/>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cap="all" spc="120" normalizeH="0" baseline="0">
                <a:solidFill>
                  <a:schemeClr val="tx1">
                    <a:lumMod val="65000"/>
                    <a:lumOff val="35000"/>
                  </a:schemeClr>
                </a:solidFill>
                <a:latin typeface="+mn-lt"/>
                <a:ea typeface="+mn-ea"/>
                <a:cs typeface="+mn-cs"/>
              </a:defRPr>
            </a:pPr>
            <a:r>
              <a:rPr lang="en-US"/>
              <a:t>Mid-7 FTE</a:t>
            </a:r>
          </a:p>
        </c:rich>
      </c:tx>
      <c:overlay val="0"/>
      <c:spPr>
        <a:noFill/>
        <a:ln>
          <a:noFill/>
        </a:ln>
        <a:effectLst/>
      </c:spPr>
    </c:title>
    <c:autoTitleDeleted val="0"/>
    <c:plotArea>
      <c:layout/>
      <c:lineChart>
        <c:grouping val="standard"/>
        <c:varyColors val="0"/>
        <c:ser>
          <c:idx val="0"/>
          <c:order val="0"/>
          <c:tx>
            <c:strRef>
              <c:f>'15) Enrollment'!$A$10</c:f>
              <c:strCache>
                <c:ptCount val="1"/>
                <c:pt idx="0">
                  <c:v>Central Oregon</c:v>
                </c:pt>
              </c:strCache>
            </c:strRef>
          </c:tx>
          <c:spPr>
            <a:ln w="22225" cap="rnd">
              <a:solidFill>
                <a:schemeClr val="accent1"/>
              </a:solidFill>
              <a:round/>
            </a:ln>
            <a:effectLst/>
          </c:spPr>
          <c:marker>
            <c:symbol val="diamond"/>
            <c:size val="6"/>
            <c:spPr>
              <a:solidFill>
                <a:schemeClr val="accent1"/>
              </a:solidFill>
              <a:ln w="9525">
                <a:solidFill>
                  <a:schemeClr val="accent1"/>
                </a:solidFill>
                <a:round/>
              </a:ln>
              <a:effectLst/>
            </c:spPr>
          </c:marker>
          <c:val>
            <c:numRef>
              <c:f>'15) Enrollment'!$B$10:$BT$10</c:f>
              <c:numCache>
                <c:formatCode>#,##0.00</c:formatCode>
                <c:ptCount val="23"/>
                <c:pt idx="0">
                  <c:v>2761.8</c:v>
                </c:pt>
                <c:pt idx="1">
                  <c:v>2809.57</c:v>
                </c:pt>
                <c:pt idx="2">
                  <c:v>2864.93</c:v>
                </c:pt>
                <c:pt idx="3">
                  <c:v>2925.05</c:v>
                </c:pt>
                <c:pt idx="4" formatCode="_(* #,##0.00_);_(* \(#,##0.00\);_(* &quot;-&quot;??_);_(@_)">
                  <c:v>3198.18</c:v>
                </c:pt>
                <c:pt idx="5" formatCode="_(* #,##0.00_);_(* \(#,##0.00\);_(* &quot;-&quot;??_);_(@_)">
                  <c:v>3849.35</c:v>
                </c:pt>
                <c:pt idx="6" formatCode="_(* #,##0.00_);_(* \(#,##0.00\);_(* &quot;-&quot;??_);_(@_)">
                  <c:v>3837.37</c:v>
                </c:pt>
                <c:pt idx="7" formatCode="_(* #,##0.00_);_(* \(#,##0.00\);_(* &quot;-&quot;??_);_(@_)">
                  <c:v>3754.12</c:v>
                </c:pt>
                <c:pt idx="8" formatCode="_(* #,##0.00_);_(* \(#,##0.00\);_(* &quot;-&quot;??_);_(@_)">
                  <c:v>3971.7000000000003</c:v>
                </c:pt>
                <c:pt idx="9" formatCode="_(* #,##0.00_);_(* \(#,##0.00\);_(* &quot;-&quot;??_);_(@_)">
                  <c:v>4017.48</c:v>
                </c:pt>
                <c:pt idx="10" formatCode="_(* #,##0.00_);_(* \(#,##0.00\);_(* &quot;-&quot;??_);_(@_)">
                  <c:v>3555.53</c:v>
                </c:pt>
                <c:pt idx="11" formatCode="_(* #,##0.00_);_(* \(#,##0.00\);_(* &quot;-&quot;??_);_(@_)">
                  <c:v>3576.2595000000006</c:v>
                </c:pt>
                <c:pt idx="12" formatCode="_(* #,##0.00_);_(* \(#,##0.00\);_(* &quot;-&quot;??_);_(@_)">
                  <c:v>3611.52</c:v>
                </c:pt>
                <c:pt idx="13" formatCode="_(* #,##0.00_);_(* \(#,##0.00\);_(* &quot;-&quot;??_);_(@_)">
                  <c:v>3550.61</c:v>
                </c:pt>
                <c:pt idx="14" formatCode="_(* #,##0.00_);_(* \(#,##0.00\);_(* &quot;-&quot;??_);_(@_)">
                  <c:v>3996.9198999999999</c:v>
                </c:pt>
                <c:pt idx="15" formatCode="_(* #,##0_);_(* \(#,##0\);_(* &quot;-&quot;??_);_(@_)">
                  <c:v>4976.26</c:v>
                </c:pt>
                <c:pt idx="16" formatCode="_(* #,##0_);_(* \(#,##0\);_(* &quot;-&quot;??_);_(@_)">
                  <c:v>6163.79</c:v>
                </c:pt>
                <c:pt idx="17" formatCode="_(* #,##0_);_(* \(#,##0\);_(* &quot;-&quot;??_);_(@_)">
                  <c:v>6620.87</c:v>
                </c:pt>
                <c:pt idx="18" formatCode="_(* #,##0_);_(* \(#,##0\);_(* &quot;-&quot;??_);_(@_)">
                  <c:v>6721.9699999999993</c:v>
                </c:pt>
                <c:pt idx="19" formatCode="_(* #,##0_);_(* \(#,##0\);_(* &quot;-&quot;??_);_(@_)">
                  <c:v>6596.335</c:v>
                </c:pt>
                <c:pt idx="20" formatCode="_(* #,##0_);_(* \(#,##0\);_(* &quot;-&quot;??_);_(@_)">
                  <c:v>6281.07</c:v>
                </c:pt>
                <c:pt idx="21" formatCode="_(* #,##0_);_(* \(#,##0\);_(* &quot;-&quot;??_);_(@_)">
                  <c:v>5618.241</c:v>
                </c:pt>
                <c:pt idx="22" formatCode="_(* #,##0_);_(* \(#,##0\);_(* &quot;-&quot;??_);_(@_)">
                  <c:v>5618.241</c:v>
                </c:pt>
              </c:numCache>
            </c:numRef>
          </c:val>
          <c:smooth val="0"/>
        </c:ser>
        <c:ser>
          <c:idx val="1"/>
          <c:order val="1"/>
          <c:tx>
            <c:strRef>
              <c:f>'15) Enrollment'!$A$11</c:f>
              <c:strCache>
                <c:ptCount val="1"/>
                <c:pt idx="0">
                  <c:v>Chemeketa</c:v>
                </c:pt>
              </c:strCache>
            </c:strRef>
          </c:tx>
          <c:spPr>
            <a:ln w="22225" cap="rnd">
              <a:solidFill>
                <a:schemeClr val="accent2"/>
              </a:solidFill>
              <a:round/>
            </a:ln>
            <a:effectLst/>
          </c:spPr>
          <c:marker>
            <c:symbol val="square"/>
            <c:size val="6"/>
            <c:spPr>
              <a:solidFill>
                <a:schemeClr val="accent2"/>
              </a:solidFill>
              <a:ln w="9525">
                <a:solidFill>
                  <a:schemeClr val="accent2"/>
                </a:solidFill>
                <a:round/>
              </a:ln>
              <a:effectLst/>
            </c:spPr>
          </c:marker>
          <c:val>
            <c:numRef>
              <c:f>'15) Enrollment'!$B$11:$BT$11</c:f>
              <c:numCache>
                <c:formatCode>#,##0.00</c:formatCode>
                <c:ptCount val="23"/>
                <c:pt idx="0">
                  <c:v>10593.06</c:v>
                </c:pt>
                <c:pt idx="1">
                  <c:v>10163.040000000001</c:v>
                </c:pt>
                <c:pt idx="2">
                  <c:v>10090.9</c:v>
                </c:pt>
                <c:pt idx="3">
                  <c:v>10852.8</c:v>
                </c:pt>
                <c:pt idx="4" formatCode="_(* #,##0.00_);_(* \(#,##0.00\);_(* &quot;-&quot;??_);_(@_)">
                  <c:v>10428.85</c:v>
                </c:pt>
                <c:pt idx="5" formatCode="_(* #,##0.00_);_(* \(#,##0.00\);_(* &quot;-&quot;??_);_(@_)">
                  <c:v>10523.21</c:v>
                </c:pt>
                <c:pt idx="6" formatCode="_(* #,##0.00_);_(* \(#,##0.00\);_(* &quot;-&quot;??_);_(@_)">
                  <c:v>11070.65</c:v>
                </c:pt>
                <c:pt idx="7" formatCode="_(* #,##0.00_);_(* \(#,##0.00\);_(* &quot;-&quot;??_);_(@_)">
                  <c:v>11201.91</c:v>
                </c:pt>
                <c:pt idx="8" formatCode="_(* #,##0.00_);_(* \(#,##0.00\);_(* &quot;-&quot;??_);_(@_)">
                  <c:v>11471.17</c:v>
                </c:pt>
                <c:pt idx="9" formatCode="_(* #,##0.00_);_(* \(#,##0.00\);_(* &quot;-&quot;??_);_(@_)">
                  <c:v>11002.38</c:v>
                </c:pt>
                <c:pt idx="10" formatCode="_(* #,##0.00_);_(* \(#,##0.00\);_(* &quot;-&quot;??_);_(@_)">
                  <c:v>10612.318181818182</c:v>
                </c:pt>
                <c:pt idx="11" formatCode="_(* #,##0.00_);_(* \(#,##0.00\);_(* &quot;-&quot;??_);_(@_)">
                  <c:v>10555.943800000001</c:v>
                </c:pt>
                <c:pt idx="12" formatCode="_(* #,##0.00_);_(* \(#,##0.00\);_(* &quot;-&quot;??_);_(@_)">
                  <c:v>9935.3799999999992</c:v>
                </c:pt>
                <c:pt idx="13" formatCode="_(* #,##0.00_);_(* \(#,##0.00\);_(* &quot;-&quot;??_);_(@_)">
                  <c:v>9964.85</c:v>
                </c:pt>
                <c:pt idx="14" formatCode="_(* #,##0.00_);_(* \(#,##0.00\);_(* &quot;-&quot;??_);_(@_)">
                  <c:v>10717.28</c:v>
                </c:pt>
                <c:pt idx="15" formatCode="_(* #,##0_);_(* \(#,##0\);_(* &quot;-&quot;??_);_(@_)">
                  <c:v>11893.46</c:v>
                </c:pt>
                <c:pt idx="16" formatCode="_(* #,##0_);_(* \(#,##0\);_(* &quot;-&quot;??_);_(@_)">
                  <c:v>13312.205454545454</c:v>
                </c:pt>
                <c:pt idx="17" formatCode="_(* #,##0_);_(* \(#,##0\);_(* &quot;-&quot;??_);_(@_)">
                  <c:v>13542.39</c:v>
                </c:pt>
                <c:pt idx="18" formatCode="_(* #,##0_);_(* \(#,##0\);_(* &quot;-&quot;??_);_(@_)">
                  <c:v>13282.02</c:v>
                </c:pt>
                <c:pt idx="19" formatCode="_(* #,##0_);_(* \(#,##0\);_(* &quot;-&quot;??_);_(@_)">
                  <c:v>13492.947145454546</c:v>
                </c:pt>
                <c:pt idx="20" formatCode="_(* #,##0_);_(* \(#,##0\);_(* &quot;-&quot;??_);_(@_)">
                  <c:v>12582.39</c:v>
                </c:pt>
                <c:pt idx="21" formatCode="_(* #,##0_);_(* \(#,##0\);_(* &quot;-&quot;??_);_(@_)">
                  <c:v>11761.944399999998</c:v>
                </c:pt>
                <c:pt idx="22" formatCode="_(* #,##0_);_(* \(#,##0\);_(* &quot;-&quot;??_);_(@_)">
                  <c:v>11761.944399999998</c:v>
                </c:pt>
              </c:numCache>
            </c:numRef>
          </c:val>
          <c:smooth val="0"/>
        </c:ser>
        <c:ser>
          <c:idx val="2"/>
          <c:order val="2"/>
          <c:tx>
            <c:strRef>
              <c:f>'15) Enrollment'!$A$12</c:f>
              <c:strCache>
                <c:ptCount val="1"/>
                <c:pt idx="0">
                  <c:v>Clackamas</c:v>
                </c:pt>
              </c:strCache>
            </c:strRef>
          </c:tx>
          <c:spPr>
            <a:ln w="22225" cap="rnd">
              <a:solidFill>
                <a:schemeClr val="accent3"/>
              </a:solidFill>
              <a:round/>
            </a:ln>
            <a:effectLst/>
          </c:spPr>
          <c:marker>
            <c:symbol val="triangle"/>
            <c:size val="6"/>
            <c:spPr>
              <a:solidFill>
                <a:schemeClr val="accent3"/>
              </a:solidFill>
              <a:ln w="9525">
                <a:solidFill>
                  <a:schemeClr val="accent3"/>
                </a:solidFill>
                <a:round/>
              </a:ln>
              <a:effectLst/>
            </c:spPr>
          </c:marker>
          <c:val>
            <c:numRef>
              <c:f>'15) Enrollment'!$B$12:$BT$12</c:f>
              <c:numCache>
                <c:formatCode>#,##0.00</c:formatCode>
                <c:ptCount val="23"/>
                <c:pt idx="0">
                  <c:v>5641.69</c:v>
                </c:pt>
                <c:pt idx="1">
                  <c:v>5528.95</c:v>
                </c:pt>
                <c:pt idx="2">
                  <c:v>5802.9</c:v>
                </c:pt>
                <c:pt idx="3">
                  <c:v>5988.08</c:v>
                </c:pt>
                <c:pt idx="4" formatCode="_(* #,##0.00_);_(* \(#,##0.00\);_(* &quot;-&quot;??_);_(@_)">
                  <c:v>6429.06</c:v>
                </c:pt>
                <c:pt idx="5" formatCode="_(* #,##0.00_);_(* \(#,##0.00\);_(* &quot;-&quot;??_);_(@_)">
                  <c:v>6939.87</c:v>
                </c:pt>
                <c:pt idx="6" formatCode="_(* #,##0.00_);_(* \(#,##0.00\);_(* &quot;-&quot;??_);_(@_)">
                  <c:v>6750.37</c:v>
                </c:pt>
                <c:pt idx="7" formatCode="_(* #,##0.00_);_(* \(#,##0.00\);_(* &quot;-&quot;??_);_(@_)">
                  <c:v>6863.17</c:v>
                </c:pt>
                <c:pt idx="8" formatCode="_(* #,##0.00_);_(* \(#,##0.00\);_(* &quot;-&quot;??_);_(@_)">
                  <c:v>7610.88</c:v>
                </c:pt>
                <c:pt idx="9" formatCode="_(* #,##0.00_);_(* \(#,##0.00\);_(* &quot;-&quot;??_);_(@_)">
                  <c:v>7910.4536363636362</c:v>
                </c:pt>
                <c:pt idx="10" formatCode="_(* #,##0.00_);_(* \(#,##0.00\);_(* &quot;-&quot;??_);_(@_)">
                  <c:v>7982.2336363636368</c:v>
                </c:pt>
                <c:pt idx="11" formatCode="_(* #,##0.00_);_(* \(#,##0.00\);_(* &quot;-&quot;??_);_(@_)">
                  <c:v>7531.3794000000007</c:v>
                </c:pt>
                <c:pt idx="12" formatCode="_(* #,##0.00_);_(* \(#,##0.00\);_(* &quot;-&quot;??_);_(@_)">
                  <c:v>7580.12</c:v>
                </c:pt>
                <c:pt idx="13" formatCode="_(* #,##0.00_);_(* \(#,##0.00\);_(* &quot;-&quot;??_);_(@_)">
                  <c:v>7200.82</c:v>
                </c:pt>
                <c:pt idx="14" formatCode="_(* #,##0.00_);_(* \(#,##0.00\);_(* &quot;-&quot;??_);_(@_)">
                  <c:v>7416.4198999999981</c:v>
                </c:pt>
                <c:pt idx="15" formatCode="_(* #,##0_);_(* \(#,##0\);_(* &quot;-&quot;??_);_(@_)">
                  <c:v>7760.36</c:v>
                </c:pt>
                <c:pt idx="16" formatCode="_(* #,##0_);_(* \(#,##0\);_(* &quot;-&quot;??_);_(@_)">
                  <c:v>8833.5</c:v>
                </c:pt>
                <c:pt idx="17" formatCode="_(* #,##0_);_(* \(#,##0\);_(* &quot;-&quot;??_);_(@_)">
                  <c:v>8761.44</c:v>
                </c:pt>
                <c:pt idx="18" formatCode="_(* #,##0_);_(* \(#,##0\);_(* &quot;-&quot;??_);_(@_)">
                  <c:v>8527.91</c:v>
                </c:pt>
                <c:pt idx="19" formatCode="_(* #,##0_);_(* \(#,##0\);_(* &quot;-&quot;??_);_(@_)">
                  <c:v>7991.1702454545448</c:v>
                </c:pt>
                <c:pt idx="20" formatCode="_(* #,##0_);_(* \(#,##0\);_(* &quot;-&quot;??_);_(@_)">
                  <c:v>7249.91</c:v>
                </c:pt>
                <c:pt idx="21" formatCode="_(* #,##0_);_(* \(#,##0\);_(* &quot;-&quot;??_);_(@_)">
                  <c:v>7139.3773999999994</c:v>
                </c:pt>
                <c:pt idx="22" formatCode="_(* #,##0_);_(* \(#,##0\);_(* &quot;-&quot;??_);_(@_)">
                  <c:v>7139.3773999999994</c:v>
                </c:pt>
              </c:numCache>
            </c:numRef>
          </c:val>
          <c:smooth val="0"/>
        </c:ser>
        <c:ser>
          <c:idx val="3"/>
          <c:order val="3"/>
          <c:tx>
            <c:strRef>
              <c:f>'15) Enrollment'!$A$16</c:f>
              <c:strCache>
                <c:ptCount val="1"/>
                <c:pt idx="0">
                  <c:v>Lane</c:v>
                </c:pt>
              </c:strCache>
            </c:strRef>
          </c:tx>
          <c:spPr>
            <a:ln w="22225" cap="rnd">
              <a:solidFill>
                <a:schemeClr val="accent4"/>
              </a:solidFill>
              <a:round/>
            </a:ln>
            <a:effectLst/>
          </c:spPr>
          <c:marker>
            <c:symbol val="x"/>
            <c:size val="6"/>
            <c:spPr>
              <a:noFill/>
              <a:ln w="9525">
                <a:solidFill>
                  <a:schemeClr val="accent4"/>
                </a:solidFill>
                <a:round/>
              </a:ln>
              <a:effectLst/>
            </c:spPr>
          </c:marker>
          <c:val>
            <c:numRef>
              <c:f>'15) Enrollment'!$B$16:$BT$16</c:f>
              <c:numCache>
                <c:formatCode>#,##0.00</c:formatCode>
                <c:ptCount val="23"/>
                <c:pt idx="0">
                  <c:v>12010.95</c:v>
                </c:pt>
                <c:pt idx="1">
                  <c:v>11544.89</c:v>
                </c:pt>
                <c:pt idx="2">
                  <c:v>11464.4</c:v>
                </c:pt>
                <c:pt idx="3">
                  <c:v>11338.6</c:v>
                </c:pt>
                <c:pt idx="4" formatCode="_(* #,##0.00_);_(* \(#,##0.00\);_(* &quot;-&quot;??_);_(@_)">
                  <c:v>11474.75</c:v>
                </c:pt>
                <c:pt idx="5" formatCode="_(* #,##0.00_);_(* \(#,##0.00\);_(* &quot;-&quot;??_);_(@_)">
                  <c:v>11299.4</c:v>
                </c:pt>
                <c:pt idx="6" formatCode="_(* #,##0.00_);_(* \(#,##0.00\);_(* &quot;-&quot;??_);_(@_)">
                  <c:v>11709.68</c:v>
                </c:pt>
                <c:pt idx="7" formatCode="_(* #,##0.00_);_(* \(#,##0.00\);_(* &quot;-&quot;??_);_(@_)">
                  <c:v>12157.07</c:v>
                </c:pt>
                <c:pt idx="8" formatCode="_(* #,##0.00_);_(* \(#,##0.00\);_(* &quot;-&quot;??_);_(@_)">
                  <c:v>12694.05</c:v>
                </c:pt>
                <c:pt idx="9" formatCode="_(* #,##0.00_);_(* \(#,##0.00\);_(* &quot;-&quot;??_);_(@_)">
                  <c:v>12004.79</c:v>
                </c:pt>
                <c:pt idx="10" formatCode="_(* #,##0.00_);_(* \(#,##0.00\);_(* &quot;-&quot;??_);_(@_)">
                  <c:v>10690.124545454546</c:v>
                </c:pt>
                <c:pt idx="11" formatCode="_(* #,##0.00_);_(* \(#,##0.00\);_(* &quot;-&quot;??_);_(@_)">
                  <c:v>10139.659099999999</c:v>
                </c:pt>
                <c:pt idx="12" formatCode="_(* #,##0.00_);_(* \(#,##0.00\);_(* &quot;-&quot;??_);_(@_)">
                  <c:v>10720.93</c:v>
                </c:pt>
                <c:pt idx="13" formatCode="_(* #,##0.00_);_(* \(#,##0.00\);_(* &quot;-&quot;??_);_(@_)">
                  <c:v>11214.04</c:v>
                </c:pt>
                <c:pt idx="14" formatCode="_(* #,##0.00_);_(* \(#,##0.00\);_(* &quot;-&quot;??_);_(@_)">
                  <c:v>11079.772599999998</c:v>
                </c:pt>
                <c:pt idx="15" formatCode="_(* #,##0_);_(* \(#,##0\);_(* &quot;-&quot;??_);_(@_)">
                  <c:v>12775.61</c:v>
                </c:pt>
                <c:pt idx="16" formatCode="_(* #,##0_);_(* \(#,##0\);_(* &quot;-&quot;??_);_(@_)">
                  <c:v>14976.914545454543</c:v>
                </c:pt>
                <c:pt idx="17" formatCode="_(* #,##0_);_(* \(#,##0\);_(* &quot;-&quot;??_);_(@_)">
                  <c:v>15431.380000000001</c:v>
                </c:pt>
                <c:pt idx="18" formatCode="_(* #,##0_);_(* \(#,##0\);_(* &quot;-&quot;??_);_(@_)">
                  <c:v>15492.29</c:v>
                </c:pt>
                <c:pt idx="19" formatCode="_(* #,##0_);_(* \(#,##0\);_(* &quot;-&quot;??_);_(@_)">
                  <c:v>13972.351645454546</c:v>
                </c:pt>
                <c:pt idx="20" formatCode="_(* #,##0_);_(* \(#,##0\);_(* &quot;-&quot;??_);_(@_)">
                  <c:v>12002.9</c:v>
                </c:pt>
                <c:pt idx="21" formatCode="_(* #,##0_);_(* \(#,##0\);_(* &quot;-&quot;??_);_(@_)">
                  <c:v>10109.1633</c:v>
                </c:pt>
                <c:pt idx="22" formatCode="_(* #,##0_);_(* \(#,##0\);_(* &quot;-&quot;??_);_(@_)">
                  <c:v>10109.1633</c:v>
                </c:pt>
              </c:numCache>
            </c:numRef>
          </c:val>
          <c:smooth val="0"/>
        </c:ser>
        <c:ser>
          <c:idx val="4"/>
          <c:order val="4"/>
          <c:tx>
            <c:strRef>
              <c:f>'15) Enrollment'!$A$17</c:f>
              <c:strCache>
                <c:ptCount val="1"/>
                <c:pt idx="0">
                  <c:v>Linn Benton</c:v>
                </c:pt>
              </c:strCache>
            </c:strRef>
          </c:tx>
          <c:spPr>
            <a:ln w="22225" cap="rnd">
              <a:solidFill>
                <a:schemeClr val="accent5"/>
              </a:solidFill>
              <a:round/>
            </a:ln>
            <a:effectLst/>
          </c:spPr>
          <c:marker>
            <c:symbol val="star"/>
            <c:size val="6"/>
            <c:spPr>
              <a:noFill/>
              <a:ln w="9525">
                <a:solidFill>
                  <a:schemeClr val="accent5"/>
                </a:solidFill>
                <a:round/>
              </a:ln>
              <a:effectLst/>
            </c:spPr>
          </c:marker>
          <c:val>
            <c:numRef>
              <c:f>'15) Enrollment'!$B$17:$BT$17</c:f>
              <c:numCache>
                <c:formatCode>#,##0.00</c:formatCode>
                <c:ptCount val="23"/>
                <c:pt idx="0">
                  <c:v>6066.08</c:v>
                </c:pt>
                <c:pt idx="1">
                  <c:v>5814.08</c:v>
                </c:pt>
                <c:pt idx="2">
                  <c:v>5820.04</c:v>
                </c:pt>
                <c:pt idx="3">
                  <c:v>5705.84</c:v>
                </c:pt>
                <c:pt idx="4" formatCode="_(* #,##0.00_);_(* \(#,##0.00\);_(* &quot;-&quot;??_);_(@_)">
                  <c:v>5858.31</c:v>
                </c:pt>
                <c:pt idx="5" formatCode="_(* #,##0.00_);_(* \(#,##0.00\);_(* &quot;-&quot;??_);_(@_)">
                  <c:v>5806.1</c:v>
                </c:pt>
                <c:pt idx="6" formatCode="_(* #,##0.00_);_(* \(#,##0.00\);_(* &quot;-&quot;??_);_(@_)">
                  <c:v>6309.29</c:v>
                </c:pt>
                <c:pt idx="7" formatCode="_(* #,##0.00_);_(* \(#,##0.00\);_(* &quot;-&quot;??_);_(@_)">
                  <c:v>6461.41</c:v>
                </c:pt>
                <c:pt idx="8" formatCode="_(* #,##0.00_);_(* \(#,##0.00\);_(* &quot;-&quot;??_);_(@_)">
                  <c:v>6585.59</c:v>
                </c:pt>
                <c:pt idx="9" formatCode="_(* #,##0.00_);_(* \(#,##0.00\);_(* &quot;-&quot;??_);_(@_)">
                  <c:v>6638.3827272727267</c:v>
                </c:pt>
                <c:pt idx="10" formatCode="_(* #,##0.00_);_(* \(#,##0.00\);_(* &quot;-&quot;??_);_(@_)">
                  <c:v>6340.528181818182</c:v>
                </c:pt>
                <c:pt idx="11" formatCode="_(* #,##0.00_);_(* \(#,##0.00\);_(* &quot;-&quot;??_);_(@_)">
                  <c:v>6265.4170999999997</c:v>
                </c:pt>
                <c:pt idx="12" formatCode="_(* #,##0.00_);_(* \(#,##0.00\);_(* &quot;-&quot;??_);_(@_)">
                  <c:v>6289.55</c:v>
                </c:pt>
                <c:pt idx="13" formatCode="_(* #,##0.00_);_(* \(#,##0.00\);_(* &quot;-&quot;??_);_(@_)">
                  <c:v>6153.45</c:v>
                </c:pt>
                <c:pt idx="14" formatCode="_(* #,##0.00_);_(* \(#,##0.00\);_(* &quot;-&quot;??_);_(@_)">
                  <c:v>6409.8514999999998</c:v>
                </c:pt>
                <c:pt idx="15" formatCode="_(* #,##0_);_(* \(#,##0\);_(* &quot;-&quot;??_);_(@_)">
                  <c:v>6986.76</c:v>
                </c:pt>
                <c:pt idx="16" formatCode="_(* #,##0_);_(* \(#,##0\);_(* &quot;-&quot;??_);_(@_)">
                  <c:v>7997.8045454545445</c:v>
                </c:pt>
                <c:pt idx="17" formatCode="_(* #,##0_);_(* \(#,##0\);_(* &quot;-&quot;??_);_(@_)">
                  <c:v>8051.2100000000009</c:v>
                </c:pt>
                <c:pt idx="18" formatCode="_(* #,##0_);_(* \(#,##0\);_(* &quot;-&quot;??_);_(@_)">
                  <c:v>7063.9999999999991</c:v>
                </c:pt>
                <c:pt idx="19" formatCode="_(* #,##0_);_(* \(#,##0\);_(* &quot;-&quot;??_);_(@_)">
                  <c:v>6803.6274909090907</c:v>
                </c:pt>
                <c:pt idx="20" formatCode="_(* #,##0_);_(* \(#,##0\);_(* &quot;-&quot;??_);_(@_)">
                  <c:v>6065.25</c:v>
                </c:pt>
                <c:pt idx="21" formatCode="_(* #,##0_);_(* \(#,##0\);_(* &quot;-&quot;??_);_(@_)">
                  <c:v>5822.7308999999996</c:v>
                </c:pt>
                <c:pt idx="22" formatCode="_(* #,##0_);_(* \(#,##0\);_(* &quot;-&quot;??_);_(@_)">
                  <c:v>5822.7308999999996</c:v>
                </c:pt>
              </c:numCache>
            </c:numRef>
          </c:val>
          <c:smooth val="0"/>
        </c:ser>
        <c:ser>
          <c:idx val="5"/>
          <c:order val="5"/>
          <c:tx>
            <c:strRef>
              <c:f>'15) Enrollment'!$A$18</c:f>
              <c:strCache>
                <c:ptCount val="1"/>
                <c:pt idx="0">
                  <c:v>Mt. Hood</c:v>
                </c:pt>
              </c:strCache>
            </c:strRef>
          </c:tx>
          <c:spPr>
            <a:ln w="22225" cap="rnd">
              <a:solidFill>
                <a:schemeClr val="accent6"/>
              </a:solidFill>
              <a:round/>
            </a:ln>
            <a:effectLst/>
          </c:spPr>
          <c:marker>
            <c:symbol val="circle"/>
            <c:size val="6"/>
            <c:spPr>
              <a:solidFill>
                <a:schemeClr val="accent6"/>
              </a:solidFill>
              <a:ln w="9525">
                <a:solidFill>
                  <a:schemeClr val="accent6"/>
                </a:solidFill>
                <a:round/>
              </a:ln>
              <a:effectLst/>
            </c:spPr>
          </c:marker>
          <c:val>
            <c:numRef>
              <c:f>'15) Enrollment'!$B$18:$BT$18</c:f>
              <c:numCache>
                <c:formatCode>#,##0.00</c:formatCode>
                <c:ptCount val="23"/>
                <c:pt idx="0">
                  <c:v>7664.55</c:v>
                </c:pt>
                <c:pt idx="1">
                  <c:v>6916.74</c:v>
                </c:pt>
                <c:pt idx="2">
                  <c:v>6882</c:v>
                </c:pt>
                <c:pt idx="3">
                  <c:v>7152.18</c:v>
                </c:pt>
                <c:pt idx="4" formatCode="_(* #,##0.00_);_(* \(#,##0.00\);_(* &quot;-&quot;??_);_(@_)">
                  <c:v>7400.14</c:v>
                </c:pt>
                <c:pt idx="5" formatCode="_(* #,##0.00_);_(* \(#,##0.00\);_(* &quot;-&quot;??_);_(@_)">
                  <c:v>8266.2999999999993</c:v>
                </c:pt>
                <c:pt idx="6" formatCode="_(* #,##0.00_);_(* \(#,##0.00\);_(* &quot;-&quot;??_);_(@_)">
                  <c:v>8892.82</c:v>
                </c:pt>
                <c:pt idx="7" formatCode="_(* #,##0.00_);_(* \(#,##0.00\);_(* &quot;-&quot;??_);_(@_)">
                  <c:v>9526.36</c:v>
                </c:pt>
                <c:pt idx="8" formatCode="_(* #,##0.00_);_(* \(#,##0.00\);_(* &quot;-&quot;??_);_(@_)">
                  <c:v>9476.4</c:v>
                </c:pt>
                <c:pt idx="9" formatCode="_(* #,##0.00_);_(* \(#,##0.00\);_(* &quot;-&quot;??_);_(@_)">
                  <c:v>9594.0300000000007</c:v>
                </c:pt>
                <c:pt idx="10" formatCode="_(* #,##0.00_);_(* \(#,##0.00\);_(* &quot;-&quot;??_);_(@_)">
                  <c:v>8150.24</c:v>
                </c:pt>
                <c:pt idx="11" formatCode="_(* #,##0.00_);_(* \(#,##0.00\);_(* &quot;-&quot;??_);_(@_)">
                  <c:v>8022.4455000000007</c:v>
                </c:pt>
                <c:pt idx="12" formatCode="_(* #,##0.00_);_(* \(#,##0.00\);_(* &quot;-&quot;??_);_(@_)">
                  <c:v>8234.06</c:v>
                </c:pt>
                <c:pt idx="13" formatCode="_(* #,##0.00_);_(* \(#,##0.00\);_(* &quot;-&quot;??_);_(@_)">
                  <c:v>8185.8</c:v>
                </c:pt>
                <c:pt idx="14" formatCode="_(* #,##0.00_);_(* \(#,##0.00\);_(* &quot;-&quot;??_);_(@_)">
                  <c:v>8442.8821000000007</c:v>
                </c:pt>
                <c:pt idx="15" formatCode="_(* #,##0_);_(* \(#,##0\);_(* &quot;-&quot;??_);_(@_)">
                  <c:v>9341.4500000000007</c:v>
                </c:pt>
                <c:pt idx="16" formatCode="_(* #,##0_);_(* \(#,##0\);_(* &quot;-&quot;??_);_(@_)">
                  <c:v>10692.49</c:v>
                </c:pt>
                <c:pt idx="17" formatCode="_(* #,##0_);_(* \(#,##0\);_(* &quot;-&quot;??_);_(@_)">
                  <c:v>10626.78</c:v>
                </c:pt>
                <c:pt idx="18" formatCode="_(* #,##0_);_(* \(#,##0\);_(* &quot;-&quot;??_);_(@_)">
                  <c:v>9802.67</c:v>
                </c:pt>
                <c:pt idx="19" formatCode="_(* #,##0_);_(* \(#,##0\);_(* &quot;-&quot;??_);_(@_)">
                  <c:v>9677.0222000000012</c:v>
                </c:pt>
                <c:pt idx="20" formatCode="_(* #,##0_);_(* \(#,##0\);_(* &quot;-&quot;??_);_(@_)">
                  <c:v>9251.61</c:v>
                </c:pt>
                <c:pt idx="21" formatCode="_(* #,##0_);_(* \(#,##0\);_(* &quot;-&quot;??_);_(@_)">
                  <c:v>8800.9776000000002</c:v>
                </c:pt>
                <c:pt idx="22" formatCode="_(* #,##0_);_(* \(#,##0\);_(* &quot;-&quot;??_);_(@_)">
                  <c:v>8800.9776000000002</c:v>
                </c:pt>
              </c:numCache>
            </c:numRef>
          </c:val>
          <c:smooth val="0"/>
        </c:ser>
        <c:ser>
          <c:idx val="6"/>
          <c:order val="6"/>
          <c:tx>
            <c:strRef>
              <c:f>'15) Enrollment'!$A$21</c:f>
              <c:strCache>
                <c:ptCount val="1"/>
                <c:pt idx="0">
                  <c:v>Rogue</c:v>
                </c:pt>
              </c:strCache>
            </c:strRef>
          </c:tx>
          <c:spPr>
            <a:ln w="22225" cap="rnd">
              <a:solidFill>
                <a:schemeClr val="accent1">
                  <a:lumMod val="60000"/>
                </a:schemeClr>
              </a:solidFill>
              <a:round/>
            </a:ln>
            <a:effectLst/>
          </c:spPr>
          <c:marker>
            <c:symbol val="plus"/>
            <c:size val="6"/>
            <c:spPr>
              <a:noFill/>
              <a:ln w="9525">
                <a:solidFill>
                  <a:schemeClr val="accent1">
                    <a:lumMod val="60000"/>
                  </a:schemeClr>
                </a:solidFill>
                <a:round/>
              </a:ln>
              <a:effectLst/>
            </c:spPr>
          </c:marker>
          <c:val>
            <c:numRef>
              <c:f>'15) Enrollment'!$B$21:$BT$21</c:f>
              <c:numCache>
                <c:formatCode>#,##0.00</c:formatCode>
                <c:ptCount val="23"/>
                <c:pt idx="0">
                  <c:v>2629.22</c:v>
                </c:pt>
                <c:pt idx="1">
                  <c:v>2555.54</c:v>
                </c:pt>
                <c:pt idx="2">
                  <c:v>2626.52</c:v>
                </c:pt>
                <c:pt idx="3">
                  <c:v>2524.9299999999998</c:v>
                </c:pt>
                <c:pt idx="4" formatCode="_(* #,##0.00_);_(* \(#,##0.00\);_(* &quot;-&quot;??_);_(@_)">
                  <c:v>3359.21</c:v>
                </c:pt>
                <c:pt idx="5" formatCode="_(* #,##0.00_);_(* \(#,##0.00\);_(* &quot;-&quot;??_);_(@_)">
                  <c:v>4204.62</c:v>
                </c:pt>
                <c:pt idx="6" formatCode="_(* #,##0.00_);_(* \(#,##0.00\);_(* &quot;-&quot;??_);_(@_)">
                  <c:v>4521.32</c:v>
                </c:pt>
                <c:pt idx="7" formatCode="_(* #,##0.00_);_(* \(#,##0.00\);_(* &quot;-&quot;??_);_(@_)">
                  <c:v>4624.53</c:v>
                </c:pt>
                <c:pt idx="8" formatCode="_(* #,##0.00_);_(* \(#,##0.00\);_(* &quot;-&quot;??_);_(@_)">
                  <c:v>4976.75</c:v>
                </c:pt>
                <c:pt idx="9" formatCode="_(* #,##0.00_);_(* \(#,##0.00\);_(* &quot;-&quot;??_);_(@_)">
                  <c:v>4537.6972727272723</c:v>
                </c:pt>
                <c:pt idx="10" formatCode="_(* #,##0.00_);_(* \(#,##0.00\);_(* &quot;-&quot;??_);_(@_)">
                  <c:v>4212.0936363636365</c:v>
                </c:pt>
                <c:pt idx="11" formatCode="_(* #,##0.00_);_(* \(#,##0.00\);_(* &quot;-&quot;??_);_(@_)">
                  <c:v>4053.0978999999998</c:v>
                </c:pt>
                <c:pt idx="12" formatCode="_(* #,##0.00_);_(* \(#,##0.00\);_(* &quot;-&quot;??_);_(@_)">
                  <c:v>4105.18</c:v>
                </c:pt>
                <c:pt idx="13" formatCode="_(* #,##0.00_);_(* \(#,##0.00\);_(* &quot;-&quot;??_);_(@_)">
                  <c:v>4144.8500000000004</c:v>
                </c:pt>
                <c:pt idx="14" formatCode="_(* #,##0.00_);_(* \(#,##0.00\);_(* &quot;-&quot;??_);_(@_)">
                  <c:v>4297.6852000000008</c:v>
                </c:pt>
                <c:pt idx="15" formatCode="_(* #,##0_);_(* \(#,##0\);_(* &quot;-&quot;??_);_(@_)">
                  <c:v>5012.2299999999996</c:v>
                </c:pt>
                <c:pt idx="16" formatCode="_(* #,##0_);_(* \(#,##0\);_(* &quot;-&quot;??_);_(@_)">
                  <c:v>5909.07</c:v>
                </c:pt>
                <c:pt idx="17" formatCode="_(* #,##0_);_(* \(#,##0\);_(* &quot;-&quot;??_);_(@_)">
                  <c:v>6251.33</c:v>
                </c:pt>
                <c:pt idx="18" formatCode="_(* #,##0_);_(* \(#,##0\);_(* &quot;-&quot;??_);_(@_)">
                  <c:v>5760.23</c:v>
                </c:pt>
                <c:pt idx="19" formatCode="_(* #,##0_);_(* \(#,##0\);_(* &quot;-&quot;??_);_(@_)">
                  <c:v>5498.7966272727272</c:v>
                </c:pt>
                <c:pt idx="20" formatCode="_(* #,##0_);_(* \(#,##0\);_(* &quot;-&quot;??_);_(@_)">
                  <c:v>5333.17</c:v>
                </c:pt>
                <c:pt idx="21" formatCode="_(* #,##0_);_(* \(#,##0\);_(* &quot;-&quot;??_);_(@_)">
                  <c:v>4883.9742999999999</c:v>
                </c:pt>
                <c:pt idx="22" formatCode="_(* #,##0_);_(* \(#,##0\);_(* &quot;-&quot;??_);_(@_)">
                  <c:v>4883.9742999999999</c:v>
                </c:pt>
              </c:numCache>
            </c:numRef>
          </c:val>
          <c:smooth val="0"/>
        </c:ser>
        <c:ser>
          <c:idx val="7"/>
          <c:order val="7"/>
          <c:tx>
            <c:strRef>
              <c:f>'15) Enrollment'!$A$4</c:f>
              <c:strCache>
                <c:ptCount val="1"/>
                <c:pt idx="0">
                  <c:v>Years</c:v>
                </c:pt>
              </c:strCache>
            </c:strRef>
          </c:tx>
          <c:spPr>
            <a:ln w="22225" cap="rnd">
              <a:solidFill>
                <a:schemeClr val="accent2">
                  <a:lumMod val="60000"/>
                </a:schemeClr>
              </a:solidFill>
              <a:round/>
            </a:ln>
            <a:effectLst/>
          </c:spPr>
          <c:marker>
            <c:symbol val="dot"/>
            <c:size val="6"/>
            <c:spPr>
              <a:solidFill>
                <a:schemeClr val="accent2">
                  <a:lumMod val="60000"/>
                </a:schemeClr>
              </a:solidFill>
              <a:ln w="9525">
                <a:solidFill>
                  <a:schemeClr val="accent2">
                    <a:lumMod val="60000"/>
                  </a:schemeClr>
                </a:solidFill>
                <a:round/>
              </a:ln>
              <a:effectLst/>
            </c:spPr>
          </c:marker>
          <c:val>
            <c:numRef>
              <c:f>'15) Enrollment'!$B$4:$BY$4</c:f>
              <c:numCache>
                <c:formatCode>General</c:formatCode>
                <c:ptCount val="23"/>
                <c:pt idx="0">
                  <c:v>0</c:v>
                </c:pt>
                <c:pt idx="1">
                  <c:v>0</c:v>
                </c:pt>
                <c:pt idx="2">
                  <c:v>0</c:v>
                </c:pt>
                <c:pt idx="3">
                  <c:v>0</c:v>
                </c:pt>
                <c:pt idx="4">
                  <c:v>0</c:v>
                </c:pt>
                <c:pt idx="5">
                  <c:v>0</c:v>
                </c:pt>
                <c:pt idx="6">
                  <c:v>0</c:v>
                </c:pt>
                <c:pt idx="7">
                  <c:v>0</c:v>
                </c:pt>
                <c:pt idx="8">
                  <c:v>0</c:v>
                </c:pt>
              </c:numCache>
            </c:numRef>
          </c:val>
          <c:smooth val="0"/>
        </c:ser>
        <c:dLbls>
          <c:showLegendKey val="0"/>
          <c:showVal val="0"/>
          <c:showCatName val="0"/>
          <c:showSerName val="0"/>
          <c:showPercent val="0"/>
          <c:showBubbleSize val="0"/>
        </c:dLbls>
        <c:marker val="1"/>
        <c:smooth val="0"/>
        <c:axId val="134845568"/>
        <c:axId val="134847104"/>
      </c:lineChart>
      <c:catAx>
        <c:axId val="134845568"/>
        <c:scaling>
          <c:orientation val="minMax"/>
        </c:scaling>
        <c:delete val="0"/>
        <c:axPos val="b"/>
        <c:majorGridlines>
          <c:spPr>
            <a:ln w="9525" cap="flat" cmpd="sng" algn="ctr">
              <a:solidFill>
                <a:schemeClr val="tx1">
                  <a:lumMod val="15000"/>
                  <a:lumOff val="85000"/>
                </a:schemeClr>
              </a:solidFill>
              <a:round/>
            </a:ln>
            <a:effectLst/>
          </c:spPr>
        </c:majorGridlines>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64" b="0" i="0" u="none" strike="noStrike" kern="1200" cap="all" spc="120" normalizeH="0" baseline="0">
                <a:solidFill>
                  <a:schemeClr val="tx1">
                    <a:lumMod val="65000"/>
                    <a:lumOff val="35000"/>
                  </a:schemeClr>
                </a:solidFill>
                <a:latin typeface="+mn-lt"/>
                <a:ea typeface="+mn-ea"/>
                <a:cs typeface="+mn-cs"/>
              </a:defRPr>
            </a:pPr>
            <a:endParaRPr lang="en-US"/>
          </a:p>
        </c:txPr>
        <c:crossAx val="134847104"/>
        <c:crosses val="autoZero"/>
        <c:auto val="1"/>
        <c:lblAlgn val="ctr"/>
        <c:lblOffset val="100"/>
        <c:noMultiLvlLbl val="0"/>
      </c:catAx>
      <c:valAx>
        <c:axId val="134847104"/>
        <c:scaling>
          <c:orientation val="minMax"/>
        </c:scaling>
        <c:delete val="0"/>
        <c:axPos val="l"/>
        <c:numFmt formatCode="#,##0.00"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34845568"/>
        <c:crosses val="autoZero"/>
        <c:crossBetween val="between"/>
      </c:valAx>
      <c:spPr>
        <a:noFill/>
        <a:ln>
          <a:noFill/>
        </a:ln>
        <a:effectLst/>
      </c:spPr>
    </c:plotArea>
    <c:legend>
      <c:legendPos val="t"/>
      <c:layout>
        <c:manualLayout>
          <c:xMode val="edge"/>
          <c:yMode val="edge"/>
          <c:x val="6.1449716870397665E-2"/>
          <c:y val="8.1435258092738411E-2"/>
          <c:w val="0.93665553803522206"/>
          <c:h val="0.1296525226013415"/>
        </c:manualLayout>
      </c:layou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cap="all" spc="120" normalizeH="0" baseline="0">
                <a:solidFill>
                  <a:schemeClr val="tx1">
                    <a:lumMod val="65000"/>
                    <a:lumOff val="35000"/>
                  </a:schemeClr>
                </a:solidFill>
                <a:latin typeface="+mn-lt"/>
                <a:ea typeface="+mn-ea"/>
                <a:cs typeface="+mn-cs"/>
              </a:defRPr>
            </a:pPr>
            <a:r>
              <a:rPr lang="en-US"/>
              <a:t>Lane normed to 01-02 Total and Totals</a:t>
            </a:r>
          </a:p>
        </c:rich>
      </c:tx>
      <c:layout/>
      <c:overlay val="0"/>
      <c:spPr>
        <a:noFill/>
        <a:ln>
          <a:noFill/>
        </a:ln>
        <a:effectLst/>
      </c:spPr>
    </c:title>
    <c:autoTitleDeleted val="0"/>
    <c:plotArea>
      <c:layout>
        <c:manualLayout>
          <c:layoutTarget val="inner"/>
          <c:xMode val="edge"/>
          <c:yMode val="edge"/>
          <c:x val="0.10422988656404807"/>
          <c:y val="0.13471114027413242"/>
          <c:w val="0.87644866944180799"/>
          <c:h val="0.81484762321376492"/>
        </c:manualLayout>
      </c:layout>
      <c:lineChart>
        <c:grouping val="standard"/>
        <c:varyColors val="0"/>
        <c:ser>
          <c:idx val="0"/>
          <c:order val="0"/>
          <c:tx>
            <c:strRef>
              <c:f>'15) Enrollment'!$A$28</c:f>
              <c:strCache>
                <c:ptCount val="1"/>
                <c:pt idx="0">
                  <c:v>Lane norm 01-02</c:v>
                </c:pt>
              </c:strCache>
            </c:strRef>
          </c:tx>
          <c:spPr>
            <a:ln w="22225" cap="rnd">
              <a:solidFill>
                <a:schemeClr val="accent1"/>
              </a:solidFill>
              <a:round/>
            </a:ln>
            <a:effectLst/>
          </c:spPr>
          <c:marker>
            <c:symbol val="diamond"/>
            <c:size val="6"/>
            <c:spPr>
              <a:solidFill>
                <a:schemeClr val="accent1"/>
              </a:solidFill>
              <a:ln w="9525">
                <a:solidFill>
                  <a:schemeClr val="accent1"/>
                </a:solidFill>
                <a:round/>
              </a:ln>
              <a:effectLst/>
            </c:spPr>
          </c:marker>
          <c:val>
            <c:numRef>
              <c:f>'15) Enrollment'!$B$28:$BT$28</c:f>
              <c:numCache>
                <c:formatCode>#,##0.00</c:formatCode>
                <c:ptCount val="23"/>
                <c:pt idx="0">
                  <c:v>90029.924974275491</c:v>
                </c:pt>
                <c:pt idx="1">
                  <c:v>86536.500487993311</c:v>
                </c:pt>
                <c:pt idx="2">
                  <c:v>85933.175300461982</c:v>
                </c:pt>
                <c:pt idx="3">
                  <c:v>84990.222031839279</c:v>
                </c:pt>
                <c:pt idx="4">
                  <c:v>86010.755318985393</c:v>
                </c:pt>
                <c:pt idx="5">
                  <c:v>84696.392396465584</c:v>
                </c:pt>
                <c:pt idx="6">
                  <c:v>87771.709304657357</c:v>
                </c:pt>
                <c:pt idx="7">
                  <c:v>91125.189931438828</c:v>
                </c:pt>
                <c:pt idx="8">
                  <c:v>95150.206196820538</c:v>
                </c:pt>
                <c:pt idx="9">
                  <c:v>89983.751745859627</c:v>
                </c:pt>
                <c:pt idx="10">
                  <c:v>80129.474420668936</c:v>
                </c:pt>
                <c:pt idx="11">
                  <c:v>76003.375922614738</c:v>
                </c:pt>
                <c:pt idx="12">
                  <c:v>80360.381448133514</c:v>
                </c:pt>
                <c:pt idx="13">
                  <c:v>84056.563374131467</c:v>
                </c:pt>
                <c:pt idx="14">
                  <c:v>83050.141405137227</c:v>
                </c:pt>
                <c:pt idx="15">
                  <c:v>95761.551734092936</c:v>
                </c:pt>
                <c:pt idx="16">
                  <c:v>112261.76887535189</c:v>
                </c:pt>
                <c:pt idx="17">
                  <c:v>115668.28466104138</c:v>
                </c:pt>
                <c:pt idx="18">
                  <c:v>116124.84494396516</c:v>
                </c:pt>
                <c:pt idx="19">
                  <c:v>104731.91299226684</c:v>
                </c:pt>
                <c:pt idx="20">
                  <c:v>89969.584959868385</c:v>
                </c:pt>
                <c:pt idx="21">
                  <c:v>75774.789958471156</c:v>
                </c:pt>
                <c:pt idx="22">
                  <c:v>75774.789958471156</c:v>
                </c:pt>
              </c:numCache>
            </c:numRef>
          </c:val>
          <c:smooth val="0"/>
        </c:ser>
        <c:ser>
          <c:idx val="1"/>
          <c:order val="1"/>
          <c:tx>
            <c:strRef>
              <c:f>'15) Enrollment'!$A$26</c:f>
              <c:strCache>
                <c:ptCount val="1"/>
                <c:pt idx="0">
                  <c:v>Totals</c:v>
                </c:pt>
              </c:strCache>
            </c:strRef>
          </c:tx>
          <c:spPr>
            <a:ln w="22225" cap="rnd">
              <a:solidFill>
                <a:schemeClr val="accent2"/>
              </a:solidFill>
              <a:round/>
            </a:ln>
            <a:effectLst/>
          </c:spPr>
          <c:marker>
            <c:symbol val="square"/>
            <c:size val="6"/>
            <c:spPr>
              <a:solidFill>
                <a:schemeClr val="accent2"/>
              </a:solidFill>
              <a:ln w="9525">
                <a:solidFill>
                  <a:schemeClr val="accent2"/>
                </a:solidFill>
                <a:round/>
              </a:ln>
              <a:effectLst/>
            </c:spPr>
          </c:marker>
          <c:val>
            <c:numRef>
              <c:f>'15) Enrollment'!$B$26:$BT$26</c:f>
              <c:numCache>
                <c:formatCode>#,##0.00</c:formatCode>
                <c:ptCount val="23"/>
                <c:pt idx="0">
                  <c:v>78657.020000000019</c:v>
                </c:pt>
                <c:pt idx="1">
                  <c:v>74733.100000000006</c:v>
                </c:pt>
                <c:pt idx="2">
                  <c:v>75365.2</c:v>
                </c:pt>
                <c:pt idx="3">
                  <c:v>77383.239999999991</c:v>
                </c:pt>
                <c:pt idx="4" formatCode="_(* #,##0.00_);_(* \(#,##0.00\);_(* &quot;-&quot;??_);_(@_)">
                  <c:v>80460.760000000009</c:v>
                </c:pt>
                <c:pt idx="5" formatCode="_(* #,##0.00_);_(* \(#,##0.00\);_(* &quot;-&quot;??_);_(@_)">
                  <c:v>84900.95</c:v>
                </c:pt>
                <c:pt idx="6" formatCode="_(* #,##0.00_);_(* \(#,##0.00\);_(* &quot;-&quot;??_);_(@_)">
                  <c:v>88668.42</c:v>
                </c:pt>
                <c:pt idx="7" formatCode="_(* #,##0.00_);_(* \(#,##0.00\);_(* &quot;-&quot;??_);_(@_)">
                  <c:v>91125.19</c:v>
                </c:pt>
                <c:pt idx="8" formatCode="_(* #,##0.00_);_(* \(#,##0.00\);_(* &quot;-&quot;??_);_(@_)">
                  <c:v>96026.700000000012</c:v>
                </c:pt>
                <c:pt idx="9" formatCode="_(* #,##0.00_);_(* \(#,##0.00\);_(* &quot;-&quot;??_);_(@_)">
                  <c:v>96388.720909090902</c:v>
                </c:pt>
                <c:pt idx="10" formatCode="_(* #,##0.00_);_(* \(#,##0.00\);_(* &quot;-&quot;??_);_(@_)">
                  <c:v>88837.004545454562</c:v>
                </c:pt>
                <c:pt idx="11" formatCode="_(* #,##0.00_);_(* \(#,##0.00\);_(* &quot;-&quot;??_);_(@_)">
                  <c:v>87659.071699999986</c:v>
                </c:pt>
                <c:pt idx="12" formatCode="_(* #,##0.00_);_(* \(#,##0.00\);_(* &quot;-&quot;??_);_(@_)">
                  <c:v>86611.23</c:v>
                </c:pt>
                <c:pt idx="13" formatCode="_(* #,##0.00_);_(* \(#,##0.00\);_(* &quot;-&quot;??_);_(@_)">
                  <c:v>86365.7</c:v>
                </c:pt>
                <c:pt idx="14" formatCode="_(* #,##0.00_);_(* \(#,##0.00\);_(* &quot;-&quot;??_);_(@_)">
                  <c:v>89705.384399999995</c:v>
                </c:pt>
                <c:pt idx="15" formatCode="_(* #,##0_);_(* \(#,##0\);_(* &quot;-&quot;??_);_(@_)">
                  <c:v>100051.16999999998</c:v>
                </c:pt>
                <c:pt idx="16" formatCode="_(* #,##0_);_(* \(#,##0\);_(* &quot;-&quot;??_);_(@_)">
                  <c:v>116354.55363636362</c:v>
                </c:pt>
                <c:pt idx="17" formatCode="_(* #,##0_);_(* \(#,##0\);_(* &quot;-&quot;??_);_(@_)">
                  <c:v>119507.63000000002</c:v>
                </c:pt>
                <c:pt idx="18" formatCode="_(* #,##0_);_(* \(#,##0\);_(* &quot;-&quot;??_);_(@_)">
                  <c:v>117652.85</c:v>
                </c:pt>
                <c:pt idx="19" formatCode="_(* #,##0_);_(* \(#,##0\);_(* &quot;-&quot;??_);_(@_)">
                  <c:v>112152.55204545453</c:v>
                </c:pt>
                <c:pt idx="20" formatCode="_(* #,##0_);_(* \(#,##0\);_(* &quot;-&quot;??_);_(@_)">
                  <c:v>104338.81999999999</c:v>
                </c:pt>
                <c:pt idx="21" formatCode="_(* #,##0_);_(* \(#,##0\);_(* &quot;-&quot;??_);_(@_)">
                  <c:v>97361.673699999999</c:v>
                </c:pt>
                <c:pt idx="22" formatCode="_(* #,##0_);_(* \(#,##0\);_(* &quot;-&quot;??_);_(@_)">
                  <c:v>97361.673699999999</c:v>
                </c:pt>
              </c:numCache>
            </c:numRef>
          </c:val>
          <c:smooth val="0"/>
        </c:ser>
        <c:ser>
          <c:idx val="2"/>
          <c:order val="2"/>
          <c:tx>
            <c:strRef>
              <c:f>'15) Enrollment'!$A$4</c:f>
              <c:strCache>
                <c:ptCount val="1"/>
                <c:pt idx="0">
                  <c:v>Years</c:v>
                </c:pt>
              </c:strCache>
            </c:strRef>
          </c:tx>
          <c:spPr>
            <a:ln w="22225" cap="rnd">
              <a:solidFill>
                <a:schemeClr val="accent3"/>
              </a:solidFill>
              <a:round/>
            </a:ln>
            <a:effectLst/>
          </c:spPr>
          <c:marker>
            <c:symbol val="triangle"/>
            <c:size val="6"/>
            <c:spPr>
              <a:solidFill>
                <a:schemeClr val="accent3"/>
              </a:solidFill>
              <a:ln w="9525">
                <a:solidFill>
                  <a:schemeClr val="accent3"/>
                </a:solidFill>
                <a:round/>
              </a:ln>
              <a:effectLst/>
            </c:spPr>
          </c:marker>
          <c:val>
            <c:numRef>
              <c:f>'15) Enrollment'!$B$4:$BY$4</c:f>
              <c:numCache>
                <c:formatCode>General</c:formatCode>
                <c:ptCount val="23"/>
                <c:pt idx="0">
                  <c:v>0</c:v>
                </c:pt>
                <c:pt idx="1">
                  <c:v>0</c:v>
                </c:pt>
                <c:pt idx="2">
                  <c:v>0</c:v>
                </c:pt>
                <c:pt idx="3">
                  <c:v>0</c:v>
                </c:pt>
                <c:pt idx="4">
                  <c:v>0</c:v>
                </c:pt>
                <c:pt idx="5">
                  <c:v>0</c:v>
                </c:pt>
                <c:pt idx="6">
                  <c:v>0</c:v>
                </c:pt>
                <c:pt idx="7">
                  <c:v>0</c:v>
                </c:pt>
                <c:pt idx="8">
                  <c:v>0</c:v>
                </c:pt>
              </c:numCache>
            </c:numRef>
          </c:val>
          <c:smooth val="0"/>
        </c:ser>
        <c:dLbls>
          <c:showLegendKey val="0"/>
          <c:showVal val="0"/>
          <c:showCatName val="0"/>
          <c:showSerName val="0"/>
          <c:showPercent val="0"/>
          <c:showBubbleSize val="0"/>
        </c:dLbls>
        <c:marker val="1"/>
        <c:smooth val="0"/>
        <c:axId val="135510656"/>
        <c:axId val="135512832"/>
      </c:lineChart>
      <c:catAx>
        <c:axId val="135510656"/>
        <c:scaling>
          <c:orientation val="minMax"/>
        </c:scaling>
        <c:delete val="0"/>
        <c:axPos val="b"/>
        <c:majorGridlines>
          <c:spPr>
            <a:ln w="9525" cap="flat" cmpd="sng" algn="ctr">
              <a:solidFill>
                <a:schemeClr val="tx1">
                  <a:lumMod val="15000"/>
                  <a:lumOff val="85000"/>
                </a:schemeClr>
              </a:solidFill>
              <a:round/>
            </a:ln>
            <a:effectLst/>
          </c:spPr>
        </c:majorGridlines>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64" b="0" i="0" u="none" strike="noStrike" kern="1200" cap="all" spc="120" normalizeH="0" baseline="0">
                <a:solidFill>
                  <a:schemeClr val="tx1">
                    <a:lumMod val="65000"/>
                    <a:lumOff val="35000"/>
                  </a:schemeClr>
                </a:solidFill>
                <a:latin typeface="+mn-lt"/>
                <a:ea typeface="+mn-ea"/>
                <a:cs typeface="+mn-cs"/>
              </a:defRPr>
            </a:pPr>
            <a:endParaRPr lang="en-US"/>
          </a:p>
        </c:txPr>
        <c:crossAx val="135512832"/>
        <c:crosses val="autoZero"/>
        <c:auto val="1"/>
        <c:lblAlgn val="ctr"/>
        <c:lblOffset val="100"/>
        <c:noMultiLvlLbl val="0"/>
      </c:catAx>
      <c:valAx>
        <c:axId val="135512832"/>
        <c:scaling>
          <c:orientation val="minMax"/>
        </c:scaling>
        <c:delete val="0"/>
        <c:axPos val="l"/>
        <c:numFmt formatCode="#,##0.00"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35510656"/>
        <c:crosses val="autoZero"/>
        <c:crossBetween val="between"/>
      </c:val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cap="all" spc="120" normalizeH="0" baseline="0">
                <a:solidFill>
                  <a:schemeClr val="tx1">
                    <a:lumMod val="65000"/>
                    <a:lumOff val="35000"/>
                  </a:schemeClr>
                </a:solidFill>
                <a:latin typeface="+mn-lt"/>
                <a:ea typeface="+mn-ea"/>
                <a:cs typeface="+mn-cs"/>
              </a:defRPr>
            </a:pPr>
            <a:r>
              <a:rPr lang="en-US"/>
              <a:t>Lane percent of total FTE</a:t>
            </a:r>
          </a:p>
        </c:rich>
      </c:tx>
      <c:overlay val="0"/>
      <c:spPr>
        <a:noFill/>
        <a:ln>
          <a:noFill/>
        </a:ln>
        <a:effectLst/>
      </c:spPr>
    </c:title>
    <c:autoTitleDeleted val="0"/>
    <c:plotArea>
      <c:layout/>
      <c:lineChart>
        <c:grouping val="standard"/>
        <c:varyColors val="0"/>
        <c:ser>
          <c:idx val="0"/>
          <c:order val="0"/>
          <c:tx>
            <c:strRef>
              <c:f>'15) Enrollment'!$A$85</c:f>
              <c:strCache>
                <c:ptCount val="1"/>
                <c:pt idx="0">
                  <c:v>Lane</c:v>
                </c:pt>
              </c:strCache>
            </c:strRef>
          </c:tx>
          <c:spPr>
            <a:ln w="22225" cap="rnd">
              <a:solidFill>
                <a:schemeClr val="accent1"/>
              </a:solidFill>
              <a:round/>
            </a:ln>
            <a:effectLst/>
          </c:spPr>
          <c:marker>
            <c:symbol val="diamond"/>
            <c:size val="6"/>
            <c:spPr>
              <a:solidFill>
                <a:schemeClr val="accent1"/>
              </a:solidFill>
              <a:ln w="9525">
                <a:solidFill>
                  <a:schemeClr val="accent1"/>
                </a:solidFill>
                <a:round/>
              </a:ln>
              <a:effectLst/>
            </c:spPr>
          </c:marker>
          <c:val>
            <c:numRef>
              <c:f>'15) Enrollment'!$B$85:$BT$85</c:f>
              <c:numCache>
                <c:formatCode>0.000%</c:formatCode>
                <c:ptCount val="23"/>
                <c:pt idx="0">
                  <c:v>0.15270029299355609</c:v>
                </c:pt>
                <c:pt idx="1">
                  <c:v>0.15448161524143919</c:v>
                </c:pt>
                <c:pt idx="2">
                  <c:v>0.1521179536443876</c:v>
                </c:pt>
                <c:pt idx="3">
                  <c:v>0.14652526826222317</c:v>
                </c:pt>
                <c:pt idx="4">
                  <c:v>0.14261299545269024</c:v>
                </c:pt>
                <c:pt idx="5">
                  <c:v>0.13308920571560154</c:v>
                </c:pt>
                <c:pt idx="6">
                  <c:v>0.13206144870969846</c:v>
                </c:pt>
                <c:pt idx="7">
                  <c:v>0.1334106408996239</c:v>
                </c:pt>
                <c:pt idx="8">
                  <c:v>0.13219292134375127</c:v>
                </c:pt>
                <c:pt idx="9">
                  <c:v>0.12454558998189831</c:v>
                </c:pt>
                <c:pt idx="10">
                  <c:v>0.12033414619420452</c:v>
                </c:pt>
                <c:pt idx="11">
                  <c:v>0.11567153404661945</c:v>
                </c:pt>
                <c:pt idx="12">
                  <c:v>0.12378221623223687</c:v>
                </c:pt>
                <c:pt idx="13">
                  <c:v>0.12984367636689104</c:v>
                </c:pt>
                <c:pt idx="14">
                  <c:v>0.12351291081984155</c:v>
                </c:pt>
                <c:pt idx="15">
                  <c:v>0.12769097760142328</c:v>
                </c:pt>
                <c:pt idx="16">
                  <c:v>0.1287174126204679</c:v>
                </c:pt>
                <c:pt idx="17">
                  <c:v>0.12912424272852027</c:v>
                </c:pt>
                <c:pt idx="18">
                  <c:v>0.13167781527032885</c:v>
                </c:pt>
                <c:pt idx="19">
                  <c:v>0.12458295048241728</c:v>
                </c:pt>
                <c:pt idx="20">
                  <c:v>0.11503752192372937</c:v>
                </c:pt>
                <c:pt idx="21">
                  <c:v>0.10383068651013742</c:v>
                </c:pt>
                <c:pt idx="22">
                  <c:v>0.10383068651013742</c:v>
                </c:pt>
              </c:numCache>
            </c:numRef>
          </c:val>
          <c:smooth val="0"/>
        </c:ser>
        <c:ser>
          <c:idx val="1"/>
          <c:order val="1"/>
          <c:tx>
            <c:strRef>
              <c:f>'15) Enrollment'!$A$4</c:f>
              <c:strCache>
                <c:ptCount val="1"/>
                <c:pt idx="0">
                  <c:v>Years</c:v>
                </c:pt>
              </c:strCache>
            </c:strRef>
          </c:tx>
          <c:spPr>
            <a:ln w="22225" cap="rnd">
              <a:solidFill>
                <a:schemeClr val="accent2"/>
              </a:solidFill>
              <a:round/>
            </a:ln>
            <a:effectLst/>
          </c:spPr>
          <c:marker>
            <c:symbol val="square"/>
            <c:size val="6"/>
            <c:spPr>
              <a:solidFill>
                <a:schemeClr val="accent2"/>
              </a:solidFill>
              <a:ln w="9525">
                <a:solidFill>
                  <a:schemeClr val="accent2"/>
                </a:solidFill>
                <a:round/>
              </a:ln>
              <a:effectLst/>
            </c:spPr>
          </c:marker>
          <c:val>
            <c:numRef>
              <c:f>'15) Enrollment'!$B$4:$BY$4</c:f>
              <c:numCache>
                <c:formatCode>General</c:formatCode>
                <c:ptCount val="23"/>
                <c:pt idx="0">
                  <c:v>0</c:v>
                </c:pt>
                <c:pt idx="1">
                  <c:v>0</c:v>
                </c:pt>
                <c:pt idx="2">
                  <c:v>0</c:v>
                </c:pt>
                <c:pt idx="3">
                  <c:v>0</c:v>
                </c:pt>
                <c:pt idx="4">
                  <c:v>0</c:v>
                </c:pt>
                <c:pt idx="5">
                  <c:v>0</c:v>
                </c:pt>
                <c:pt idx="6">
                  <c:v>0</c:v>
                </c:pt>
                <c:pt idx="7">
                  <c:v>0</c:v>
                </c:pt>
                <c:pt idx="8">
                  <c:v>0</c:v>
                </c:pt>
              </c:numCache>
            </c:numRef>
          </c:val>
          <c:smooth val="0"/>
        </c:ser>
        <c:dLbls>
          <c:showLegendKey val="0"/>
          <c:showVal val="0"/>
          <c:showCatName val="0"/>
          <c:showSerName val="0"/>
          <c:showPercent val="0"/>
          <c:showBubbleSize val="0"/>
        </c:dLbls>
        <c:marker val="1"/>
        <c:smooth val="0"/>
        <c:axId val="75640832"/>
        <c:axId val="75643904"/>
      </c:lineChart>
      <c:catAx>
        <c:axId val="75640832"/>
        <c:scaling>
          <c:orientation val="minMax"/>
        </c:scaling>
        <c:delete val="0"/>
        <c:axPos val="b"/>
        <c:majorGridlines>
          <c:spPr>
            <a:ln w="9525" cap="flat" cmpd="sng" algn="ctr">
              <a:solidFill>
                <a:schemeClr val="tx1">
                  <a:lumMod val="15000"/>
                  <a:lumOff val="85000"/>
                </a:schemeClr>
              </a:solidFill>
              <a:round/>
            </a:ln>
            <a:effectLst/>
          </c:spPr>
        </c:majorGridlines>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64" b="0" i="0" u="none" strike="noStrike" kern="1200" cap="all" spc="120" normalizeH="0" baseline="0">
                <a:solidFill>
                  <a:schemeClr val="tx1">
                    <a:lumMod val="65000"/>
                    <a:lumOff val="35000"/>
                  </a:schemeClr>
                </a:solidFill>
                <a:latin typeface="+mn-lt"/>
                <a:ea typeface="+mn-ea"/>
                <a:cs typeface="+mn-cs"/>
              </a:defRPr>
            </a:pPr>
            <a:endParaRPr lang="en-US"/>
          </a:p>
        </c:txPr>
        <c:crossAx val="75643904"/>
        <c:crosses val="autoZero"/>
        <c:auto val="1"/>
        <c:lblAlgn val="ctr"/>
        <c:lblOffset val="100"/>
        <c:noMultiLvlLbl val="0"/>
      </c:catAx>
      <c:valAx>
        <c:axId val="75643904"/>
        <c:scaling>
          <c:orientation val="minMax"/>
        </c:scaling>
        <c:delete val="0"/>
        <c:axPos val="l"/>
        <c:numFmt formatCode="0.000%"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5640832"/>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2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cap="all" spc="120" normalizeH="0" baseline="0">
                <a:solidFill>
                  <a:schemeClr val="tx1">
                    <a:lumMod val="65000"/>
                    <a:lumOff val="35000"/>
                  </a:schemeClr>
                </a:solidFill>
                <a:latin typeface="+mn-lt"/>
                <a:ea typeface="+mn-ea"/>
                <a:cs typeface="+mn-cs"/>
              </a:defRPr>
            </a:pPr>
            <a:r>
              <a:rPr lang="en-US"/>
              <a:t>College percent FTE of total starting 93-94</a:t>
            </a:r>
          </a:p>
        </c:rich>
      </c:tx>
      <c:overlay val="0"/>
      <c:spPr>
        <a:noFill/>
        <a:ln>
          <a:noFill/>
        </a:ln>
        <a:effectLst/>
      </c:spPr>
    </c:title>
    <c:autoTitleDeleted val="0"/>
    <c:plotArea>
      <c:layout/>
      <c:lineChart>
        <c:grouping val="standard"/>
        <c:varyColors val="0"/>
        <c:ser>
          <c:idx val="0"/>
          <c:order val="0"/>
          <c:tx>
            <c:strRef>
              <c:f>'15) Enrollment'!$A$78</c:f>
              <c:strCache>
                <c:ptCount val="1"/>
                <c:pt idx="0">
                  <c:v>Blue Mountain</c:v>
                </c:pt>
              </c:strCache>
            </c:strRef>
          </c:tx>
          <c:spPr>
            <a:ln w="22225" cap="rnd">
              <a:solidFill>
                <a:schemeClr val="accent1"/>
              </a:solidFill>
              <a:round/>
            </a:ln>
            <a:effectLst/>
          </c:spPr>
          <c:marker>
            <c:symbol val="diamond"/>
            <c:size val="6"/>
            <c:spPr>
              <a:solidFill>
                <a:schemeClr val="accent1"/>
              </a:solidFill>
              <a:ln w="9525">
                <a:solidFill>
                  <a:schemeClr val="accent1"/>
                </a:solidFill>
                <a:round/>
              </a:ln>
              <a:effectLst/>
            </c:spPr>
          </c:marker>
          <c:val>
            <c:numRef>
              <c:f>'15) Enrollment'!$B$78:$BT$78</c:f>
              <c:numCache>
                <c:formatCode>0.000%</c:formatCode>
                <c:ptCount val="23"/>
                <c:pt idx="0">
                  <c:v>2.865681918791228E-2</c:v>
                </c:pt>
                <c:pt idx="1">
                  <c:v>2.6841921451137445E-2</c:v>
                </c:pt>
                <c:pt idx="2">
                  <c:v>2.8226953554160276E-2</c:v>
                </c:pt>
                <c:pt idx="3">
                  <c:v>2.7139597669986418E-2</c:v>
                </c:pt>
                <c:pt idx="4">
                  <c:v>2.7273791597295375E-2</c:v>
                </c:pt>
                <c:pt idx="5">
                  <c:v>2.680547155243846E-2</c:v>
                </c:pt>
                <c:pt idx="6">
                  <c:v>2.8235080764944274E-2</c:v>
                </c:pt>
                <c:pt idx="7">
                  <c:v>2.5809987337200614E-2</c:v>
                </c:pt>
                <c:pt idx="8">
                  <c:v>2.4992007431266516E-2</c:v>
                </c:pt>
                <c:pt idx="9">
                  <c:v>2.4762856068635417E-2</c:v>
                </c:pt>
                <c:pt idx="10">
                  <c:v>2.2210903114693203E-2</c:v>
                </c:pt>
                <c:pt idx="11">
                  <c:v>2.2986001334488255E-2</c:v>
                </c:pt>
                <c:pt idx="12">
                  <c:v>2.2080739414507798E-2</c:v>
                </c:pt>
                <c:pt idx="13">
                  <c:v>2.2109355913285021E-2</c:v>
                </c:pt>
                <c:pt idx="14">
                  <c:v>2.3102205241201809E-2</c:v>
                </c:pt>
                <c:pt idx="15">
                  <c:v>2.2398176929765819E-2</c:v>
                </c:pt>
                <c:pt idx="16">
                  <c:v>2.1948113336536693E-2</c:v>
                </c:pt>
                <c:pt idx="17">
                  <c:v>2.1172390132878135E-2</c:v>
                </c:pt>
                <c:pt idx="18">
                  <c:v>2.1080550432203173E-2</c:v>
                </c:pt>
                <c:pt idx="19">
                  <c:v>2.0958000961349067E-2</c:v>
                </c:pt>
                <c:pt idx="20">
                  <c:v>2.2050527607126769E-2</c:v>
                </c:pt>
                <c:pt idx="21">
                  <c:v>2.2177212875659907E-2</c:v>
                </c:pt>
                <c:pt idx="22">
                  <c:v>2.2177212875659907E-2</c:v>
                </c:pt>
              </c:numCache>
            </c:numRef>
          </c:val>
          <c:smooth val="0"/>
        </c:ser>
        <c:ser>
          <c:idx val="1"/>
          <c:order val="1"/>
          <c:tx>
            <c:strRef>
              <c:f>'15) Enrollment'!$A$79</c:f>
              <c:strCache>
                <c:ptCount val="1"/>
                <c:pt idx="0">
                  <c:v>Central Oregon</c:v>
                </c:pt>
              </c:strCache>
            </c:strRef>
          </c:tx>
          <c:spPr>
            <a:ln w="22225" cap="rnd">
              <a:solidFill>
                <a:schemeClr val="accent2"/>
              </a:solidFill>
              <a:round/>
            </a:ln>
            <a:effectLst/>
          </c:spPr>
          <c:marker>
            <c:symbol val="square"/>
            <c:size val="6"/>
            <c:spPr>
              <a:solidFill>
                <a:schemeClr val="accent2"/>
              </a:solidFill>
              <a:ln w="9525">
                <a:solidFill>
                  <a:schemeClr val="accent2"/>
                </a:solidFill>
                <a:round/>
              </a:ln>
              <a:effectLst/>
            </c:spPr>
          </c:marker>
          <c:val>
            <c:numRef>
              <c:f>'15) Enrollment'!$B$79:$BT$79</c:f>
              <c:numCache>
                <c:formatCode>0.000%</c:formatCode>
                <c:ptCount val="23"/>
                <c:pt idx="0">
                  <c:v>3.5111932793792593E-2</c:v>
                </c:pt>
                <c:pt idx="1">
                  <c:v>3.759472041170512E-2</c:v>
                </c:pt>
                <c:pt idx="2">
                  <c:v>3.8013964004606902E-2</c:v>
                </c:pt>
                <c:pt idx="3">
                  <c:v>3.7799528683472028E-2</c:v>
                </c:pt>
                <c:pt idx="4">
                  <c:v>3.9748319553531433E-2</c:v>
                </c:pt>
                <c:pt idx="5">
                  <c:v>4.5339304212732599E-2</c:v>
                </c:pt>
                <c:pt idx="6">
                  <c:v>4.3277753229391029E-2</c:v>
                </c:pt>
                <c:pt idx="7">
                  <c:v>4.1197390095976755E-2</c:v>
                </c:pt>
                <c:pt idx="8">
                  <c:v>4.1360371646635787E-2</c:v>
                </c:pt>
                <c:pt idx="9">
                  <c:v>4.1679980811032663E-2</c:v>
                </c:pt>
                <c:pt idx="10">
                  <c:v>4.0023075970597836E-2</c:v>
                </c:pt>
                <c:pt idx="11">
                  <c:v>4.0797369855737689E-2</c:v>
                </c:pt>
                <c:pt idx="12">
                  <c:v>4.1698056937882075E-2</c:v>
                </c:pt>
                <c:pt idx="13">
                  <c:v>4.1111343971044066E-2</c:v>
                </c:pt>
                <c:pt idx="14">
                  <c:v>4.4556077907478904E-2</c:v>
                </c:pt>
                <c:pt idx="15">
                  <c:v>4.9737234010654566E-2</c:v>
                </c:pt>
                <c:pt idx="16">
                  <c:v>5.2974001976709206E-2</c:v>
                </c:pt>
                <c:pt idx="17">
                  <c:v>5.5401061016835694E-2</c:v>
                </c:pt>
                <c:pt idx="18">
                  <c:v>5.7133859740083122E-2</c:v>
                </c:pt>
                <c:pt idx="19">
                  <c:v>5.8815502037395342E-2</c:v>
                </c:pt>
                <c:pt idx="20">
                  <c:v>6.0198679304957876E-2</c:v>
                </c:pt>
                <c:pt idx="21">
                  <c:v>5.7704658901830283E-2</c:v>
                </c:pt>
                <c:pt idx="22">
                  <c:v>5.7704658901830283E-2</c:v>
                </c:pt>
              </c:numCache>
            </c:numRef>
          </c:val>
          <c:smooth val="0"/>
        </c:ser>
        <c:ser>
          <c:idx val="2"/>
          <c:order val="2"/>
          <c:tx>
            <c:strRef>
              <c:f>'15) Enrollment'!$A$80</c:f>
              <c:strCache>
                <c:ptCount val="1"/>
                <c:pt idx="0">
                  <c:v>Chemeketa</c:v>
                </c:pt>
              </c:strCache>
            </c:strRef>
          </c:tx>
          <c:spPr>
            <a:ln w="22225" cap="rnd">
              <a:solidFill>
                <a:schemeClr val="accent3"/>
              </a:solidFill>
              <a:round/>
            </a:ln>
            <a:effectLst/>
          </c:spPr>
          <c:marker>
            <c:symbol val="triangle"/>
            <c:size val="6"/>
            <c:spPr>
              <a:solidFill>
                <a:schemeClr val="accent3"/>
              </a:solidFill>
              <a:ln w="9525">
                <a:solidFill>
                  <a:schemeClr val="accent3"/>
                </a:solidFill>
                <a:round/>
              </a:ln>
              <a:effectLst/>
            </c:spPr>
          </c:marker>
          <c:val>
            <c:numRef>
              <c:f>'15) Enrollment'!$B$80:$BT$80</c:f>
              <c:numCache>
                <c:formatCode>0.000%</c:formatCode>
                <c:ptCount val="23"/>
                <c:pt idx="0">
                  <c:v>0.13467405706445526</c:v>
                </c:pt>
                <c:pt idx="1">
                  <c:v>0.13599114716236849</c:v>
                </c:pt>
                <c:pt idx="2">
                  <c:v>0.13389336192300955</c:v>
                </c:pt>
                <c:pt idx="3">
                  <c:v>0.14024742308541227</c:v>
                </c:pt>
                <c:pt idx="4">
                  <c:v>0.12961411251894714</c:v>
                </c:pt>
                <c:pt idx="5">
                  <c:v>0.12394690518775113</c:v>
                </c:pt>
                <c:pt idx="6">
                  <c:v>0.12485448596016485</c:v>
                </c:pt>
                <c:pt idx="7">
                  <c:v>0.12292879718549832</c:v>
                </c:pt>
                <c:pt idx="8">
                  <c:v>0.11945812987429538</c:v>
                </c:pt>
                <c:pt idx="9">
                  <c:v>0.11414592910871728</c:v>
                </c:pt>
                <c:pt idx="10">
                  <c:v>0.11945831333586436</c:v>
                </c:pt>
                <c:pt idx="11">
                  <c:v>0.1204204402351063</c:v>
                </c:pt>
                <c:pt idx="12">
                  <c:v>0.11471237621264586</c:v>
                </c:pt>
                <c:pt idx="13">
                  <c:v>0.11537971671624268</c:v>
                </c:pt>
                <c:pt idx="14">
                  <c:v>0.11947198707591451</c:v>
                </c:pt>
                <c:pt idx="15">
                  <c:v>0.1188739742731207</c:v>
                </c:pt>
                <c:pt idx="16">
                  <c:v>0.11441025701126255</c:v>
                </c:pt>
                <c:pt idx="17">
                  <c:v>0.11331785319811226</c:v>
                </c:pt>
                <c:pt idx="18">
                  <c:v>0.11289146898081648</c:v>
                </c:pt>
                <c:pt idx="19">
                  <c:v>0.12030839251250118</c:v>
                </c:pt>
                <c:pt idx="20">
                  <c:v>0.12059143752575738</c:v>
                </c:pt>
                <c:pt idx="21">
                  <c:v>0.120806314578583</c:v>
                </c:pt>
                <c:pt idx="22">
                  <c:v>0.120806314578583</c:v>
                </c:pt>
              </c:numCache>
            </c:numRef>
          </c:val>
          <c:smooth val="0"/>
        </c:ser>
        <c:ser>
          <c:idx val="3"/>
          <c:order val="3"/>
          <c:tx>
            <c:strRef>
              <c:f>'15) Enrollment'!$A$81</c:f>
              <c:strCache>
                <c:ptCount val="1"/>
                <c:pt idx="0">
                  <c:v>Clackamas</c:v>
                </c:pt>
              </c:strCache>
            </c:strRef>
          </c:tx>
          <c:spPr>
            <a:ln w="22225" cap="rnd">
              <a:solidFill>
                <a:schemeClr val="accent4"/>
              </a:solidFill>
              <a:round/>
            </a:ln>
            <a:effectLst/>
          </c:spPr>
          <c:marker>
            <c:symbol val="x"/>
            <c:size val="6"/>
            <c:spPr>
              <a:noFill/>
              <a:ln w="9525">
                <a:solidFill>
                  <a:schemeClr val="accent4"/>
                </a:solidFill>
                <a:round/>
              </a:ln>
              <a:effectLst/>
            </c:spPr>
          </c:marker>
          <c:val>
            <c:numRef>
              <c:f>'15) Enrollment'!$B$81:$BT$81</c:f>
              <c:numCache>
                <c:formatCode>0.000%</c:formatCode>
                <c:ptCount val="23"/>
                <c:pt idx="0">
                  <c:v>7.1725193758929578E-2</c:v>
                </c:pt>
                <c:pt idx="1">
                  <c:v>7.3982612791386945E-2</c:v>
                </c:pt>
                <c:pt idx="2">
                  <c:v>7.6997075573341539E-2</c:v>
                </c:pt>
                <c:pt idx="3">
                  <c:v>7.738213080765291E-2</c:v>
                </c:pt>
                <c:pt idx="4">
                  <c:v>7.9903048392781784E-2</c:v>
                </c:pt>
                <c:pt idx="5">
                  <c:v>8.1740781463576093E-2</c:v>
                </c:pt>
                <c:pt idx="6">
                  <c:v>7.6130487043752443E-2</c:v>
                </c:pt>
                <c:pt idx="7">
                  <c:v>7.5315837475894432E-2</c:v>
                </c:pt>
                <c:pt idx="8">
                  <c:v>7.9257956380881567E-2</c:v>
                </c:pt>
                <c:pt idx="9">
                  <c:v>8.2068250687047567E-2</c:v>
                </c:pt>
                <c:pt idx="10">
                  <c:v>8.9852579852579856E-2</c:v>
                </c:pt>
                <c:pt idx="11">
                  <c:v>8.5916715748866598E-2</c:v>
                </c:pt>
                <c:pt idx="12">
                  <c:v>8.7518904881041415E-2</c:v>
                </c:pt>
                <c:pt idx="13">
                  <c:v>8.3375923543721642E-2</c:v>
                </c:pt>
                <c:pt idx="14">
                  <c:v>8.2675307768608722E-2</c:v>
                </c:pt>
                <c:pt idx="15">
                  <c:v>7.7564042338407413E-2</c:v>
                </c:pt>
                <c:pt idx="16">
                  <c:v>7.5918525203042417E-2</c:v>
                </c:pt>
                <c:pt idx="17">
                  <c:v>7.3312581584496439E-2</c:v>
                </c:pt>
                <c:pt idx="18">
                  <c:v>7.2483574579483734E-2</c:v>
                </c:pt>
                <c:pt idx="19">
                  <c:v>7.1252398468650363E-2</c:v>
                </c:pt>
                <c:pt idx="20">
                  <c:v>6.9484181370340903E-2</c:v>
                </c:pt>
                <c:pt idx="21">
                  <c:v>7.3328171155070759E-2</c:v>
                </c:pt>
                <c:pt idx="22">
                  <c:v>7.3328171155070759E-2</c:v>
                </c:pt>
              </c:numCache>
            </c:numRef>
          </c:val>
          <c:smooth val="0"/>
        </c:ser>
        <c:ser>
          <c:idx val="4"/>
          <c:order val="4"/>
          <c:tx>
            <c:strRef>
              <c:f>'15) Enrollment'!$A$82</c:f>
              <c:strCache>
                <c:ptCount val="1"/>
                <c:pt idx="0">
                  <c:v>Clatsop</c:v>
                </c:pt>
              </c:strCache>
            </c:strRef>
          </c:tx>
          <c:spPr>
            <a:ln w="22225" cap="rnd">
              <a:solidFill>
                <a:schemeClr val="accent5"/>
              </a:solidFill>
              <a:round/>
            </a:ln>
            <a:effectLst/>
          </c:spPr>
          <c:marker>
            <c:symbol val="star"/>
            <c:size val="6"/>
            <c:spPr>
              <a:noFill/>
              <a:ln w="9525">
                <a:solidFill>
                  <a:schemeClr val="accent5"/>
                </a:solidFill>
                <a:round/>
              </a:ln>
              <a:effectLst/>
            </c:spPr>
          </c:marker>
          <c:val>
            <c:numRef>
              <c:f>'15) Enrollment'!$B$82:$BT$82</c:f>
              <c:numCache>
                <c:formatCode>0.000%</c:formatCode>
                <c:ptCount val="23"/>
                <c:pt idx="0">
                  <c:v>1.5299333740332396E-2</c:v>
                </c:pt>
                <c:pt idx="1">
                  <c:v>1.6572710084286613E-2</c:v>
                </c:pt>
                <c:pt idx="2">
                  <c:v>1.6400805676890659E-2</c:v>
                </c:pt>
                <c:pt idx="3">
                  <c:v>1.60618759307571E-2</c:v>
                </c:pt>
                <c:pt idx="4">
                  <c:v>1.6652962263841407E-2</c:v>
                </c:pt>
                <c:pt idx="5">
                  <c:v>1.5432218367403428E-2</c:v>
                </c:pt>
                <c:pt idx="6">
                  <c:v>1.5934760087074971E-2</c:v>
                </c:pt>
                <c:pt idx="7">
                  <c:v>1.6458566506143909E-2</c:v>
                </c:pt>
                <c:pt idx="8">
                  <c:v>1.6399293113269538E-2</c:v>
                </c:pt>
                <c:pt idx="9">
                  <c:v>1.6279224751232679E-2</c:v>
                </c:pt>
                <c:pt idx="10">
                  <c:v>1.5446543055872503E-2</c:v>
                </c:pt>
                <c:pt idx="11">
                  <c:v>1.7515424245317681E-2</c:v>
                </c:pt>
                <c:pt idx="12">
                  <c:v>1.6105186359782676E-2</c:v>
                </c:pt>
                <c:pt idx="13">
                  <c:v>1.473501633171502E-2</c:v>
                </c:pt>
                <c:pt idx="14">
                  <c:v>1.500213365129271E-2</c:v>
                </c:pt>
                <c:pt idx="15">
                  <c:v>1.4377167644501304E-2</c:v>
                </c:pt>
                <c:pt idx="16">
                  <c:v>1.2662635117450123E-2</c:v>
                </c:pt>
                <c:pt idx="17">
                  <c:v>1.2554305987883657E-2</c:v>
                </c:pt>
                <c:pt idx="18">
                  <c:v>1.2574604982448384E-2</c:v>
                </c:pt>
                <c:pt idx="19">
                  <c:v>1.2128153828819883E-2</c:v>
                </c:pt>
                <c:pt idx="20">
                  <c:v>1.2535485293131044E-2</c:v>
                </c:pt>
                <c:pt idx="21">
                  <c:v>1.2828510096341488E-2</c:v>
                </c:pt>
                <c:pt idx="22">
                  <c:v>1.2828510096341488E-2</c:v>
                </c:pt>
              </c:numCache>
            </c:numRef>
          </c:val>
          <c:smooth val="0"/>
        </c:ser>
        <c:ser>
          <c:idx val="5"/>
          <c:order val="5"/>
          <c:tx>
            <c:strRef>
              <c:f>'15) Enrollment'!$A$83</c:f>
              <c:strCache>
                <c:ptCount val="1"/>
                <c:pt idx="0">
                  <c:v>Columbia Gorge</c:v>
                </c:pt>
              </c:strCache>
            </c:strRef>
          </c:tx>
          <c:spPr>
            <a:ln w="22225" cap="rnd">
              <a:solidFill>
                <a:schemeClr val="accent6"/>
              </a:solidFill>
              <a:round/>
            </a:ln>
            <a:effectLst/>
          </c:spPr>
          <c:marker>
            <c:symbol val="circle"/>
            <c:size val="6"/>
            <c:spPr>
              <a:solidFill>
                <a:schemeClr val="accent6"/>
              </a:solidFill>
              <a:ln w="9525">
                <a:solidFill>
                  <a:schemeClr val="accent6"/>
                </a:solidFill>
                <a:round/>
              </a:ln>
              <a:effectLst/>
            </c:spPr>
          </c:marker>
          <c:val>
            <c:numRef>
              <c:f>'15) Enrollment'!$B$83:$BT$83</c:f>
              <c:numCache>
                <c:formatCode>0.000%</c:formatCode>
                <c:ptCount val="23"/>
                <c:pt idx="0">
                  <c:v>7.1721506866138582E-3</c:v>
                </c:pt>
                <c:pt idx="1">
                  <c:v>7.2436443824757703E-3</c:v>
                </c:pt>
                <c:pt idx="2">
                  <c:v>7.8330582284661891E-3</c:v>
                </c:pt>
                <c:pt idx="3">
                  <c:v>8.2366672680027342E-3</c:v>
                </c:pt>
                <c:pt idx="4">
                  <c:v>8.1764079782492734E-3</c:v>
                </c:pt>
                <c:pt idx="5">
                  <c:v>8.3173392052739107E-3</c:v>
                </c:pt>
                <c:pt idx="6">
                  <c:v>7.9921351931161056E-3</c:v>
                </c:pt>
                <c:pt idx="7">
                  <c:v>8.8132600875784183E-3</c:v>
                </c:pt>
                <c:pt idx="8">
                  <c:v>9.1058007824907049E-3</c:v>
                </c:pt>
                <c:pt idx="9">
                  <c:v>1.0813402232128407E-2</c:v>
                </c:pt>
                <c:pt idx="10">
                  <c:v>1.092135033825996E-2</c:v>
                </c:pt>
                <c:pt idx="11">
                  <c:v>1.077001273228201E-2</c:v>
                </c:pt>
                <c:pt idx="12">
                  <c:v>1.1221062210985804E-2</c:v>
                </c:pt>
                <c:pt idx="13">
                  <c:v>1.0599578304813138E-2</c:v>
                </c:pt>
                <c:pt idx="14">
                  <c:v>1.0814148493657794E-2</c:v>
                </c:pt>
                <c:pt idx="15">
                  <c:v>1.0749617694975563E-2</c:v>
                </c:pt>
                <c:pt idx="16">
                  <c:v>1.0803489321473079E-2</c:v>
                </c:pt>
                <c:pt idx="17">
                  <c:v>1.0391521906483247E-2</c:v>
                </c:pt>
                <c:pt idx="18">
                  <c:v>1.0474276049059521E-2</c:v>
                </c:pt>
                <c:pt idx="19">
                  <c:v>9.4876079997860078E-3</c:v>
                </c:pt>
                <c:pt idx="20">
                  <c:v>9.6912947220119047E-3</c:v>
                </c:pt>
                <c:pt idx="21">
                  <c:v>9.8154259361968744E-3</c:v>
                </c:pt>
                <c:pt idx="22">
                  <c:v>9.8154259361968744E-3</c:v>
                </c:pt>
              </c:numCache>
            </c:numRef>
          </c:val>
          <c:smooth val="0"/>
        </c:ser>
        <c:ser>
          <c:idx val="6"/>
          <c:order val="6"/>
          <c:tx>
            <c:strRef>
              <c:f>'15) Enrollment'!$A$84</c:f>
              <c:strCache>
                <c:ptCount val="1"/>
                <c:pt idx="0">
                  <c:v>Klamath</c:v>
                </c:pt>
              </c:strCache>
            </c:strRef>
          </c:tx>
          <c:spPr>
            <a:ln w="22225" cap="rnd">
              <a:solidFill>
                <a:schemeClr val="accent1">
                  <a:lumMod val="60000"/>
                </a:schemeClr>
              </a:solidFill>
              <a:round/>
            </a:ln>
            <a:effectLst/>
          </c:spPr>
          <c:marker>
            <c:symbol val="plus"/>
            <c:size val="6"/>
            <c:spPr>
              <a:noFill/>
              <a:ln w="9525">
                <a:solidFill>
                  <a:schemeClr val="accent1">
                    <a:lumMod val="60000"/>
                  </a:schemeClr>
                </a:solidFill>
                <a:round/>
              </a:ln>
              <a:effectLst/>
            </c:spPr>
          </c:marker>
          <c:val>
            <c:numRef>
              <c:f>'15) Enrollment'!$B$84:$BT$84</c:f>
              <c:numCache>
                <c:formatCode>0.000%</c:formatCode>
                <c:ptCount val="23"/>
                <c:pt idx="0">
                  <c:v>0</c:v>
                </c:pt>
                <c:pt idx="1">
                  <c:v>0</c:v>
                </c:pt>
                <c:pt idx="2">
                  <c:v>0</c:v>
                </c:pt>
                <c:pt idx="3">
                  <c:v>6.6293424777768414E-3</c:v>
                </c:pt>
                <c:pt idx="4">
                  <c:v>7.7144436617302657E-3</c:v>
                </c:pt>
                <c:pt idx="5">
                  <c:v>8.5255818692252568E-3</c:v>
                </c:pt>
                <c:pt idx="6">
                  <c:v>8.9109516105057469E-3</c:v>
                </c:pt>
                <c:pt idx="7">
                  <c:v>1.0196521949638732E-2</c:v>
                </c:pt>
                <c:pt idx="8">
                  <c:v>1.4562928852079684E-2</c:v>
                </c:pt>
                <c:pt idx="9">
                  <c:v>1.3500891352884821E-2</c:v>
                </c:pt>
                <c:pt idx="10">
                  <c:v>1.591076404487483E-2</c:v>
                </c:pt>
                <c:pt idx="11">
                  <c:v>1.5461316210632849E-2</c:v>
                </c:pt>
                <c:pt idx="12">
                  <c:v>1.5338657585165342E-2</c:v>
                </c:pt>
                <c:pt idx="13">
                  <c:v>1.4423897450029352E-2</c:v>
                </c:pt>
                <c:pt idx="14">
                  <c:v>1.4491714989669514E-2</c:v>
                </c:pt>
                <c:pt idx="15">
                  <c:v>1.6001339316948356E-2</c:v>
                </c:pt>
                <c:pt idx="16">
                  <c:v>1.5437591071212314E-2</c:v>
                </c:pt>
                <c:pt idx="17">
                  <c:v>1.668624694581116E-2</c:v>
                </c:pt>
                <c:pt idx="18">
                  <c:v>1.6890602024597759E-2</c:v>
                </c:pt>
                <c:pt idx="19">
                  <c:v>1.4620189708377274E-2</c:v>
                </c:pt>
                <c:pt idx="20">
                  <c:v>1.6023538657644793E-2</c:v>
                </c:pt>
                <c:pt idx="21">
                  <c:v>1.73301945317475E-2</c:v>
                </c:pt>
                <c:pt idx="22">
                  <c:v>1.73301945317475E-2</c:v>
                </c:pt>
              </c:numCache>
            </c:numRef>
          </c:val>
          <c:smooth val="0"/>
        </c:ser>
        <c:ser>
          <c:idx val="7"/>
          <c:order val="7"/>
          <c:tx>
            <c:strRef>
              <c:f>'15) Enrollment'!$A$85</c:f>
              <c:strCache>
                <c:ptCount val="1"/>
                <c:pt idx="0">
                  <c:v>Lane</c:v>
                </c:pt>
              </c:strCache>
            </c:strRef>
          </c:tx>
          <c:spPr>
            <a:ln w="22225" cap="rnd">
              <a:solidFill>
                <a:schemeClr val="accent2">
                  <a:lumMod val="60000"/>
                </a:schemeClr>
              </a:solidFill>
              <a:round/>
            </a:ln>
            <a:effectLst/>
          </c:spPr>
          <c:marker>
            <c:symbol val="dot"/>
            <c:size val="6"/>
            <c:spPr>
              <a:solidFill>
                <a:schemeClr val="accent2">
                  <a:lumMod val="60000"/>
                </a:schemeClr>
              </a:solidFill>
              <a:ln w="9525">
                <a:solidFill>
                  <a:schemeClr val="accent2">
                    <a:lumMod val="60000"/>
                  </a:schemeClr>
                </a:solidFill>
                <a:round/>
              </a:ln>
              <a:effectLst/>
            </c:spPr>
          </c:marker>
          <c:val>
            <c:numRef>
              <c:f>'15) Enrollment'!$B$85:$BT$85</c:f>
              <c:numCache>
                <c:formatCode>0.000%</c:formatCode>
                <c:ptCount val="23"/>
                <c:pt idx="0">
                  <c:v>0.15270029299355609</c:v>
                </c:pt>
                <c:pt idx="1">
                  <c:v>0.15448161524143919</c:v>
                </c:pt>
                <c:pt idx="2">
                  <c:v>0.1521179536443876</c:v>
                </c:pt>
                <c:pt idx="3">
                  <c:v>0.14652526826222317</c:v>
                </c:pt>
                <c:pt idx="4">
                  <c:v>0.14261299545269024</c:v>
                </c:pt>
                <c:pt idx="5">
                  <c:v>0.13308920571560154</c:v>
                </c:pt>
                <c:pt idx="6">
                  <c:v>0.13206144870969846</c:v>
                </c:pt>
                <c:pt idx="7">
                  <c:v>0.1334106408996239</c:v>
                </c:pt>
                <c:pt idx="8">
                  <c:v>0.13219292134375127</c:v>
                </c:pt>
                <c:pt idx="9">
                  <c:v>0.12454558998189831</c:v>
                </c:pt>
                <c:pt idx="10">
                  <c:v>0.12033414619420452</c:v>
                </c:pt>
                <c:pt idx="11">
                  <c:v>0.11567153404661945</c:v>
                </c:pt>
                <c:pt idx="12">
                  <c:v>0.12378221623223687</c:v>
                </c:pt>
                <c:pt idx="13">
                  <c:v>0.12984367636689104</c:v>
                </c:pt>
                <c:pt idx="14">
                  <c:v>0.12351291081984155</c:v>
                </c:pt>
                <c:pt idx="15">
                  <c:v>0.12769097760142328</c:v>
                </c:pt>
                <c:pt idx="16">
                  <c:v>0.1287174126204679</c:v>
                </c:pt>
                <c:pt idx="17">
                  <c:v>0.12912424272852027</c:v>
                </c:pt>
                <c:pt idx="18">
                  <c:v>0.13167781527032885</c:v>
                </c:pt>
                <c:pt idx="19">
                  <c:v>0.12458295048241728</c:v>
                </c:pt>
                <c:pt idx="20">
                  <c:v>0.11503752192372937</c:v>
                </c:pt>
                <c:pt idx="21">
                  <c:v>0.10383068651013742</c:v>
                </c:pt>
                <c:pt idx="22">
                  <c:v>0.10383068651013742</c:v>
                </c:pt>
              </c:numCache>
            </c:numRef>
          </c:val>
          <c:smooth val="0"/>
        </c:ser>
        <c:ser>
          <c:idx val="8"/>
          <c:order val="8"/>
          <c:tx>
            <c:strRef>
              <c:f>'15) Enrollment'!$A$86</c:f>
              <c:strCache>
                <c:ptCount val="1"/>
                <c:pt idx="0">
                  <c:v>Linn Benton</c:v>
                </c:pt>
              </c:strCache>
            </c:strRef>
          </c:tx>
          <c:spPr>
            <a:ln w="22225" cap="rnd">
              <a:solidFill>
                <a:schemeClr val="accent3">
                  <a:lumMod val="60000"/>
                </a:schemeClr>
              </a:solidFill>
              <a:round/>
            </a:ln>
            <a:effectLst/>
          </c:spPr>
          <c:marker>
            <c:symbol val="dash"/>
            <c:size val="6"/>
            <c:spPr>
              <a:solidFill>
                <a:schemeClr val="accent3">
                  <a:lumMod val="60000"/>
                </a:schemeClr>
              </a:solidFill>
              <a:ln w="9525">
                <a:solidFill>
                  <a:schemeClr val="accent3">
                    <a:lumMod val="60000"/>
                  </a:schemeClr>
                </a:solidFill>
                <a:round/>
              </a:ln>
              <a:effectLst/>
            </c:spPr>
          </c:marker>
          <c:val>
            <c:numRef>
              <c:f>'15) Enrollment'!$B$86:$BT$86</c:f>
              <c:numCache>
                <c:formatCode>0.000%</c:formatCode>
                <c:ptCount val="23"/>
                <c:pt idx="0">
                  <c:v>7.7120643522981161E-2</c:v>
                </c:pt>
                <c:pt idx="1">
                  <c:v>7.779792354391829E-2</c:v>
                </c:pt>
                <c:pt idx="2">
                  <c:v>7.7224501494058267E-2</c:v>
                </c:pt>
                <c:pt idx="3">
                  <c:v>7.3734829402335694E-2</c:v>
                </c:pt>
                <c:pt idx="4">
                  <c:v>7.2809528520486264E-2</c:v>
                </c:pt>
                <c:pt idx="5">
                  <c:v>6.8386749500447291E-2</c:v>
                </c:pt>
                <c:pt idx="6">
                  <c:v>7.1155998945284016E-2</c:v>
                </c:pt>
                <c:pt idx="7">
                  <c:v>7.0906957779731369E-2</c:v>
                </c:pt>
                <c:pt idx="8">
                  <c:v>6.8580821792272359E-2</c:v>
                </c:pt>
                <c:pt idx="9">
                  <c:v>6.8870950120229077E-2</c:v>
                </c:pt>
                <c:pt idx="10">
                  <c:v>7.1372605804092687E-2</c:v>
                </c:pt>
                <c:pt idx="11">
                  <c:v>7.1474829701022369E-2</c:v>
                </c:pt>
                <c:pt idx="12">
                  <c:v>7.2618181268179663E-2</c:v>
                </c:pt>
                <c:pt idx="13">
                  <c:v>7.1248771213572051E-2</c:v>
                </c:pt>
                <c:pt idx="14">
                  <c:v>7.1454482440183625E-2</c:v>
                </c:pt>
                <c:pt idx="15">
                  <c:v>6.983198568729948E-2</c:v>
                </c:pt>
                <c:pt idx="16">
                  <c:v>6.8736234329891663E-2</c:v>
                </c:pt>
                <c:pt idx="17">
                  <c:v>6.7369632158516587E-2</c:v>
                </c:pt>
                <c:pt idx="18">
                  <c:v>6.0040967931119474E-2</c:v>
                </c:pt>
                <c:pt idx="19">
                  <c:v>6.0663802938031891E-2</c:v>
                </c:pt>
                <c:pt idx="20">
                  <c:v>5.813022934856573E-2</c:v>
                </c:pt>
                <c:pt idx="21">
                  <c:v>5.980496394897393E-2</c:v>
                </c:pt>
                <c:pt idx="22">
                  <c:v>5.980496394897393E-2</c:v>
                </c:pt>
              </c:numCache>
            </c:numRef>
          </c:val>
          <c:smooth val="0"/>
        </c:ser>
        <c:ser>
          <c:idx val="9"/>
          <c:order val="9"/>
          <c:tx>
            <c:strRef>
              <c:f>'15) Enrollment'!$A$87</c:f>
              <c:strCache>
                <c:ptCount val="1"/>
                <c:pt idx="0">
                  <c:v>Mt. Hood</c:v>
                </c:pt>
              </c:strCache>
            </c:strRef>
          </c:tx>
          <c:spPr>
            <a:ln w="22225" cap="rnd">
              <a:solidFill>
                <a:schemeClr val="accent4">
                  <a:lumMod val="60000"/>
                </a:schemeClr>
              </a:solidFill>
              <a:round/>
            </a:ln>
            <a:effectLst/>
          </c:spPr>
          <c:marker>
            <c:symbol val="diamond"/>
            <c:size val="6"/>
            <c:spPr>
              <a:solidFill>
                <a:schemeClr val="accent4">
                  <a:lumMod val="60000"/>
                </a:schemeClr>
              </a:solidFill>
              <a:ln w="9525">
                <a:solidFill>
                  <a:schemeClr val="accent4">
                    <a:lumMod val="60000"/>
                  </a:schemeClr>
                </a:solidFill>
                <a:round/>
              </a:ln>
              <a:effectLst/>
            </c:spPr>
          </c:marker>
          <c:val>
            <c:numRef>
              <c:f>'15) Enrollment'!$B$87:$BT$87</c:f>
              <c:numCache>
                <c:formatCode>0.000%</c:formatCode>
                <c:ptCount val="23"/>
                <c:pt idx="0">
                  <c:v>9.7442669452771025E-2</c:v>
                </c:pt>
                <c:pt idx="1">
                  <c:v>9.2552563723437134E-2</c:v>
                </c:pt>
                <c:pt idx="2">
                  <c:v>9.1315355097578196E-2</c:v>
                </c:pt>
                <c:pt idx="3">
                  <c:v>9.242543992730208E-2</c:v>
                </c:pt>
                <c:pt idx="4">
                  <c:v>9.1972037052595587E-2</c:v>
                </c:pt>
                <c:pt idx="5">
                  <c:v>9.7364045985351158E-2</c:v>
                </c:pt>
                <c:pt idx="6">
                  <c:v>0.10029297916890816</c:v>
                </c:pt>
                <c:pt idx="7">
                  <c:v>0.10454145555142327</c:v>
                </c:pt>
                <c:pt idx="8">
                  <c:v>9.8685053219573299E-2</c:v>
                </c:pt>
                <c:pt idx="9">
                  <c:v>9.9534779588316982E-2</c:v>
                </c:pt>
                <c:pt idx="10">
                  <c:v>9.1743755417224807E-2</c:v>
                </c:pt>
                <c:pt idx="11">
                  <c:v>9.1518715633191181E-2</c:v>
                </c:pt>
                <c:pt idx="12">
                  <c:v>9.5069195992251818E-2</c:v>
                </c:pt>
                <c:pt idx="13">
                  <c:v>9.4780682608952407E-2</c:v>
                </c:pt>
                <c:pt idx="14">
                  <c:v>9.4117901289755418E-2</c:v>
                </c:pt>
                <c:pt idx="15">
                  <c:v>9.3366882889726249E-2</c:v>
                </c:pt>
                <c:pt idx="16">
                  <c:v>9.1895406299686302E-2</c:v>
                </c:pt>
                <c:pt idx="17">
                  <c:v>8.8921076413294511E-2</c:v>
                </c:pt>
                <c:pt idx="18">
                  <c:v>8.3318487416385478E-2</c:v>
                </c:pt>
                <c:pt idx="19">
                  <c:v>8.6284113666152504E-2</c:v>
                </c:pt>
                <c:pt idx="20">
                  <c:v>8.8668762399486289E-2</c:v>
                </c:pt>
                <c:pt idx="21">
                  <c:v>9.0394379737474578E-2</c:v>
                </c:pt>
                <c:pt idx="22">
                  <c:v>9.0394379737474578E-2</c:v>
                </c:pt>
              </c:numCache>
            </c:numRef>
          </c:val>
          <c:smooth val="0"/>
        </c:ser>
        <c:ser>
          <c:idx val="10"/>
          <c:order val="10"/>
          <c:tx>
            <c:strRef>
              <c:f>'15) Enrollment'!$A$88</c:f>
              <c:strCache>
                <c:ptCount val="1"/>
                <c:pt idx="0">
                  <c:v>Oregon Coast</c:v>
                </c:pt>
              </c:strCache>
            </c:strRef>
          </c:tx>
          <c:spPr>
            <a:ln w="22225" cap="rnd">
              <a:solidFill>
                <a:schemeClr val="accent5">
                  <a:lumMod val="60000"/>
                </a:schemeClr>
              </a:solidFill>
              <a:round/>
            </a:ln>
            <a:effectLst/>
          </c:spPr>
          <c:marker>
            <c:symbol val="square"/>
            <c:size val="6"/>
            <c:spPr>
              <a:solidFill>
                <a:schemeClr val="accent5">
                  <a:lumMod val="60000"/>
                </a:schemeClr>
              </a:solidFill>
              <a:ln w="9525">
                <a:solidFill>
                  <a:schemeClr val="accent5">
                    <a:lumMod val="60000"/>
                  </a:schemeClr>
                </a:solidFill>
                <a:round/>
              </a:ln>
              <a:effectLst/>
            </c:spPr>
          </c:marker>
          <c:val>
            <c:numRef>
              <c:f>'15) Enrollment'!$B$88:$BT$88</c:f>
              <c:numCache>
                <c:formatCode>0.000%</c:formatCode>
                <c:ptCount val="23"/>
                <c:pt idx="0">
                  <c:v>6.635644218405427E-3</c:v>
                </c:pt>
                <c:pt idx="1">
                  <c:v>6.6882010782370856E-3</c:v>
                </c:pt>
                <c:pt idx="2">
                  <c:v>6.6709834247106097E-3</c:v>
                </c:pt>
                <c:pt idx="3">
                  <c:v>6.0619069452248313E-3</c:v>
                </c:pt>
                <c:pt idx="4">
                  <c:v>5.5342504843354703E-3</c:v>
                </c:pt>
                <c:pt idx="5">
                  <c:v>5.1008852079982613E-3</c:v>
                </c:pt>
                <c:pt idx="6">
                  <c:v>5.1255001498842542E-3</c:v>
                </c:pt>
                <c:pt idx="7">
                  <c:v>5.12207436824E-3</c:v>
                </c:pt>
                <c:pt idx="8">
                  <c:v>5.1773100606393851E-3</c:v>
                </c:pt>
                <c:pt idx="9">
                  <c:v>4.354866420054131E-3</c:v>
                </c:pt>
                <c:pt idx="10">
                  <c:v>4.9620807055209383E-3</c:v>
                </c:pt>
                <c:pt idx="11">
                  <c:v>4.7517741176127011E-3</c:v>
                </c:pt>
                <c:pt idx="12">
                  <c:v>4.5937460996685999E-3</c:v>
                </c:pt>
                <c:pt idx="13">
                  <c:v>4.8981250658536894E-3</c:v>
                </c:pt>
                <c:pt idx="14">
                  <c:v>4.7541652462761985E-3</c:v>
                </c:pt>
                <c:pt idx="15">
                  <c:v>4.6912074841830671E-3</c:v>
                </c:pt>
                <c:pt idx="16">
                  <c:v>4.8659627081697474E-3</c:v>
                </c:pt>
                <c:pt idx="17">
                  <c:v>4.3074103825685309E-3</c:v>
                </c:pt>
                <c:pt idx="18">
                  <c:v>4.3494853509897756E-3</c:v>
                </c:pt>
                <c:pt idx="19">
                  <c:v>4.8560460831510201E-3</c:v>
                </c:pt>
                <c:pt idx="20">
                  <c:v>5.3466105674771659E-3</c:v>
                </c:pt>
                <c:pt idx="21">
                  <c:v>4.6800969577453213E-3</c:v>
                </c:pt>
                <c:pt idx="22">
                  <c:v>4.6800969577453213E-3</c:v>
                </c:pt>
              </c:numCache>
            </c:numRef>
          </c:val>
          <c:smooth val="0"/>
        </c:ser>
        <c:ser>
          <c:idx val="11"/>
          <c:order val="11"/>
          <c:tx>
            <c:strRef>
              <c:f>'15) Enrollment'!$A$89</c:f>
              <c:strCache>
                <c:ptCount val="1"/>
                <c:pt idx="0">
                  <c:v>Portland</c:v>
                </c:pt>
              </c:strCache>
            </c:strRef>
          </c:tx>
          <c:spPr>
            <a:ln w="22225" cap="rnd">
              <a:solidFill>
                <a:schemeClr val="accent6">
                  <a:lumMod val="60000"/>
                </a:schemeClr>
              </a:solidFill>
              <a:round/>
            </a:ln>
            <a:effectLst/>
          </c:spPr>
          <c:marker>
            <c:symbol val="triangle"/>
            <c:size val="6"/>
            <c:spPr>
              <a:solidFill>
                <a:schemeClr val="accent6">
                  <a:lumMod val="60000"/>
                </a:schemeClr>
              </a:solidFill>
              <a:ln w="9525">
                <a:solidFill>
                  <a:schemeClr val="accent6">
                    <a:lumMod val="60000"/>
                  </a:schemeClr>
                </a:solidFill>
                <a:round/>
              </a:ln>
              <a:effectLst/>
            </c:spPr>
          </c:marker>
          <c:val>
            <c:numRef>
              <c:f>'15) Enrollment'!$B$89:$BT$89</c:f>
              <c:numCache>
                <c:formatCode>0.000%</c:formatCode>
                <c:ptCount val="23"/>
                <c:pt idx="0">
                  <c:v>0.24391936028087513</c:v>
                </c:pt>
                <c:pt idx="1">
                  <c:v>0.24156859544164497</c:v>
                </c:pt>
                <c:pt idx="2">
                  <c:v>0.23656409058822908</c:v>
                </c:pt>
                <c:pt idx="3">
                  <c:v>0.23244051295861998</c:v>
                </c:pt>
                <c:pt idx="4">
                  <c:v>0.23425182660467045</c:v>
                </c:pt>
                <c:pt idx="5">
                  <c:v>0.2341119857905006</c:v>
                </c:pt>
                <c:pt idx="6">
                  <c:v>0.23714373166906549</c:v>
                </c:pt>
                <c:pt idx="7">
                  <c:v>0.24019000673688581</c:v>
                </c:pt>
                <c:pt idx="8">
                  <c:v>0.24903282107997046</c:v>
                </c:pt>
                <c:pt idx="9">
                  <c:v>0.26243402755011169</c:v>
                </c:pt>
                <c:pt idx="10">
                  <c:v>0.25593750351767847</c:v>
                </c:pt>
                <c:pt idx="11">
                  <c:v>0.25771570015515782</c:v>
                </c:pt>
                <c:pt idx="12">
                  <c:v>0.25209998749584783</c:v>
                </c:pt>
                <c:pt idx="13">
                  <c:v>0.25458069580863701</c:v>
                </c:pt>
                <c:pt idx="14">
                  <c:v>0.25318695043708633</c:v>
                </c:pt>
                <c:pt idx="15">
                  <c:v>0.25186674795854114</c:v>
                </c:pt>
                <c:pt idx="16">
                  <c:v>0.25839723260710756</c:v>
                </c:pt>
                <c:pt idx="17">
                  <c:v>0.2623573317267463</c:v>
                </c:pt>
                <c:pt idx="18">
                  <c:v>0.27941658946223219</c:v>
                </c:pt>
                <c:pt idx="19">
                  <c:v>0.28767639563810155</c:v>
                </c:pt>
                <c:pt idx="20">
                  <c:v>0.29118958395230932</c:v>
                </c:pt>
                <c:pt idx="21">
                  <c:v>0.29371843121546398</c:v>
                </c:pt>
                <c:pt idx="22">
                  <c:v>0.29371843121546398</c:v>
                </c:pt>
              </c:numCache>
            </c:numRef>
          </c:val>
          <c:smooth val="0"/>
        </c:ser>
        <c:ser>
          <c:idx val="12"/>
          <c:order val="12"/>
          <c:tx>
            <c:strRef>
              <c:f>'15) Enrollment'!$A$90</c:f>
              <c:strCache>
                <c:ptCount val="1"/>
                <c:pt idx="0">
                  <c:v>Rogue</c:v>
                </c:pt>
              </c:strCache>
            </c:strRef>
          </c:tx>
          <c:spPr>
            <a:ln w="22225" cap="rnd">
              <a:solidFill>
                <a:schemeClr val="accent1">
                  <a:lumMod val="80000"/>
                  <a:lumOff val="20000"/>
                </a:schemeClr>
              </a:solidFill>
              <a:round/>
            </a:ln>
            <a:effectLst/>
          </c:spPr>
          <c:marker>
            <c:symbol val="x"/>
            <c:size val="6"/>
            <c:spPr>
              <a:noFill/>
              <a:ln w="9525">
                <a:solidFill>
                  <a:schemeClr val="accent1">
                    <a:lumMod val="80000"/>
                    <a:lumOff val="20000"/>
                  </a:schemeClr>
                </a:solidFill>
                <a:round/>
              </a:ln>
              <a:effectLst/>
            </c:spPr>
          </c:marker>
          <c:val>
            <c:numRef>
              <c:f>'15) Enrollment'!$B$90:$BT$90</c:f>
              <c:numCache>
                <c:formatCode>0.000%</c:formatCode>
                <c:ptCount val="23"/>
                <c:pt idx="0">
                  <c:v>3.342638711713207E-2</c:v>
                </c:pt>
                <c:pt idx="1">
                  <c:v>3.419555725642319E-2</c:v>
                </c:pt>
                <c:pt idx="2">
                  <c:v>3.4850567635991148E-2</c:v>
                </c:pt>
                <c:pt idx="3">
                  <c:v>3.2628900004703858E-2</c:v>
                </c:pt>
                <c:pt idx="4">
                  <c:v>4.1749667788372871E-2</c:v>
                </c:pt>
                <c:pt idx="5">
                  <c:v>4.9523827471895189E-2</c:v>
                </c:pt>
                <c:pt idx="6">
                  <c:v>5.0991322502419688E-2</c:v>
                </c:pt>
                <c:pt idx="7">
                  <c:v>5.0749194597015379E-2</c:v>
                </c:pt>
                <c:pt idx="8">
                  <c:v>5.1826731523628329E-2</c:v>
                </c:pt>
                <c:pt idx="9">
                  <c:v>4.7077057073973722E-2</c:v>
                </c:pt>
                <c:pt idx="10">
                  <c:v>4.7413731174664124E-2</c:v>
                </c:pt>
                <c:pt idx="11">
                  <c:v>4.6237062519600074E-2</c:v>
                </c:pt>
                <c:pt idx="12">
                  <c:v>4.7397779710552548E-2</c:v>
                </c:pt>
                <c:pt idx="13">
                  <c:v>4.7991853247296094E-2</c:v>
                </c:pt>
                <c:pt idx="14">
                  <c:v>4.7908890191424421E-2</c:v>
                </c:pt>
                <c:pt idx="15">
                  <c:v>5.0096750657164839E-2</c:v>
                </c:pt>
                <c:pt idx="16">
                  <c:v>5.0784839499806625E-2</c:v>
                </c:pt>
                <c:pt idx="17">
                  <c:v>5.2308883087324697E-2</c:v>
                </c:pt>
                <c:pt idx="18">
                  <c:v>4.8959482546131416E-2</c:v>
                </c:pt>
                <c:pt idx="19">
                  <c:v>4.9029420766923106E-2</c:v>
                </c:pt>
                <c:pt idx="20">
                  <c:v>5.1113869214771082E-2</c:v>
                </c:pt>
                <c:pt idx="21">
                  <c:v>5.0163044103448982E-2</c:v>
                </c:pt>
                <c:pt idx="22">
                  <c:v>5.0163044103448982E-2</c:v>
                </c:pt>
              </c:numCache>
            </c:numRef>
          </c:val>
          <c:smooth val="0"/>
        </c:ser>
        <c:ser>
          <c:idx val="13"/>
          <c:order val="13"/>
          <c:tx>
            <c:strRef>
              <c:f>'15) Enrollment'!$A$91</c:f>
              <c:strCache>
                <c:ptCount val="1"/>
                <c:pt idx="0">
                  <c:v>Southwestern Oregon</c:v>
                </c:pt>
              </c:strCache>
            </c:strRef>
          </c:tx>
          <c:spPr>
            <a:ln w="22225" cap="rnd">
              <a:solidFill>
                <a:schemeClr val="accent2">
                  <a:lumMod val="80000"/>
                  <a:lumOff val="20000"/>
                </a:schemeClr>
              </a:solidFill>
              <a:round/>
            </a:ln>
            <a:effectLst/>
          </c:spPr>
          <c:marker>
            <c:symbol val="star"/>
            <c:size val="6"/>
            <c:spPr>
              <a:noFill/>
              <a:ln w="9525">
                <a:solidFill>
                  <a:schemeClr val="accent2">
                    <a:lumMod val="80000"/>
                    <a:lumOff val="20000"/>
                  </a:schemeClr>
                </a:solidFill>
                <a:round/>
              </a:ln>
              <a:effectLst/>
            </c:spPr>
          </c:marker>
          <c:val>
            <c:numRef>
              <c:f>'15) Enrollment'!$B$91:$BT$91</c:f>
              <c:numCache>
                <c:formatCode>0.000%</c:formatCode>
                <c:ptCount val="23"/>
                <c:pt idx="0">
                  <c:v>3.0432630170835352E-2</c:v>
                </c:pt>
                <c:pt idx="1">
                  <c:v>2.9808478438603507E-2</c:v>
                </c:pt>
                <c:pt idx="2">
                  <c:v>3.0673706166771932E-2</c:v>
                </c:pt>
                <c:pt idx="3">
                  <c:v>3.0485541830504899E-2</c:v>
                </c:pt>
                <c:pt idx="4">
                  <c:v>3.4087672052811831E-2</c:v>
                </c:pt>
                <c:pt idx="5">
                  <c:v>3.5248722187443134E-2</c:v>
                </c:pt>
                <c:pt idx="6">
                  <c:v>3.4583902588993916E-2</c:v>
                </c:pt>
                <c:pt idx="7">
                  <c:v>3.2631591769520588E-2</c:v>
                </c:pt>
                <c:pt idx="8">
                  <c:v>3.034780951547851E-2</c:v>
                </c:pt>
                <c:pt idx="9">
                  <c:v>2.9265561364441812E-2</c:v>
                </c:pt>
                <c:pt idx="10">
                  <c:v>3.2780618640676946E-2</c:v>
                </c:pt>
                <c:pt idx="11">
                  <c:v>3.4339488201277975E-2</c:v>
                </c:pt>
                <c:pt idx="12">
                  <c:v>3.3657413709515499E-2</c:v>
                </c:pt>
                <c:pt idx="13">
                  <c:v>3.4609920373481602E-2</c:v>
                </c:pt>
                <c:pt idx="14">
                  <c:v>3.3510936579277638E-2</c:v>
                </c:pt>
                <c:pt idx="15">
                  <c:v>3.1722821361105838E-2</c:v>
                </c:pt>
                <c:pt idx="16">
                  <c:v>2.7968935194408958E-2</c:v>
                </c:pt>
                <c:pt idx="17">
                  <c:v>2.7647521504836497E-2</c:v>
                </c:pt>
                <c:pt idx="18">
                  <c:v>2.7527219875396296E-2</c:v>
                </c:pt>
                <c:pt idx="19">
                  <c:v>2.6623121985145295E-2</c:v>
                </c:pt>
                <c:pt idx="20">
                  <c:v>2.7310401671474711E-2</c:v>
                </c:pt>
                <c:pt idx="21">
                  <c:v>2.8429005156015697E-2</c:v>
                </c:pt>
                <c:pt idx="22">
                  <c:v>2.8429005156015697E-2</c:v>
                </c:pt>
              </c:numCache>
            </c:numRef>
          </c:val>
          <c:smooth val="0"/>
        </c:ser>
        <c:ser>
          <c:idx val="14"/>
          <c:order val="14"/>
          <c:tx>
            <c:strRef>
              <c:f>'15) Enrollment'!$A$92</c:f>
              <c:strCache>
                <c:ptCount val="1"/>
                <c:pt idx="0">
                  <c:v>Tillamook Bay</c:v>
                </c:pt>
              </c:strCache>
            </c:strRef>
          </c:tx>
          <c:spPr>
            <a:ln w="22225" cap="rnd">
              <a:solidFill>
                <a:schemeClr val="accent3">
                  <a:lumMod val="80000"/>
                  <a:lumOff val="20000"/>
                </a:schemeClr>
              </a:solidFill>
              <a:round/>
            </a:ln>
            <a:effectLst/>
          </c:spPr>
          <c:marker>
            <c:symbol val="circle"/>
            <c:size val="6"/>
            <c:spPr>
              <a:solidFill>
                <a:schemeClr val="accent3">
                  <a:lumMod val="80000"/>
                  <a:lumOff val="20000"/>
                </a:schemeClr>
              </a:solidFill>
              <a:ln w="9525">
                <a:solidFill>
                  <a:schemeClr val="accent3">
                    <a:lumMod val="80000"/>
                    <a:lumOff val="20000"/>
                  </a:schemeClr>
                </a:solidFill>
                <a:round/>
              </a:ln>
              <a:effectLst/>
            </c:spPr>
          </c:marker>
          <c:val>
            <c:numRef>
              <c:f>'15) Enrollment'!$B$92:$BT$92</c:f>
              <c:numCache>
                <c:formatCode>0.000%</c:formatCode>
                <c:ptCount val="23"/>
                <c:pt idx="0">
                  <c:v>4.8157176562244539E-3</c:v>
                </c:pt>
                <c:pt idx="1">
                  <c:v>5.0842264003500446E-3</c:v>
                </c:pt>
                <c:pt idx="2">
                  <c:v>4.5782403549648916E-3</c:v>
                </c:pt>
                <c:pt idx="3">
                  <c:v>5.1440079272979519E-3</c:v>
                </c:pt>
                <c:pt idx="4">
                  <c:v>5.3176231494706247E-3</c:v>
                </c:pt>
                <c:pt idx="5">
                  <c:v>4.7417608401319417E-3</c:v>
                </c:pt>
                <c:pt idx="6">
                  <c:v>4.0451831666787341E-3</c:v>
                </c:pt>
                <c:pt idx="7">
                  <c:v>4.6083854530234725E-3</c:v>
                </c:pt>
                <c:pt idx="8">
                  <c:v>4.9400843723672689E-3</c:v>
                </c:pt>
                <c:pt idx="9">
                  <c:v>3.5371358806300154E-3</c:v>
                </c:pt>
                <c:pt idx="10">
                  <c:v>3.2162274727872398E-3</c:v>
                </c:pt>
                <c:pt idx="11">
                  <c:v>3.7848621939520913E-3</c:v>
                </c:pt>
                <c:pt idx="12">
                  <c:v>3.4057939137915492E-3</c:v>
                </c:pt>
                <c:pt idx="13">
                  <c:v>3.9296850485783128E-3</c:v>
                </c:pt>
                <c:pt idx="14">
                  <c:v>3.9441748086904036E-3</c:v>
                </c:pt>
                <c:pt idx="15">
                  <c:v>3.3994662722011773E-3</c:v>
                </c:pt>
                <c:pt idx="16">
                  <c:v>3.7063297666623694E-3</c:v>
                </c:pt>
                <c:pt idx="17">
                  <c:v>4.29444053954547E-3</c:v>
                </c:pt>
                <c:pt idx="18">
                  <c:v>4.7059573491538675E-3</c:v>
                </c:pt>
                <c:pt idx="19">
                  <c:v>4.4641133094968487E-3</c:v>
                </c:pt>
                <c:pt idx="20">
                  <c:v>4.7146321126328595E-3</c:v>
                </c:pt>
                <c:pt idx="21">
                  <c:v>4.6019114233479177E-3</c:v>
                </c:pt>
                <c:pt idx="22">
                  <c:v>4.6019114233479177E-3</c:v>
                </c:pt>
              </c:numCache>
            </c:numRef>
          </c:val>
          <c:smooth val="0"/>
        </c:ser>
        <c:ser>
          <c:idx val="15"/>
          <c:order val="15"/>
          <c:tx>
            <c:strRef>
              <c:f>'15) Enrollment'!$A$93</c:f>
              <c:strCache>
                <c:ptCount val="1"/>
                <c:pt idx="0">
                  <c:v>Treasure Valley</c:v>
                </c:pt>
              </c:strCache>
            </c:strRef>
          </c:tx>
          <c:spPr>
            <a:ln w="22225" cap="rnd">
              <a:solidFill>
                <a:schemeClr val="accent4">
                  <a:lumMod val="80000"/>
                  <a:lumOff val="20000"/>
                </a:schemeClr>
              </a:solidFill>
              <a:round/>
            </a:ln>
            <a:effectLst/>
          </c:spPr>
          <c:marker>
            <c:symbol val="plus"/>
            <c:size val="6"/>
            <c:spPr>
              <a:noFill/>
              <a:ln w="9525">
                <a:solidFill>
                  <a:schemeClr val="accent4">
                    <a:lumMod val="80000"/>
                    <a:lumOff val="20000"/>
                  </a:schemeClr>
                </a:solidFill>
                <a:round/>
              </a:ln>
              <a:effectLst/>
            </c:spPr>
          </c:marker>
          <c:val>
            <c:numRef>
              <c:f>'15) Enrollment'!$B$93:$BT$93</c:f>
              <c:numCache>
                <c:formatCode>0.000%</c:formatCode>
                <c:ptCount val="23"/>
                <c:pt idx="0">
                  <c:v>1.8890367318772056E-2</c:v>
                </c:pt>
                <c:pt idx="1">
                  <c:v>1.8772672350002875E-2</c:v>
                </c:pt>
                <c:pt idx="2">
                  <c:v>2.1672336834507172E-2</c:v>
                </c:pt>
                <c:pt idx="3">
                  <c:v>2.4082475740224884E-2</c:v>
                </c:pt>
                <c:pt idx="4">
                  <c:v>2.5084028537637477E-2</c:v>
                </c:pt>
                <c:pt idx="5">
                  <c:v>2.3776294611544395E-2</c:v>
                </c:pt>
                <c:pt idx="6">
                  <c:v>2.1779569321298386E-2</c:v>
                </c:pt>
                <c:pt idx="7">
                  <c:v>1.9183389356993385E-2</c:v>
                </c:pt>
                <c:pt idx="8">
                  <c:v>1.7961046250678198E-2</c:v>
                </c:pt>
                <c:pt idx="9">
                  <c:v>2.1341916357017706E-2</c:v>
                </c:pt>
                <c:pt idx="10">
                  <c:v>2.1845514819275751E-2</c:v>
                </c:pt>
                <c:pt idx="11">
                  <c:v>2.0925876808868722E-2</c:v>
                </c:pt>
                <c:pt idx="12">
                  <c:v>2.0362832856663047E-2</c:v>
                </c:pt>
                <c:pt idx="13">
                  <c:v>1.9402725850655989E-2</c:v>
                </c:pt>
                <c:pt idx="14">
                  <c:v>1.9647036777504314E-2</c:v>
                </c:pt>
                <c:pt idx="15">
                  <c:v>1.9940230482453948E-2</c:v>
                </c:pt>
                <c:pt idx="16">
                  <c:v>2.0115680460659188E-2</c:v>
                </c:pt>
                <c:pt idx="17">
                  <c:v>2.0259396860461222E-2</c:v>
                </c:pt>
                <c:pt idx="18">
                  <c:v>1.8807595216441569E-2</c:v>
                </c:pt>
                <c:pt idx="19">
                  <c:v>1.8671661926118781E-2</c:v>
                </c:pt>
                <c:pt idx="20">
                  <c:v>1.9178638859870228E-2</c:v>
                </c:pt>
                <c:pt idx="21">
                  <c:v>1.9506451182186069E-2</c:v>
                </c:pt>
                <c:pt idx="22">
                  <c:v>1.9506451182186069E-2</c:v>
                </c:pt>
              </c:numCache>
            </c:numRef>
          </c:val>
          <c:smooth val="0"/>
        </c:ser>
        <c:ser>
          <c:idx val="16"/>
          <c:order val="16"/>
          <c:tx>
            <c:strRef>
              <c:f>'15) Enrollment'!$A$94</c:f>
              <c:strCache>
                <c:ptCount val="1"/>
                <c:pt idx="0">
                  <c:v>Umpqua</c:v>
                </c:pt>
              </c:strCache>
            </c:strRef>
          </c:tx>
          <c:spPr>
            <a:ln w="22225" cap="rnd">
              <a:solidFill>
                <a:schemeClr val="accent5">
                  <a:lumMod val="80000"/>
                  <a:lumOff val="20000"/>
                </a:schemeClr>
              </a:solidFill>
              <a:round/>
            </a:ln>
            <a:effectLst/>
          </c:spPr>
          <c:marker>
            <c:symbol val="dot"/>
            <c:size val="6"/>
            <c:spPr>
              <a:solidFill>
                <a:schemeClr val="accent5">
                  <a:lumMod val="80000"/>
                  <a:lumOff val="20000"/>
                </a:schemeClr>
              </a:solidFill>
              <a:ln w="9525">
                <a:solidFill>
                  <a:schemeClr val="accent5">
                    <a:lumMod val="80000"/>
                    <a:lumOff val="20000"/>
                  </a:schemeClr>
                </a:solidFill>
                <a:round/>
              </a:ln>
              <a:effectLst/>
            </c:spPr>
          </c:marker>
          <c:val>
            <c:numRef>
              <c:f>'15) Enrollment'!$B$94:$BT$94</c:f>
              <c:numCache>
                <c:formatCode>0.000%</c:formatCode>
                <c:ptCount val="23"/>
                <c:pt idx="0">
                  <c:v>4.1976800036411244E-2</c:v>
                </c:pt>
                <c:pt idx="1">
                  <c:v>4.082341024258327E-2</c:v>
                </c:pt>
                <c:pt idx="2">
                  <c:v>4.2967045798326019E-2</c:v>
                </c:pt>
                <c:pt idx="3">
                  <c:v>4.2974551078502267E-2</c:v>
                </c:pt>
                <c:pt idx="4">
                  <c:v>3.7497284390552617E-2</c:v>
                </c:pt>
                <c:pt idx="5">
                  <c:v>3.8548920830685646E-2</c:v>
                </c:pt>
                <c:pt idx="6">
                  <c:v>3.7484709888819495E-2</c:v>
                </c:pt>
                <c:pt idx="7">
                  <c:v>3.7935942849611617E-2</c:v>
                </c:pt>
                <c:pt idx="8">
                  <c:v>3.6118912760721759E-2</c:v>
                </c:pt>
                <c:pt idx="9">
                  <c:v>3.5787590083154956E-2</c:v>
                </c:pt>
                <c:pt idx="10">
                  <c:v>3.6570337707363947E-2</c:v>
                </c:pt>
                <c:pt idx="11">
                  <c:v>3.9712895653581534E-2</c:v>
                </c:pt>
                <c:pt idx="12">
                  <c:v>3.8337869119281644E-2</c:v>
                </c:pt>
                <c:pt idx="13">
                  <c:v>3.6979032185230944E-2</c:v>
                </c:pt>
                <c:pt idx="14">
                  <c:v>3.7849025331591034E-2</c:v>
                </c:pt>
                <c:pt idx="15">
                  <c:v>3.7693076530969205E-2</c:v>
                </c:pt>
                <c:pt idx="16">
                  <c:v>4.0653517253233643E-2</c:v>
                </c:pt>
                <c:pt idx="17">
                  <c:v>4.057100779864109E-2</c:v>
                </c:pt>
                <c:pt idx="18">
                  <c:v>3.7666187857513196E-2</c:v>
                </c:pt>
                <c:pt idx="19">
                  <c:v>2.9574133549704423E-2</c:v>
                </c:pt>
                <c:pt idx="20">
                  <c:v>2.8732880322793971E-2</c:v>
                </c:pt>
                <c:pt idx="21">
                  <c:v>3.0877190279575199E-2</c:v>
                </c:pt>
                <c:pt idx="22">
                  <c:v>3.0877190279575199E-2</c:v>
                </c:pt>
              </c:numCache>
            </c:numRef>
          </c:val>
          <c:smooth val="0"/>
        </c:ser>
        <c:ser>
          <c:idx val="17"/>
          <c:order val="17"/>
          <c:tx>
            <c:strRef>
              <c:f>'15) Enrollment'!$A$4</c:f>
              <c:strCache>
                <c:ptCount val="1"/>
                <c:pt idx="0">
                  <c:v>Years</c:v>
                </c:pt>
              </c:strCache>
            </c:strRef>
          </c:tx>
          <c:spPr>
            <a:ln w="22225" cap="rnd">
              <a:solidFill>
                <a:schemeClr val="accent6">
                  <a:lumMod val="80000"/>
                  <a:lumOff val="20000"/>
                </a:schemeClr>
              </a:solidFill>
              <a:round/>
            </a:ln>
            <a:effectLst/>
          </c:spPr>
          <c:marker>
            <c:symbol val="dash"/>
            <c:size val="6"/>
            <c:spPr>
              <a:solidFill>
                <a:schemeClr val="accent6">
                  <a:lumMod val="80000"/>
                  <a:lumOff val="20000"/>
                </a:schemeClr>
              </a:solidFill>
              <a:ln w="9525">
                <a:solidFill>
                  <a:schemeClr val="accent6">
                    <a:lumMod val="80000"/>
                    <a:lumOff val="20000"/>
                  </a:schemeClr>
                </a:solidFill>
                <a:round/>
              </a:ln>
              <a:effectLst/>
            </c:spPr>
          </c:marker>
          <c:val>
            <c:numRef>
              <c:f>'15) Enrollment'!$B$4:$BY$4</c:f>
              <c:numCache>
                <c:formatCode>General</c:formatCode>
                <c:ptCount val="23"/>
                <c:pt idx="0">
                  <c:v>0</c:v>
                </c:pt>
                <c:pt idx="1">
                  <c:v>0</c:v>
                </c:pt>
                <c:pt idx="2">
                  <c:v>0</c:v>
                </c:pt>
                <c:pt idx="3">
                  <c:v>0</c:v>
                </c:pt>
                <c:pt idx="4">
                  <c:v>0</c:v>
                </c:pt>
                <c:pt idx="5">
                  <c:v>0</c:v>
                </c:pt>
                <c:pt idx="6">
                  <c:v>0</c:v>
                </c:pt>
                <c:pt idx="7">
                  <c:v>0</c:v>
                </c:pt>
                <c:pt idx="8">
                  <c:v>0</c:v>
                </c:pt>
              </c:numCache>
            </c:numRef>
          </c:val>
          <c:smooth val="0"/>
        </c:ser>
        <c:dLbls>
          <c:showLegendKey val="0"/>
          <c:showVal val="0"/>
          <c:showCatName val="0"/>
          <c:showSerName val="0"/>
          <c:showPercent val="0"/>
          <c:showBubbleSize val="0"/>
        </c:dLbls>
        <c:marker val="1"/>
        <c:smooth val="0"/>
        <c:axId val="46755840"/>
        <c:axId val="46757760"/>
      </c:lineChart>
      <c:catAx>
        <c:axId val="46755840"/>
        <c:scaling>
          <c:orientation val="minMax"/>
        </c:scaling>
        <c:delete val="0"/>
        <c:axPos val="b"/>
        <c:majorGridlines>
          <c:spPr>
            <a:ln w="9525" cap="flat" cmpd="sng" algn="ctr">
              <a:solidFill>
                <a:schemeClr val="tx1">
                  <a:lumMod val="15000"/>
                  <a:lumOff val="85000"/>
                </a:schemeClr>
              </a:solidFill>
              <a:round/>
            </a:ln>
            <a:effectLst/>
          </c:spPr>
        </c:majorGridlines>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64" b="0" i="0" u="none" strike="noStrike" kern="1200" cap="all" spc="120" normalizeH="0" baseline="0">
                <a:solidFill>
                  <a:schemeClr val="tx1">
                    <a:lumMod val="65000"/>
                    <a:lumOff val="35000"/>
                  </a:schemeClr>
                </a:solidFill>
                <a:latin typeface="+mn-lt"/>
                <a:ea typeface="+mn-ea"/>
                <a:cs typeface="+mn-cs"/>
              </a:defRPr>
            </a:pPr>
            <a:endParaRPr lang="en-US"/>
          </a:p>
        </c:txPr>
        <c:crossAx val="46757760"/>
        <c:crosses val="autoZero"/>
        <c:auto val="1"/>
        <c:lblAlgn val="ctr"/>
        <c:lblOffset val="100"/>
        <c:noMultiLvlLbl val="0"/>
      </c:catAx>
      <c:valAx>
        <c:axId val="46757760"/>
        <c:scaling>
          <c:orientation val="minMax"/>
        </c:scaling>
        <c:delete val="0"/>
        <c:axPos val="l"/>
        <c:numFmt formatCode="0.000%"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6755840"/>
        <c:crosses val="autoZero"/>
        <c:crossBetween val="between"/>
      </c:valAx>
      <c:spPr>
        <a:noFill/>
        <a:ln>
          <a:noFill/>
        </a:ln>
        <a:effectLst/>
      </c:spPr>
    </c:plotArea>
    <c:legend>
      <c:legendPos val="t"/>
      <c:layout>
        <c:manualLayout>
          <c:xMode val="edge"/>
          <c:yMode val="edge"/>
          <c:x val="2.1674540682414693E-2"/>
          <c:y val="0.11287037037037037"/>
          <c:w val="0.9783254593175853"/>
          <c:h val="0.18670312044327791"/>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cap="all" spc="120" normalizeH="0" baseline="0">
                <a:solidFill>
                  <a:schemeClr val="tx1">
                    <a:lumMod val="65000"/>
                    <a:lumOff val="35000"/>
                  </a:schemeClr>
                </a:solidFill>
                <a:latin typeface="+mn-lt"/>
                <a:ea typeface="+mn-ea"/>
                <a:cs typeface="+mn-cs"/>
              </a:defRPr>
            </a:pPr>
            <a:r>
              <a:rPr lang="en-US"/>
              <a:t>Mid-5 percent of total FTE</a:t>
            </a:r>
          </a:p>
        </c:rich>
      </c:tx>
      <c:overlay val="0"/>
      <c:spPr>
        <a:noFill/>
        <a:ln>
          <a:noFill/>
        </a:ln>
        <a:effectLst/>
      </c:spPr>
    </c:title>
    <c:autoTitleDeleted val="0"/>
    <c:plotArea>
      <c:layout/>
      <c:lineChart>
        <c:grouping val="standard"/>
        <c:varyColors val="0"/>
        <c:ser>
          <c:idx val="0"/>
          <c:order val="0"/>
          <c:tx>
            <c:strRef>
              <c:f>'15) Enrollment'!$A$80</c:f>
              <c:strCache>
                <c:ptCount val="1"/>
                <c:pt idx="0">
                  <c:v>Chemeketa</c:v>
                </c:pt>
              </c:strCache>
            </c:strRef>
          </c:tx>
          <c:spPr>
            <a:ln w="22225" cap="rnd">
              <a:solidFill>
                <a:schemeClr val="accent1"/>
              </a:solidFill>
              <a:round/>
            </a:ln>
            <a:effectLst/>
          </c:spPr>
          <c:marker>
            <c:symbol val="diamond"/>
            <c:size val="6"/>
            <c:spPr>
              <a:solidFill>
                <a:schemeClr val="accent1"/>
              </a:solidFill>
              <a:ln w="9525">
                <a:solidFill>
                  <a:schemeClr val="accent1"/>
                </a:solidFill>
                <a:round/>
              </a:ln>
              <a:effectLst/>
            </c:spPr>
          </c:marker>
          <c:val>
            <c:numRef>
              <c:f>'15) Enrollment'!$B$80:$BT$80</c:f>
              <c:numCache>
                <c:formatCode>0.000%</c:formatCode>
                <c:ptCount val="23"/>
                <c:pt idx="0">
                  <c:v>0.13467405706445526</c:v>
                </c:pt>
                <c:pt idx="1">
                  <c:v>0.13599114716236849</c:v>
                </c:pt>
                <c:pt idx="2">
                  <c:v>0.13389336192300955</c:v>
                </c:pt>
                <c:pt idx="3">
                  <c:v>0.14024742308541227</c:v>
                </c:pt>
                <c:pt idx="4">
                  <c:v>0.12961411251894714</c:v>
                </c:pt>
                <c:pt idx="5">
                  <c:v>0.12394690518775113</c:v>
                </c:pt>
                <c:pt idx="6">
                  <c:v>0.12485448596016485</c:v>
                </c:pt>
                <c:pt idx="7">
                  <c:v>0.12292879718549832</c:v>
                </c:pt>
                <c:pt idx="8">
                  <c:v>0.11945812987429538</c:v>
                </c:pt>
                <c:pt idx="9">
                  <c:v>0.11414592910871728</c:v>
                </c:pt>
                <c:pt idx="10">
                  <c:v>0.11945831333586436</c:v>
                </c:pt>
                <c:pt idx="11">
                  <c:v>0.1204204402351063</c:v>
                </c:pt>
                <c:pt idx="12">
                  <c:v>0.11471237621264586</c:v>
                </c:pt>
                <c:pt idx="13">
                  <c:v>0.11537971671624268</c:v>
                </c:pt>
                <c:pt idx="14">
                  <c:v>0.11947198707591451</c:v>
                </c:pt>
                <c:pt idx="15">
                  <c:v>0.1188739742731207</c:v>
                </c:pt>
                <c:pt idx="16">
                  <c:v>0.11441025701126255</c:v>
                </c:pt>
                <c:pt idx="17">
                  <c:v>0.11331785319811226</c:v>
                </c:pt>
                <c:pt idx="18">
                  <c:v>0.11289146898081648</c:v>
                </c:pt>
                <c:pt idx="19">
                  <c:v>0.12030839251250118</c:v>
                </c:pt>
                <c:pt idx="20">
                  <c:v>0.12059143752575738</c:v>
                </c:pt>
                <c:pt idx="21">
                  <c:v>0.120806314578583</c:v>
                </c:pt>
                <c:pt idx="22">
                  <c:v>0.120806314578583</c:v>
                </c:pt>
              </c:numCache>
            </c:numRef>
          </c:val>
          <c:smooth val="0"/>
        </c:ser>
        <c:ser>
          <c:idx val="1"/>
          <c:order val="1"/>
          <c:tx>
            <c:strRef>
              <c:f>'15) Enrollment'!$A$81</c:f>
              <c:strCache>
                <c:ptCount val="1"/>
                <c:pt idx="0">
                  <c:v>Clackamas</c:v>
                </c:pt>
              </c:strCache>
            </c:strRef>
          </c:tx>
          <c:spPr>
            <a:ln w="22225" cap="rnd">
              <a:solidFill>
                <a:schemeClr val="accent2"/>
              </a:solidFill>
              <a:round/>
            </a:ln>
            <a:effectLst/>
          </c:spPr>
          <c:marker>
            <c:symbol val="square"/>
            <c:size val="6"/>
            <c:spPr>
              <a:solidFill>
                <a:schemeClr val="accent2"/>
              </a:solidFill>
              <a:ln w="9525">
                <a:solidFill>
                  <a:schemeClr val="accent2"/>
                </a:solidFill>
                <a:round/>
              </a:ln>
              <a:effectLst/>
            </c:spPr>
          </c:marker>
          <c:val>
            <c:numRef>
              <c:f>'15) Enrollment'!$B$81:$BT$81</c:f>
              <c:numCache>
                <c:formatCode>0.000%</c:formatCode>
                <c:ptCount val="23"/>
                <c:pt idx="0">
                  <c:v>7.1725193758929578E-2</c:v>
                </c:pt>
                <c:pt idx="1">
                  <c:v>7.3982612791386945E-2</c:v>
                </c:pt>
                <c:pt idx="2">
                  <c:v>7.6997075573341539E-2</c:v>
                </c:pt>
                <c:pt idx="3">
                  <c:v>7.738213080765291E-2</c:v>
                </c:pt>
                <c:pt idx="4">
                  <c:v>7.9903048392781784E-2</c:v>
                </c:pt>
                <c:pt idx="5">
                  <c:v>8.1740781463576093E-2</c:v>
                </c:pt>
                <c:pt idx="6">
                  <c:v>7.6130487043752443E-2</c:v>
                </c:pt>
                <c:pt idx="7">
                  <c:v>7.5315837475894432E-2</c:v>
                </c:pt>
                <c:pt idx="8">
                  <c:v>7.9257956380881567E-2</c:v>
                </c:pt>
                <c:pt idx="9">
                  <c:v>8.2068250687047567E-2</c:v>
                </c:pt>
                <c:pt idx="10">
                  <c:v>8.9852579852579856E-2</c:v>
                </c:pt>
                <c:pt idx="11">
                  <c:v>8.5916715748866598E-2</c:v>
                </c:pt>
                <c:pt idx="12">
                  <c:v>8.7518904881041415E-2</c:v>
                </c:pt>
                <c:pt idx="13">
                  <c:v>8.3375923543721642E-2</c:v>
                </c:pt>
                <c:pt idx="14">
                  <c:v>8.2675307768608722E-2</c:v>
                </c:pt>
                <c:pt idx="15">
                  <c:v>7.7564042338407413E-2</c:v>
                </c:pt>
                <c:pt idx="16">
                  <c:v>7.5918525203042417E-2</c:v>
                </c:pt>
                <c:pt idx="17">
                  <c:v>7.3312581584496439E-2</c:v>
                </c:pt>
                <c:pt idx="18">
                  <c:v>7.2483574579483734E-2</c:v>
                </c:pt>
                <c:pt idx="19">
                  <c:v>7.1252398468650363E-2</c:v>
                </c:pt>
                <c:pt idx="20">
                  <c:v>6.9484181370340903E-2</c:v>
                </c:pt>
                <c:pt idx="21">
                  <c:v>7.3328171155070759E-2</c:v>
                </c:pt>
                <c:pt idx="22">
                  <c:v>7.3328171155070759E-2</c:v>
                </c:pt>
              </c:numCache>
            </c:numRef>
          </c:val>
          <c:smooth val="0"/>
        </c:ser>
        <c:ser>
          <c:idx val="2"/>
          <c:order val="2"/>
          <c:tx>
            <c:strRef>
              <c:f>'15) Enrollment'!$A$85</c:f>
              <c:strCache>
                <c:ptCount val="1"/>
                <c:pt idx="0">
                  <c:v>Lane</c:v>
                </c:pt>
              </c:strCache>
            </c:strRef>
          </c:tx>
          <c:spPr>
            <a:ln w="22225" cap="rnd">
              <a:solidFill>
                <a:schemeClr val="accent3"/>
              </a:solidFill>
              <a:round/>
            </a:ln>
            <a:effectLst/>
          </c:spPr>
          <c:marker>
            <c:symbol val="triangle"/>
            <c:size val="6"/>
            <c:spPr>
              <a:solidFill>
                <a:schemeClr val="accent3"/>
              </a:solidFill>
              <a:ln w="9525">
                <a:solidFill>
                  <a:schemeClr val="accent3"/>
                </a:solidFill>
                <a:round/>
              </a:ln>
              <a:effectLst/>
            </c:spPr>
          </c:marker>
          <c:val>
            <c:numRef>
              <c:f>'15) Enrollment'!$B$85:$BT$85</c:f>
              <c:numCache>
                <c:formatCode>0.000%</c:formatCode>
                <c:ptCount val="23"/>
                <c:pt idx="0">
                  <c:v>0.15270029299355609</c:v>
                </c:pt>
                <c:pt idx="1">
                  <c:v>0.15448161524143919</c:v>
                </c:pt>
                <c:pt idx="2">
                  <c:v>0.1521179536443876</c:v>
                </c:pt>
                <c:pt idx="3">
                  <c:v>0.14652526826222317</c:v>
                </c:pt>
                <c:pt idx="4">
                  <c:v>0.14261299545269024</c:v>
                </c:pt>
                <c:pt idx="5">
                  <c:v>0.13308920571560154</c:v>
                </c:pt>
                <c:pt idx="6">
                  <c:v>0.13206144870969846</c:v>
                </c:pt>
                <c:pt idx="7">
                  <c:v>0.1334106408996239</c:v>
                </c:pt>
                <c:pt idx="8">
                  <c:v>0.13219292134375127</c:v>
                </c:pt>
                <c:pt idx="9">
                  <c:v>0.12454558998189831</c:v>
                </c:pt>
                <c:pt idx="10">
                  <c:v>0.12033414619420452</c:v>
                </c:pt>
                <c:pt idx="11">
                  <c:v>0.11567153404661945</c:v>
                </c:pt>
                <c:pt idx="12">
                  <c:v>0.12378221623223687</c:v>
                </c:pt>
                <c:pt idx="13">
                  <c:v>0.12984367636689104</c:v>
                </c:pt>
                <c:pt idx="14">
                  <c:v>0.12351291081984155</c:v>
                </c:pt>
                <c:pt idx="15">
                  <c:v>0.12769097760142328</c:v>
                </c:pt>
                <c:pt idx="16">
                  <c:v>0.1287174126204679</c:v>
                </c:pt>
                <c:pt idx="17">
                  <c:v>0.12912424272852027</c:v>
                </c:pt>
                <c:pt idx="18">
                  <c:v>0.13167781527032885</c:v>
                </c:pt>
                <c:pt idx="19">
                  <c:v>0.12458295048241728</c:v>
                </c:pt>
                <c:pt idx="20">
                  <c:v>0.11503752192372937</c:v>
                </c:pt>
                <c:pt idx="21">
                  <c:v>0.10383068651013742</c:v>
                </c:pt>
                <c:pt idx="22">
                  <c:v>0.10383068651013742</c:v>
                </c:pt>
              </c:numCache>
            </c:numRef>
          </c:val>
          <c:smooth val="0"/>
        </c:ser>
        <c:ser>
          <c:idx val="3"/>
          <c:order val="3"/>
          <c:tx>
            <c:strRef>
              <c:f>'15) Enrollment'!$A$86</c:f>
              <c:strCache>
                <c:ptCount val="1"/>
                <c:pt idx="0">
                  <c:v>Linn Benton</c:v>
                </c:pt>
              </c:strCache>
            </c:strRef>
          </c:tx>
          <c:spPr>
            <a:ln w="22225" cap="rnd">
              <a:solidFill>
                <a:schemeClr val="accent4"/>
              </a:solidFill>
              <a:round/>
            </a:ln>
            <a:effectLst/>
          </c:spPr>
          <c:marker>
            <c:symbol val="x"/>
            <c:size val="6"/>
            <c:spPr>
              <a:noFill/>
              <a:ln w="9525">
                <a:solidFill>
                  <a:schemeClr val="accent4"/>
                </a:solidFill>
                <a:round/>
              </a:ln>
              <a:effectLst/>
            </c:spPr>
          </c:marker>
          <c:val>
            <c:numRef>
              <c:f>'15) Enrollment'!$B$86:$BT$86</c:f>
              <c:numCache>
                <c:formatCode>0.000%</c:formatCode>
                <c:ptCount val="23"/>
                <c:pt idx="0">
                  <c:v>7.7120643522981161E-2</c:v>
                </c:pt>
                <c:pt idx="1">
                  <c:v>7.779792354391829E-2</c:v>
                </c:pt>
                <c:pt idx="2">
                  <c:v>7.7224501494058267E-2</c:v>
                </c:pt>
                <c:pt idx="3">
                  <c:v>7.3734829402335694E-2</c:v>
                </c:pt>
                <c:pt idx="4">
                  <c:v>7.2809528520486264E-2</c:v>
                </c:pt>
                <c:pt idx="5">
                  <c:v>6.8386749500447291E-2</c:v>
                </c:pt>
                <c:pt idx="6">
                  <c:v>7.1155998945284016E-2</c:v>
                </c:pt>
                <c:pt idx="7">
                  <c:v>7.0906957779731369E-2</c:v>
                </c:pt>
                <c:pt idx="8">
                  <c:v>6.8580821792272359E-2</c:v>
                </c:pt>
                <c:pt idx="9">
                  <c:v>6.8870950120229077E-2</c:v>
                </c:pt>
                <c:pt idx="10">
                  <c:v>7.1372605804092687E-2</c:v>
                </c:pt>
                <c:pt idx="11">
                  <c:v>7.1474829701022369E-2</c:v>
                </c:pt>
                <c:pt idx="12">
                  <c:v>7.2618181268179663E-2</c:v>
                </c:pt>
                <c:pt idx="13">
                  <c:v>7.1248771213572051E-2</c:v>
                </c:pt>
                <c:pt idx="14">
                  <c:v>7.1454482440183625E-2</c:v>
                </c:pt>
                <c:pt idx="15">
                  <c:v>6.983198568729948E-2</c:v>
                </c:pt>
                <c:pt idx="16">
                  <c:v>6.8736234329891663E-2</c:v>
                </c:pt>
                <c:pt idx="17">
                  <c:v>6.7369632158516587E-2</c:v>
                </c:pt>
                <c:pt idx="18">
                  <c:v>6.0040967931119474E-2</c:v>
                </c:pt>
                <c:pt idx="19">
                  <c:v>6.0663802938031891E-2</c:v>
                </c:pt>
                <c:pt idx="20">
                  <c:v>5.813022934856573E-2</c:v>
                </c:pt>
                <c:pt idx="21">
                  <c:v>5.980496394897393E-2</c:v>
                </c:pt>
                <c:pt idx="22">
                  <c:v>5.980496394897393E-2</c:v>
                </c:pt>
              </c:numCache>
            </c:numRef>
          </c:val>
          <c:smooth val="0"/>
        </c:ser>
        <c:ser>
          <c:idx val="4"/>
          <c:order val="4"/>
          <c:tx>
            <c:strRef>
              <c:f>'15) Enrollment'!$A$87</c:f>
              <c:strCache>
                <c:ptCount val="1"/>
                <c:pt idx="0">
                  <c:v>Mt. Hood</c:v>
                </c:pt>
              </c:strCache>
            </c:strRef>
          </c:tx>
          <c:spPr>
            <a:ln w="22225" cap="rnd">
              <a:solidFill>
                <a:schemeClr val="accent5"/>
              </a:solidFill>
              <a:round/>
            </a:ln>
            <a:effectLst/>
          </c:spPr>
          <c:marker>
            <c:symbol val="star"/>
            <c:size val="6"/>
            <c:spPr>
              <a:noFill/>
              <a:ln w="9525">
                <a:solidFill>
                  <a:schemeClr val="accent5"/>
                </a:solidFill>
                <a:round/>
              </a:ln>
              <a:effectLst/>
            </c:spPr>
          </c:marker>
          <c:val>
            <c:numRef>
              <c:f>'15) Enrollment'!$B$87:$BT$87</c:f>
              <c:numCache>
                <c:formatCode>0.000%</c:formatCode>
                <c:ptCount val="23"/>
                <c:pt idx="0">
                  <c:v>9.7442669452771025E-2</c:v>
                </c:pt>
                <c:pt idx="1">
                  <c:v>9.2552563723437134E-2</c:v>
                </c:pt>
                <c:pt idx="2">
                  <c:v>9.1315355097578196E-2</c:v>
                </c:pt>
                <c:pt idx="3">
                  <c:v>9.242543992730208E-2</c:v>
                </c:pt>
                <c:pt idx="4">
                  <c:v>9.1972037052595587E-2</c:v>
                </c:pt>
                <c:pt idx="5">
                  <c:v>9.7364045985351158E-2</c:v>
                </c:pt>
                <c:pt idx="6">
                  <c:v>0.10029297916890816</c:v>
                </c:pt>
                <c:pt idx="7">
                  <c:v>0.10454145555142327</c:v>
                </c:pt>
                <c:pt idx="8">
                  <c:v>9.8685053219573299E-2</c:v>
                </c:pt>
                <c:pt idx="9">
                  <c:v>9.9534779588316982E-2</c:v>
                </c:pt>
                <c:pt idx="10">
                  <c:v>9.1743755417224807E-2</c:v>
                </c:pt>
                <c:pt idx="11">
                  <c:v>9.1518715633191181E-2</c:v>
                </c:pt>
                <c:pt idx="12">
                  <c:v>9.5069195992251818E-2</c:v>
                </c:pt>
                <c:pt idx="13">
                  <c:v>9.4780682608952407E-2</c:v>
                </c:pt>
                <c:pt idx="14">
                  <c:v>9.4117901289755418E-2</c:v>
                </c:pt>
                <c:pt idx="15">
                  <c:v>9.3366882889726249E-2</c:v>
                </c:pt>
                <c:pt idx="16">
                  <c:v>9.1895406299686302E-2</c:v>
                </c:pt>
                <c:pt idx="17">
                  <c:v>8.8921076413294511E-2</c:v>
                </c:pt>
                <c:pt idx="18">
                  <c:v>8.3318487416385478E-2</c:v>
                </c:pt>
                <c:pt idx="19">
                  <c:v>8.6284113666152504E-2</c:v>
                </c:pt>
                <c:pt idx="20">
                  <c:v>8.8668762399486289E-2</c:v>
                </c:pt>
                <c:pt idx="21">
                  <c:v>9.0394379737474578E-2</c:v>
                </c:pt>
                <c:pt idx="22">
                  <c:v>9.0394379737474578E-2</c:v>
                </c:pt>
              </c:numCache>
            </c:numRef>
          </c:val>
          <c:smooth val="0"/>
        </c:ser>
        <c:ser>
          <c:idx val="5"/>
          <c:order val="5"/>
          <c:tx>
            <c:strRef>
              <c:f>'15) Enrollment'!$A$4</c:f>
              <c:strCache>
                <c:ptCount val="1"/>
                <c:pt idx="0">
                  <c:v>Years</c:v>
                </c:pt>
              </c:strCache>
            </c:strRef>
          </c:tx>
          <c:spPr>
            <a:ln w="22225" cap="rnd">
              <a:solidFill>
                <a:schemeClr val="accent6"/>
              </a:solidFill>
              <a:round/>
            </a:ln>
            <a:effectLst/>
          </c:spPr>
          <c:marker>
            <c:symbol val="circle"/>
            <c:size val="6"/>
            <c:spPr>
              <a:solidFill>
                <a:schemeClr val="accent6"/>
              </a:solidFill>
              <a:ln w="9525">
                <a:solidFill>
                  <a:schemeClr val="accent6"/>
                </a:solidFill>
                <a:round/>
              </a:ln>
              <a:effectLst/>
            </c:spPr>
          </c:marker>
          <c:val>
            <c:numRef>
              <c:f>'15) Enrollment'!$B$4:$BY$4</c:f>
              <c:numCache>
                <c:formatCode>General</c:formatCode>
                <c:ptCount val="23"/>
                <c:pt idx="0">
                  <c:v>0</c:v>
                </c:pt>
                <c:pt idx="1">
                  <c:v>0</c:v>
                </c:pt>
                <c:pt idx="2">
                  <c:v>0</c:v>
                </c:pt>
                <c:pt idx="3">
                  <c:v>0</c:v>
                </c:pt>
                <c:pt idx="4">
                  <c:v>0</c:v>
                </c:pt>
                <c:pt idx="5">
                  <c:v>0</c:v>
                </c:pt>
                <c:pt idx="6">
                  <c:v>0</c:v>
                </c:pt>
                <c:pt idx="7">
                  <c:v>0</c:v>
                </c:pt>
                <c:pt idx="8">
                  <c:v>0</c:v>
                </c:pt>
              </c:numCache>
            </c:numRef>
          </c:val>
          <c:smooth val="0"/>
        </c:ser>
        <c:dLbls>
          <c:showLegendKey val="0"/>
          <c:showVal val="0"/>
          <c:showCatName val="0"/>
          <c:showSerName val="0"/>
          <c:showPercent val="0"/>
          <c:showBubbleSize val="0"/>
        </c:dLbls>
        <c:marker val="1"/>
        <c:smooth val="0"/>
        <c:axId val="113403008"/>
        <c:axId val="113404928"/>
      </c:lineChart>
      <c:catAx>
        <c:axId val="113403008"/>
        <c:scaling>
          <c:orientation val="minMax"/>
        </c:scaling>
        <c:delete val="0"/>
        <c:axPos val="b"/>
        <c:majorGridlines>
          <c:spPr>
            <a:ln w="9525" cap="flat" cmpd="sng" algn="ctr">
              <a:solidFill>
                <a:schemeClr val="tx1">
                  <a:lumMod val="15000"/>
                  <a:lumOff val="85000"/>
                </a:schemeClr>
              </a:solidFill>
              <a:round/>
            </a:ln>
            <a:effectLst/>
          </c:spPr>
        </c:majorGridlines>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64" b="0" i="0" u="none" strike="noStrike" kern="1200" cap="all" spc="120" normalizeH="0" baseline="0">
                <a:solidFill>
                  <a:schemeClr val="tx1">
                    <a:lumMod val="65000"/>
                    <a:lumOff val="35000"/>
                  </a:schemeClr>
                </a:solidFill>
                <a:latin typeface="+mn-lt"/>
                <a:ea typeface="+mn-ea"/>
                <a:cs typeface="+mn-cs"/>
              </a:defRPr>
            </a:pPr>
            <a:endParaRPr lang="en-US"/>
          </a:p>
        </c:txPr>
        <c:crossAx val="113404928"/>
        <c:crosses val="autoZero"/>
        <c:auto val="1"/>
        <c:lblAlgn val="ctr"/>
        <c:lblOffset val="100"/>
        <c:noMultiLvlLbl val="0"/>
      </c:catAx>
      <c:valAx>
        <c:axId val="113404928"/>
        <c:scaling>
          <c:orientation val="minMax"/>
        </c:scaling>
        <c:delete val="0"/>
        <c:axPos val="l"/>
        <c:numFmt formatCode="0.000%"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403008"/>
        <c:crosses val="autoZero"/>
        <c:crossBetween val="between"/>
      </c:valAx>
      <c:spPr>
        <a:noFill/>
        <a:ln>
          <a:noFill/>
        </a:ln>
        <a:effectLst/>
      </c:spPr>
    </c:plotArea>
    <c:legend>
      <c:legendPos val="t"/>
      <c:legendEntry>
        <c:idx val="0"/>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Entry>
      <c:legendEntry>
        <c:idx val="1"/>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Entry>
      <c:legendEntry>
        <c:idx val="2"/>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Entry>
      <c:legendEntry>
        <c:idx val="3"/>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Entry>
      <c:legendEntry>
        <c:idx val="4"/>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Entry>
      <c:legendEntry>
        <c:idx val="5"/>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Entry>
      <c:layout>
        <c:manualLayout>
          <c:xMode val="edge"/>
          <c:yMode val="edge"/>
          <c:x val="0.1105889448098058"/>
          <c:y val="7.7731554389034702E-2"/>
          <c:w val="0.78204433244756055"/>
          <c:h val="0.10826655001458151"/>
        </c:manualLayout>
      </c:layou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cap="all" spc="150" baseline="0">
                <a:solidFill>
                  <a:schemeClr val="tx1">
                    <a:lumMod val="50000"/>
                    <a:lumOff val="50000"/>
                  </a:schemeClr>
                </a:solidFill>
                <a:latin typeface="+mn-lt"/>
                <a:ea typeface="+mn-ea"/>
                <a:cs typeface="+mn-cs"/>
              </a:defRPr>
            </a:pPr>
            <a:r>
              <a:rPr lang="en-US"/>
              <a:t>New Mid-7 percent of total FTE</a:t>
            </a:r>
          </a:p>
        </c:rich>
      </c:tx>
      <c:overlay val="0"/>
      <c:spPr>
        <a:noFill/>
        <a:ln>
          <a:noFill/>
        </a:ln>
        <a:effectLst/>
      </c:spPr>
    </c:title>
    <c:autoTitleDeleted val="0"/>
    <c:plotArea>
      <c:layout/>
      <c:lineChart>
        <c:grouping val="standard"/>
        <c:varyColors val="0"/>
        <c:ser>
          <c:idx val="0"/>
          <c:order val="0"/>
          <c:tx>
            <c:strRef>
              <c:f>'15) Enrollment'!$A$79</c:f>
              <c:strCache>
                <c:ptCount val="1"/>
                <c:pt idx="0">
                  <c:v>Central Oregon</c:v>
                </c:pt>
              </c:strCache>
            </c:strRef>
          </c:tx>
          <c:spPr>
            <a:ln w="38100" cap="flat" cmpd="dbl" algn="ctr">
              <a:solidFill>
                <a:schemeClr val="accent1"/>
              </a:solidFill>
              <a:miter lim="800000"/>
            </a:ln>
            <a:effectLst/>
          </c:spPr>
          <c:marker>
            <c:symbol val="none"/>
          </c:marker>
          <c:val>
            <c:numRef>
              <c:f>'15) Enrollment'!$B$79:$BT$79</c:f>
              <c:numCache>
                <c:formatCode>0.000%</c:formatCode>
                <c:ptCount val="23"/>
                <c:pt idx="0">
                  <c:v>3.5111932793792593E-2</c:v>
                </c:pt>
                <c:pt idx="1">
                  <c:v>3.759472041170512E-2</c:v>
                </c:pt>
                <c:pt idx="2">
                  <c:v>3.8013964004606902E-2</c:v>
                </c:pt>
                <c:pt idx="3">
                  <c:v>3.7799528683472028E-2</c:v>
                </c:pt>
                <c:pt idx="4">
                  <c:v>3.9748319553531433E-2</c:v>
                </c:pt>
                <c:pt idx="5">
                  <c:v>4.5339304212732599E-2</c:v>
                </c:pt>
                <c:pt idx="6">
                  <c:v>4.3277753229391029E-2</c:v>
                </c:pt>
                <c:pt idx="7">
                  <c:v>4.1197390095976755E-2</c:v>
                </c:pt>
                <c:pt idx="8">
                  <c:v>4.1360371646635787E-2</c:v>
                </c:pt>
                <c:pt idx="9">
                  <c:v>4.1679980811032663E-2</c:v>
                </c:pt>
                <c:pt idx="10">
                  <c:v>4.0023075970597836E-2</c:v>
                </c:pt>
                <c:pt idx="11">
                  <c:v>4.0797369855737689E-2</c:v>
                </c:pt>
                <c:pt idx="12">
                  <c:v>4.1698056937882075E-2</c:v>
                </c:pt>
                <c:pt idx="13">
                  <c:v>4.1111343971044066E-2</c:v>
                </c:pt>
                <c:pt idx="14">
                  <c:v>4.4556077907478904E-2</c:v>
                </c:pt>
                <c:pt idx="15">
                  <c:v>4.9737234010654566E-2</c:v>
                </c:pt>
                <c:pt idx="16">
                  <c:v>5.2974001976709206E-2</c:v>
                </c:pt>
                <c:pt idx="17">
                  <c:v>5.5401061016835694E-2</c:v>
                </c:pt>
                <c:pt idx="18">
                  <c:v>5.7133859740083122E-2</c:v>
                </c:pt>
                <c:pt idx="19">
                  <c:v>5.8815502037395342E-2</c:v>
                </c:pt>
                <c:pt idx="20">
                  <c:v>6.0198679304957876E-2</c:v>
                </c:pt>
                <c:pt idx="21">
                  <c:v>5.7704658901830283E-2</c:v>
                </c:pt>
                <c:pt idx="22">
                  <c:v>5.7704658901830283E-2</c:v>
                </c:pt>
              </c:numCache>
            </c:numRef>
          </c:val>
          <c:smooth val="0"/>
        </c:ser>
        <c:ser>
          <c:idx val="1"/>
          <c:order val="1"/>
          <c:tx>
            <c:strRef>
              <c:f>'15) Enrollment'!$A$80</c:f>
              <c:strCache>
                <c:ptCount val="1"/>
                <c:pt idx="0">
                  <c:v>Chemeketa</c:v>
                </c:pt>
              </c:strCache>
            </c:strRef>
          </c:tx>
          <c:spPr>
            <a:ln w="38100" cap="flat" cmpd="dbl" algn="ctr">
              <a:solidFill>
                <a:schemeClr val="accent2"/>
              </a:solidFill>
              <a:miter lim="800000"/>
            </a:ln>
            <a:effectLst/>
          </c:spPr>
          <c:marker>
            <c:symbol val="none"/>
          </c:marker>
          <c:val>
            <c:numRef>
              <c:f>'15) Enrollment'!$B$80:$BT$80</c:f>
              <c:numCache>
                <c:formatCode>0.000%</c:formatCode>
                <c:ptCount val="23"/>
                <c:pt idx="0">
                  <c:v>0.13467405706445526</c:v>
                </c:pt>
                <c:pt idx="1">
                  <c:v>0.13599114716236849</c:v>
                </c:pt>
                <c:pt idx="2">
                  <c:v>0.13389336192300955</c:v>
                </c:pt>
                <c:pt idx="3">
                  <c:v>0.14024742308541227</c:v>
                </c:pt>
                <c:pt idx="4">
                  <c:v>0.12961411251894714</c:v>
                </c:pt>
                <c:pt idx="5">
                  <c:v>0.12394690518775113</c:v>
                </c:pt>
                <c:pt idx="6">
                  <c:v>0.12485448596016485</c:v>
                </c:pt>
                <c:pt idx="7">
                  <c:v>0.12292879718549832</c:v>
                </c:pt>
                <c:pt idx="8">
                  <c:v>0.11945812987429538</c:v>
                </c:pt>
                <c:pt idx="9">
                  <c:v>0.11414592910871728</c:v>
                </c:pt>
                <c:pt idx="10">
                  <c:v>0.11945831333586436</c:v>
                </c:pt>
                <c:pt idx="11">
                  <c:v>0.1204204402351063</c:v>
                </c:pt>
                <c:pt idx="12">
                  <c:v>0.11471237621264586</c:v>
                </c:pt>
                <c:pt idx="13">
                  <c:v>0.11537971671624268</c:v>
                </c:pt>
                <c:pt idx="14">
                  <c:v>0.11947198707591451</c:v>
                </c:pt>
                <c:pt idx="15">
                  <c:v>0.1188739742731207</c:v>
                </c:pt>
                <c:pt idx="16">
                  <c:v>0.11441025701126255</c:v>
                </c:pt>
                <c:pt idx="17">
                  <c:v>0.11331785319811226</c:v>
                </c:pt>
                <c:pt idx="18">
                  <c:v>0.11289146898081648</c:v>
                </c:pt>
                <c:pt idx="19">
                  <c:v>0.12030839251250118</c:v>
                </c:pt>
                <c:pt idx="20">
                  <c:v>0.12059143752575738</c:v>
                </c:pt>
                <c:pt idx="21">
                  <c:v>0.120806314578583</c:v>
                </c:pt>
                <c:pt idx="22">
                  <c:v>0.120806314578583</c:v>
                </c:pt>
              </c:numCache>
            </c:numRef>
          </c:val>
          <c:smooth val="0"/>
        </c:ser>
        <c:ser>
          <c:idx val="2"/>
          <c:order val="2"/>
          <c:tx>
            <c:strRef>
              <c:f>'15) Enrollment'!$A$81</c:f>
              <c:strCache>
                <c:ptCount val="1"/>
                <c:pt idx="0">
                  <c:v>Clackamas</c:v>
                </c:pt>
              </c:strCache>
            </c:strRef>
          </c:tx>
          <c:spPr>
            <a:ln w="38100" cap="flat" cmpd="dbl" algn="ctr">
              <a:solidFill>
                <a:schemeClr val="accent3"/>
              </a:solidFill>
              <a:miter lim="800000"/>
            </a:ln>
            <a:effectLst/>
          </c:spPr>
          <c:marker>
            <c:symbol val="none"/>
          </c:marker>
          <c:val>
            <c:numRef>
              <c:f>'15) Enrollment'!$B$81:$BT$81</c:f>
              <c:numCache>
                <c:formatCode>0.000%</c:formatCode>
                <c:ptCount val="23"/>
                <c:pt idx="0">
                  <c:v>7.1725193758929578E-2</c:v>
                </c:pt>
                <c:pt idx="1">
                  <c:v>7.3982612791386945E-2</c:v>
                </c:pt>
                <c:pt idx="2">
                  <c:v>7.6997075573341539E-2</c:v>
                </c:pt>
                <c:pt idx="3">
                  <c:v>7.738213080765291E-2</c:v>
                </c:pt>
                <c:pt idx="4">
                  <c:v>7.9903048392781784E-2</c:v>
                </c:pt>
                <c:pt idx="5">
                  <c:v>8.1740781463576093E-2</c:v>
                </c:pt>
                <c:pt idx="6">
                  <c:v>7.6130487043752443E-2</c:v>
                </c:pt>
                <c:pt idx="7">
                  <c:v>7.5315837475894432E-2</c:v>
                </c:pt>
                <c:pt idx="8">
                  <c:v>7.9257956380881567E-2</c:v>
                </c:pt>
                <c:pt idx="9">
                  <c:v>8.2068250687047567E-2</c:v>
                </c:pt>
                <c:pt idx="10">
                  <c:v>8.9852579852579856E-2</c:v>
                </c:pt>
                <c:pt idx="11">
                  <c:v>8.5916715748866598E-2</c:v>
                </c:pt>
                <c:pt idx="12">
                  <c:v>8.7518904881041415E-2</c:v>
                </c:pt>
                <c:pt idx="13">
                  <c:v>8.3375923543721642E-2</c:v>
                </c:pt>
                <c:pt idx="14">
                  <c:v>8.2675307768608722E-2</c:v>
                </c:pt>
                <c:pt idx="15">
                  <c:v>7.7564042338407413E-2</c:v>
                </c:pt>
                <c:pt idx="16">
                  <c:v>7.5918525203042417E-2</c:v>
                </c:pt>
                <c:pt idx="17">
                  <c:v>7.3312581584496439E-2</c:v>
                </c:pt>
                <c:pt idx="18">
                  <c:v>7.2483574579483734E-2</c:v>
                </c:pt>
                <c:pt idx="19">
                  <c:v>7.1252398468650363E-2</c:v>
                </c:pt>
                <c:pt idx="20">
                  <c:v>6.9484181370340903E-2</c:v>
                </c:pt>
                <c:pt idx="21">
                  <c:v>7.3328171155070759E-2</c:v>
                </c:pt>
                <c:pt idx="22">
                  <c:v>7.3328171155070759E-2</c:v>
                </c:pt>
              </c:numCache>
            </c:numRef>
          </c:val>
          <c:smooth val="0"/>
        </c:ser>
        <c:ser>
          <c:idx val="3"/>
          <c:order val="3"/>
          <c:tx>
            <c:strRef>
              <c:f>'15) Enrollment'!$A$85</c:f>
              <c:strCache>
                <c:ptCount val="1"/>
                <c:pt idx="0">
                  <c:v>Lane</c:v>
                </c:pt>
              </c:strCache>
            </c:strRef>
          </c:tx>
          <c:spPr>
            <a:ln w="38100" cap="flat" cmpd="dbl" algn="ctr">
              <a:solidFill>
                <a:schemeClr val="accent4"/>
              </a:solidFill>
              <a:miter lim="800000"/>
            </a:ln>
            <a:effectLst/>
          </c:spPr>
          <c:marker>
            <c:symbol val="none"/>
          </c:marker>
          <c:val>
            <c:numRef>
              <c:f>'15) Enrollment'!$B$85:$BT$85</c:f>
              <c:numCache>
                <c:formatCode>0.000%</c:formatCode>
                <c:ptCount val="23"/>
                <c:pt idx="0">
                  <c:v>0.15270029299355609</c:v>
                </c:pt>
                <c:pt idx="1">
                  <c:v>0.15448161524143919</c:v>
                </c:pt>
                <c:pt idx="2">
                  <c:v>0.1521179536443876</c:v>
                </c:pt>
                <c:pt idx="3">
                  <c:v>0.14652526826222317</c:v>
                </c:pt>
                <c:pt idx="4">
                  <c:v>0.14261299545269024</c:v>
                </c:pt>
                <c:pt idx="5">
                  <c:v>0.13308920571560154</c:v>
                </c:pt>
                <c:pt idx="6">
                  <c:v>0.13206144870969846</c:v>
                </c:pt>
                <c:pt idx="7">
                  <c:v>0.1334106408996239</c:v>
                </c:pt>
                <c:pt idx="8">
                  <c:v>0.13219292134375127</c:v>
                </c:pt>
                <c:pt idx="9">
                  <c:v>0.12454558998189831</c:v>
                </c:pt>
                <c:pt idx="10">
                  <c:v>0.12033414619420452</c:v>
                </c:pt>
                <c:pt idx="11">
                  <c:v>0.11567153404661945</c:v>
                </c:pt>
                <c:pt idx="12">
                  <c:v>0.12378221623223687</c:v>
                </c:pt>
                <c:pt idx="13">
                  <c:v>0.12984367636689104</c:v>
                </c:pt>
                <c:pt idx="14">
                  <c:v>0.12351291081984155</c:v>
                </c:pt>
                <c:pt idx="15">
                  <c:v>0.12769097760142328</c:v>
                </c:pt>
                <c:pt idx="16">
                  <c:v>0.1287174126204679</c:v>
                </c:pt>
                <c:pt idx="17">
                  <c:v>0.12912424272852027</c:v>
                </c:pt>
                <c:pt idx="18">
                  <c:v>0.13167781527032885</c:v>
                </c:pt>
                <c:pt idx="19">
                  <c:v>0.12458295048241728</c:v>
                </c:pt>
                <c:pt idx="20">
                  <c:v>0.11503752192372937</c:v>
                </c:pt>
                <c:pt idx="21">
                  <c:v>0.10383068651013742</c:v>
                </c:pt>
                <c:pt idx="22">
                  <c:v>0.10383068651013742</c:v>
                </c:pt>
              </c:numCache>
            </c:numRef>
          </c:val>
          <c:smooth val="0"/>
        </c:ser>
        <c:ser>
          <c:idx val="4"/>
          <c:order val="4"/>
          <c:tx>
            <c:strRef>
              <c:f>'15) Enrollment'!$A$86</c:f>
              <c:strCache>
                <c:ptCount val="1"/>
                <c:pt idx="0">
                  <c:v>Linn Benton</c:v>
                </c:pt>
              </c:strCache>
            </c:strRef>
          </c:tx>
          <c:spPr>
            <a:ln w="38100" cap="flat" cmpd="dbl" algn="ctr">
              <a:solidFill>
                <a:schemeClr val="accent5"/>
              </a:solidFill>
              <a:miter lim="800000"/>
            </a:ln>
            <a:effectLst/>
          </c:spPr>
          <c:marker>
            <c:symbol val="none"/>
          </c:marker>
          <c:val>
            <c:numRef>
              <c:f>'15) Enrollment'!$B$86:$BT$86</c:f>
              <c:numCache>
                <c:formatCode>0.000%</c:formatCode>
                <c:ptCount val="23"/>
                <c:pt idx="0">
                  <c:v>7.7120643522981161E-2</c:v>
                </c:pt>
                <c:pt idx="1">
                  <c:v>7.779792354391829E-2</c:v>
                </c:pt>
                <c:pt idx="2">
                  <c:v>7.7224501494058267E-2</c:v>
                </c:pt>
                <c:pt idx="3">
                  <c:v>7.3734829402335694E-2</c:v>
                </c:pt>
                <c:pt idx="4">
                  <c:v>7.2809528520486264E-2</c:v>
                </c:pt>
                <c:pt idx="5">
                  <c:v>6.8386749500447291E-2</c:v>
                </c:pt>
                <c:pt idx="6">
                  <c:v>7.1155998945284016E-2</c:v>
                </c:pt>
                <c:pt idx="7">
                  <c:v>7.0906957779731369E-2</c:v>
                </c:pt>
                <c:pt idx="8">
                  <c:v>6.8580821792272359E-2</c:v>
                </c:pt>
                <c:pt idx="9">
                  <c:v>6.8870950120229077E-2</c:v>
                </c:pt>
                <c:pt idx="10">
                  <c:v>7.1372605804092687E-2</c:v>
                </c:pt>
                <c:pt idx="11">
                  <c:v>7.1474829701022369E-2</c:v>
                </c:pt>
                <c:pt idx="12">
                  <c:v>7.2618181268179663E-2</c:v>
                </c:pt>
                <c:pt idx="13">
                  <c:v>7.1248771213572051E-2</c:v>
                </c:pt>
                <c:pt idx="14">
                  <c:v>7.1454482440183625E-2</c:v>
                </c:pt>
                <c:pt idx="15">
                  <c:v>6.983198568729948E-2</c:v>
                </c:pt>
                <c:pt idx="16">
                  <c:v>6.8736234329891663E-2</c:v>
                </c:pt>
                <c:pt idx="17">
                  <c:v>6.7369632158516587E-2</c:v>
                </c:pt>
                <c:pt idx="18">
                  <c:v>6.0040967931119474E-2</c:v>
                </c:pt>
                <c:pt idx="19">
                  <c:v>6.0663802938031891E-2</c:v>
                </c:pt>
                <c:pt idx="20">
                  <c:v>5.813022934856573E-2</c:v>
                </c:pt>
                <c:pt idx="21">
                  <c:v>5.980496394897393E-2</c:v>
                </c:pt>
                <c:pt idx="22">
                  <c:v>5.980496394897393E-2</c:v>
                </c:pt>
              </c:numCache>
            </c:numRef>
          </c:val>
          <c:smooth val="0"/>
        </c:ser>
        <c:ser>
          <c:idx val="5"/>
          <c:order val="5"/>
          <c:tx>
            <c:strRef>
              <c:f>'15) Enrollment'!$A$87</c:f>
              <c:strCache>
                <c:ptCount val="1"/>
                <c:pt idx="0">
                  <c:v>Mt. Hood</c:v>
                </c:pt>
              </c:strCache>
            </c:strRef>
          </c:tx>
          <c:spPr>
            <a:ln w="38100" cap="flat" cmpd="dbl" algn="ctr">
              <a:solidFill>
                <a:schemeClr val="accent6"/>
              </a:solidFill>
              <a:miter lim="800000"/>
            </a:ln>
            <a:effectLst/>
          </c:spPr>
          <c:marker>
            <c:symbol val="none"/>
          </c:marker>
          <c:val>
            <c:numRef>
              <c:f>'15) Enrollment'!$B$87:$BT$87</c:f>
              <c:numCache>
                <c:formatCode>0.000%</c:formatCode>
                <c:ptCount val="23"/>
                <c:pt idx="0">
                  <c:v>9.7442669452771025E-2</c:v>
                </c:pt>
                <c:pt idx="1">
                  <c:v>9.2552563723437134E-2</c:v>
                </c:pt>
                <c:pt idx="2">
                  <c:v>9.1315355097578196E-2</c:v>
                </c:pt>
                <c:pt idx="3">
                  <c:v>9.242543992730208E-2</c:v>
                </c:pt>
                <c:pt idx="4">
                  <c:v>9.1972037052595587E-2</c:v>
                </c:pt>
                <c:pt idx="5">
                  <c:v>9.7364045985351158E-2</c:v>
                </c:pt>
                <c:pt idx="6">
                  <c:v>0.10029297916890816</c:v>
                </c:pt>
                <c:pt idx="7">
                  <c:v>0.10454145555142327</c:v>
                </c:pt>
                <c:pt idx="8">
                  <c:v>9.8685053219573299E-2</c:v>
                </c:pt>
                <c:pt idx="9">
                  <c:v>9.9534779588316982E-2</c:v>
                </c:pt>
                <c:pt idx="10">
                  <c:v>9.1743755417224807E-2</c:v>
                </c:pt>
                <c:pt idx="11">
                  <c:v>9.1518715633191181E-2</c:v>
                </c:pt>
                <c:pt idx="12">
                  <c:v>9.5069195992251818E-2</c:v>
                </c:pt>
                <c:pt idx="13">
                  <c:v>9.4780682608952407E-2</c:v>
                </c:pt>
                <c:pt idx="14">
                  <c:v>9.4117901289755418E-2</c:v>
                </c:pt>
                <c:pt idx="15">
                  <c:v>9.3366882889726249E-2</c:v>
                </c:pt>
                <c:pt idx="16">
                  <c:v>9.1895406299686302E-2</c:v>
                </c:pt>
                <c:pt idx="17">
                  <c:v>8.8921076413294511E-2</c:v>
                </c:pt>
                <c:pt idx="18">
                  <c:v>8.3318487416385478E-2</c:v>
                </c:pt>
                <c:pt idx="19">
                  <c:v>8.6284113666152504E-2</c:v>
                </c:pt>
                <c:pt idx="20">
                  <c:v>8.8668762399486289E-2</c:v>
                </c:pt>
                <c:pt idx="21">
                  <c:v>9.0394379737474578E-2</c:v>
                </c:pt>
                <c:pt idx="22">
                  <c:v>9.0394379737474578E-2</c:v>
                </c:pt>
              </c:numCache>
            </c:numRef>
          </c:val>
          <c:smooth val="0"/>
        </c:ser>
        <c:ser>
          <c:idx val="6"/>
          <c:order val="6"/>
          <c:tx>
            <c:strRef>
              <c:f>'15) Enrollment'!$A$90</c:f>
              <c:strCache>
                <c:ptCount val="1"/>
                <c:pt idx="0">
                  <c:v>Rogue</c:v>
                </c:pt>
              </c:strCache>
            </c:strRef>
          </c:tx>
          <c:spPr>
            <a:ln w="38100" cap="flat" cmpd="dbl" algn="ctr">
              <a:solidFill>
                <a:schemeClr val="accent1">
                  <a:lumMod val="60000"/>
                </a:schemeClr>
              </a:solidFill>
              <a:miter lim="800000"/>
            </a:ln>
            <a:effectLst/>
          </c:spPr>
          <c:marker>
            <c:symbol val="none"/>
          </c:marker>
          <c:val>
            <c:numRef>
              <c:f>'15) Enrollment'!$B$90:$BT$90</c:f>
              <c:numCache>
                <c:formatCode>0.000%</c:formatCode>
                <c:ptCount val="23"/>
                <c:pt idx="0">
                  <c:v>3.342638711713207E-2</c:v>
                </c:pt>
                <c:pt idx="1">
                  <c:v>3.419555725642319E-2</c:v>
                </c:pt>
                <c:pt idx="2">
                  <c:v>3.4850567635991148E-2</c:v>
                </c:pt>
                <c:pt idx="3">
                  <c:v>3.2628900004703858E-2</c:v>
                </c:pt>
                <c:pt idx="4">
                  <c:v>4.1749667788372871E-2</c:v>
                </c:pt>
                <c:pt idx="5">
                  <c:v>4.9523827471895189E-2</c:v>
                </c:pt>
                <c:pt idx="6">
                  <c:v>5.0991322502419688E-2</c:v>
                </c:pt>
                <c:pt idx="7">
                  <c:v>5.0749194597015379E-2</c:v>
                </c:pt>
                <c:pt idx="8">
                  <c:v>5.1826731523628329E-2</c:v>
                </c:pt>
                <c:pt idx="9">
                  <c:v>4.7077057073973722E-2</c:v>
                </c:pt>
                <c:pt idx="10">
                  <c:v>4.7413731174664124E-2</c:v>
                </c:pt>
                <c:pt idx="11">
                  <c:v>4.6237062519600074E-2</c:v>
                </c:pt>
                <c:pt idx="12">
                  <c:v>4.7397779710552548E-2</c:v>
                </c:pt>
                <c:pt idx="13">
                  <c:v>4.7991853247296094E-2</c:v>
                </c:pt>
                <c:pt idx="14">
                  <c:v>4.7908890191424421E-2</c:v>
                </c:pt>
                <c:pt idx="15">
                  <c:v>5.0096750657164839E-2</c:v>
                </c:pt>
                <c:pt idx="16">
                  <c:v>5.0784839499806625E-2</c:v>
                </c:pt>
                <c:pt idx="17">
                  <c:v>5.2308883087324697E-2</c:v>
                </c:pt>
                <c:pt idx="18">
                  <c:v>4.8959482546131416E-2</c:v>
                </c:pt>
                <c:pt idx="19">
                  <c:v>4.9029420766923106E-2</c:v>
                </c:pt>
                <c:pt idx="20">
                  <c:v>5.1113869214771082E-2</c:v>
                </c:pt>
                <c:pt idx="21">
                  <c:v>5.0163044103448982E-2</c:v>
                </c:pt>
                <c:pt idx="22">
                  <c:v>5.0163044103448982E-2</c:v>
                </c:pt>
              </c:numCache>
            </c:numRef>
          </c:val>
          <c:smooth val="0"/>
        </c:ser>
        <c:ser>
          <c:idx val="7"/>
          <c:order val="7"/>
          <c:tx>
            <c:strRef>
              <c:f>'15) Enrollment'!$A$4</c:f>
              <c:strCache>
                <c:ptCount val="1"/>
                <c:pt idx="0">
                  <c:v>Years</c:v>
                </c:pt>
              </c:strCache>
            </c:strRef>
          </c:tx>
          <c:spPr>
            <a:ln w="38100" cap="flat" cmpd="dbl" algn="ctr">
              <a:solidFill>
                <a:schemeClr val="accent2">
                  <a:lumMod val="60000"/>
                </a:schemeClr>
              </a:solidFill>
              <a:miter lim="800000"/>
            </a:ln>
            <a:effectLst/>
          </c:spPr>
          <c:marker>
            <c:symbol val="none"/>
          </c:marker>
          <c:val>
            <c:numRef>
              <c:f>'15) Enrollment'!$B$4:$BY$4</c:f>
              <c:numCache>
                <c:formatCode>General</c:formatCode>
                <c:ptCount val="23"/>
                <c:pt idx="0">
                  <c:v>0</c:v>
                </c:pt>
                <c:pt idx="1">
                  <c:v>0</c:v>
                </c:pt>
                <c:pt idx="2">
                  <c:v>0</c:v>
                </c:pt>
                <c:pt idx="3">
                  <c:v>0</c:v>
                </c:pt>
                <c:pt idx="4">
                  <c:v>0</c:v>
                </c:pt>
                <c:pt idx="5">
                  <c:v>0</c:v>
                </c:pt>
                <c:pt idx="6">
                  <c:v>0</c:v>
                </c:pt>
                <c:pt idx="7">
                  <c:v>0</c:v>
                </c:pt>
                <c:pt idx="8">
                  <c:v>0</c:v>
                </c:pt>
              </c:numCache>
            </c:numRef>
          </c:val>
          <c:smooth val="0"/>
        </c:ser>
        <c:dLbls>
          <c:showLegendKey val="0"/>
          <c:showVal val="0"/>
          <c:showCatName val="0"/>
          <c:showSerName val="0"/>
          <c:showPercent val="0"/>
          <c:showBubbleSize val="0"/>
        </c:dLbls>
        <c:marker val="1"/>
        <c:smooth val="0"/>
        <c:axId val="31777152"/>
        <c:axId val="31778688"/>
      </c:lineChart>
      <c:catAx>
        <c:axId val="31777152"/>
        <c:scaling>
          <c:orientation val="minMax"/>
        </c:scaling>
        <c:delete val="0"/>
        <c:axPos val="b"/>
        <c:majorGridlines>
          <c:spPr>
            <a:ln w="9525" cap="flat" cmpd="sng" algn="ctr">
              <a:solidFill>
                <a:schemeClr val="tx1">
                  <a:lumMod val="15000"/>
                  <a:lumOff val="85000"/>
                  <a:alpha val="32000"/>
                </a:schemeClr>
              </a:solidFill>
              <a:round/>
            </a:ln>
            <a:effectLst/>
          </c:spPr>
        </c:majorGridlines>
        <c:majorTickMark val="none"/>
        <c:minorTickMark val="none"/>
        <c:tickLblPos val="nextTo"/>
        <c:spPr>
          <a:noFill/>
          <a:ln w="3175" cap="flat" cmpd="sng" algn="ctr">
            <a:solidFill>
              <a:schemeClr val="tx1">
                <a:lumMod val="15000"/>
                <a:lumOff val="85000"/>
              </a:schemeClr>
            </a:solidFill>
            <a:round/>
            <a:tailEnd type="none" w="med" len="lg"/>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1778688"/>
        <c:crosses val="autoZero"/>
        <c:auto val="1"/>
        <c:lblAlgn val="ctr"/>
        <c:lblOffset val="100"/>
        <c:noMultiLvlLbl val="0"/>
      </c:catAx>
      <c:valAx>
        <c:axId val="31778688"/>
        <c:scaling>
          <c:orientation val="minMax"/>
        </c:scaling>
        <c:delete val="0"/>
        <c:axPos val="l"/>
        <c:majorGridlines>
          <c:spPr>
            <a:ln w="9525" cap="flat" cmpd="sng" algn="ctr">
              <a:solidFill>
                <a:schemeClr val="tx1">
                  <a:lumMod val="15000"/>
                  <a:lumOff val="85000"/>
                  <a:alpha val="32000"/>
                </a:schemeClr>
              </a:solidFill>
              <a:round/>
            </a:ln>
            <a:effectLst/>
          </c:spPr>
        </c:majorGridlines>
        <c:numFmt formatCode="0.000%" sourceLinked="1"/>
        <c:majorTickMark val="none"/>
        <c:minorTickMark val="none"/>
        <c:tickLblPos val="nextTo"/>
        <c:spPr>
          <a:noFill/>
          <a:ln w="3175" cap="flat" cmpd="sng" algn="ctr">
            <a:solidFill>
              <a:schemeClr val="tx1">
                <a:lumMod val="15000"/>
                <a:lumOff val="85000"/>
              </a:schemeClr>
            </a:solidFill>
            <a:round/>
            <a:tailEnd type="none" w="med" len="lg"/>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1777152"/>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cap="all" spc="120" normalizeH="0" baseline="0">
                <a:solidFill>
                  <a:schemeClr val="tx1">
                    <a:lumMod val="65000"/>
                    <a:lumOff val="35000"/>
                  </a:schemeClr>
                </a:solidFill>
                <a:latin typeface="+mn-lt"/>
                <a:ea typeface="+mn-ea"/>
                <a:cs typeface="+mn-cs"/>
              </a:defRPr>
            </a:pPr>
            <a:r>
              <a:rPr lang="en-US"/>
              <a:t>FTE of P, Mid-5, S&amp;M</a:t>
            </a:r>
          </a:p>
        </c:rich>
      </c:tx>
      <c:overlay val="0"/>
      <c:spPr>
        <a:noFill/>
        <a:ln>
          <a:noFill/>
        </a:ln>
        <a:effectLst/>
      </c:spPr>
    </c:title>
    <c:autoTitleDeleted val="0"/>
    <c:plotArea>
      <c:layout/>
      <c:lineChart>
        <c:grouping val="standard"/>
        <c:varyColors val="0"/>
        <c:ser>
          <c:idx val="0"/>
          <c:order val="0"/>
          <c:tx>
            <c:strRef>
              <c:f>'15) Enrollment'!$A$35</c:f>
              <c:strCache>
                <c:ptCount val="1"/>
                <c:pt idx="0">
                  <c:v>Mid-5 Totals</c:v>
                </c:pt>
              </c:strCache>
            </c:strRef>
          </c:tx>
          <c:spPr>
            <a:ln w="22225" cap="rnd">
              <a:solidFill>
                <a:schemeClr val="accent1"/>
              </a:solidFill>
              <a:round/>
            </a:ln>
            <a:effectLst/>
          </c:spPr>
          <c:marker>
            <c:symbol val="diamond"/>
            <c:size val="6"/>
            <c:spPr>
              <a:solidFill>
                <a:schemeClr val="accent1"/>
              </a:solidFill>
              <a:ln w="9525">
                <a:solidFill>
                  <a:schemeClr val="accent1"/>
                </a:solidFill>
                <a:round/>
              </a:ln>
              <a:effectLst/>
            </c:spPr>
          </c:marker>
          <c:val>
            <c:numRef>
              <c:f>'15) Enrollment'!$B$35:$BT$35</c:f>
              <c:numCache>
                <c:formatCode>#,##0.00</c:formatCode>
                <c:ptCount val="23"/>
                <c:pt idx="0">
                  <c:v>41976.33</c:v>
                </c:pt>
                <c:pt idx="1">
                  <c:v>39967.699999999997</c:v>
                </c:pt>
                <c:pt idx="2">
                  <c:v>40060.239999999998</c:v>
                </c:pt>
                <c:pt idx="3">
                  <c:v>41037.499999999993</c:v>
                </c:pt>
                <c:pt idx="4">
                  <c:v>41591.11</c:v>
                </c:pt>
                <c:pt idx="5">
                  <c:v>42834.87999999999</c:v>
                </c:pt>
                <c:pt idx="6">
                  <c:v>44732.81</c:v>
                </c:pt>
                <c:pt idx="7">
                  <c:v>46209.919999999998</c:v>
                </c:pt>
                <c:pt idx="8">
                  <c:v>47838.090000000004</c:v>
                </c:pt>
                <c:pt idx="9">
                  <c:v>47150.036363636362</c:v>
                </c:pt>
                <c:pt idx="10">
                  <c:v>43775.444545454542</c:v>
                </c:pt>
                <c:pt idx="11">
                  <c:v>42514.844900000004</c:v>
                </c:pt>
                <c:pt idx="12">
                  <c:v>42760.04</c:v>
                </c:pt>
                <c:pt idx="13">
                  <c:v>42718.96</c:v>
                </c:pt>
                <c:pt idx="14">
                  <c:v>44066.206099999996</c:v>
                </c:pt>
                <c:pt idx="15">
                  <c:v>48757.64</c:v>
                </c:pt>
                <c:pt idx="16">
                  <c:v>55812.914545454536</c:v>
                </c:pt>
                <c:pt idx="17">
                  <c:v>56413.200000000004</c:v>
                </c:pt>
                <c:pt idx="18">
                  <c:v>54168.89</c:v>
                </c:pt>
                <c:pt idx="19">
                  <c:v>51937.118727272726</c:v>
                </c:pt>
                <c:pt idx="20">
                  <c:v>47152.06</c:v>
                </c:pt>
                <c:pt idx="21">
                  <c:v>43634.193599999999</c:v>
                </c:pt>
                <c:pt idx="22">
                  <c:v>43634.193599999999</c:v>
                </c:pt>
              </c:numCache>
            </c:numRef>
          </c:val>
          <c:smooth val="0"/>
        </c:ser>
        <c:ser>
          <c:idx val="1"/>
          <c:order val="1"/>
          <c:tx>
            <c:strRef>
              <c:f>'15) Enrollment'!$A$49</c:f>
              <c:strCache>
                <c:ptCount val="1"/>
                <c:pt idx="0">
                  <c:v>S&amp;M Totals</c:v>
                </c:pt>
              </c:strCache>
            </c:strRef>
          </c:tx>
          <c:spPr>
            <a:ln w="22225" cap="rnd">
              <a:solidFill>
                <a:schemeClr val="accent2"/>
              </a:solidFill>
              <a:round/>
            </a:ln>
            <a:effectLst/>
          </c:spPr>
          <c:marker>
            <c:symbol val="square"/>
            <c:size val="6"/>
            <c:spPr>
              <a:solidFill>
                <a:schemeClr val="accent2"/>
              </a:solidFill>
              <a:ln w="9525">
                <a:solidFill>
                  <a:schemeClr val="accent2"/>
                </a:solidFill>
                <a:round/>
              </a:ln>
              <a:effectLst/>
            </c:spPr>
          </c:marker>
          <c:val>
            <c:numRef>
              <c:f>'15) Enrollment'!$B$49:$BT$49</c:f>
              <c:numCache>
                <c:formatCode>#,##0.00</c:formatCode>
                <c:ptCount val="23"/>
                <c:pt idx="0">
                  <c:v>17494.72</c:v>
                </c:pt>
                <c:pt idx="1">
                  <c:v>16712.23</c:v>
                </c:pt>
                <c:pt idx="2">
                  <c:v>17476.260000000002</c:v>
                </c:pt>
                <c:pt idx="3">
                  <c:v>18358.739999999998</c:v>
                </c:pt>
                <c:pt idx="4">
                  <c:v>20021.570000000003</c:v>
                </c:pt>
                <c:pt idx="5">
                  <c:v>22189.740000000005</c:v>
                </c:pt>
                <c:pt idx="6">
                  <c:v>22908.45</c:v>
                </c:pt>
                <c:pt idx="7">
                  <c:v>23027.909999999996</c:v>
                </c:pt>
                <c:pt idx="8">
                  <c:v>24274.810000000005</c:v>
                </c:pt>
                <c:pt idx="9">
                  <c:v>23943.004545454543</c:v>
                </c:pt>
                <c:pt idx="10">
                  <c:v>22324.84</c:v>
                </c:pt>
                <c:pt idx="11">
                  <c:v>22553.108200000002</c:v>
                </c:pt>
                <c:pt idx="12">
                  <c:v>22016.5</c:v>
                </c:pt>
                <c:pt idx="13">
                  <c:v>21659.7</c:v>
                </c:pt>
                <c:pt idx="14">
                  <c:v>22926.9467</c:v>
                </c:pt>
                <c:pt idx="15">
                  <c:v>26094.010000000002</c:v>
                </c:pt>
                <c:pt idx="16">
                  <c:v>30475.829090909094</c:v>
                </c:pt>
                <c:pt idx="17">
                  <c:v>31740.629999999997</c:v>
                </c:pt>
                <c:pt idx="18">
                  <c:v>30609.759999999998</c:v>
                </c:pt>
                <c:pt idx="19">
                  <c:v>27951.66251818182</c:v>
                </c:pt>
                <c:pt idx="20">
                  <c:v>26804.33</c:v>
                </c:pt>
                <c:pt idx="21">
                  <c:v>25130.466199999995</c:v>
                </c:pt>
                <c:pt idx="22">
                  <c:v>25130.466199999995</c:v>
                </c:pt>
              </c:numCache>
            </c:numRef>
          </c:val>
          <c:smooth val="0"/>
        </c:ser>
        <c:ser>
          <c:idx val="2"/>
          <c:order val="2"/>
          <c:tx>
            <c:strRef>
              <c:f>'15) Enrollment'!$A$52</c:f>
              <c:strCache>
                <c:ptCount val="1"/>
                <c:pt idx="0">
                  <c:v>P Totals</c:v>
                </c:pt>
              </c:strCache>
            </c:strRef>
          </c:tx>
          <c:spPr>
            <a:ln w="22225" cap="rnd">
              <a:solidFill>
                <a:schemeClr val="accent3"/>
              </a:solidFill>
              <a:round/>
            </a:ln>
            <a:effectLst/>
          </c:spPr>
          <c:marker>
            <c:symbol val="triangle"/>
            <c:size val="6"/>
            <c:spPr>
              <a:solidFill>
                <a:schemeClr val="accent3"/>
              </a:solidFill>
              <a:ln w="9525">
                <a:solidFill>
                  <a:schemeClr val="accent3"/>
                </a:solidFill>
                <a:round/>
              </a:ln>
              <a:effectLst/>
            </c:spPr>
          </c:marker>
          <c:val>
            <c:numRef>
              <c:f>'15) Enrollment'!$B$52:$BT$52</c:f>
              <c:numCache>
                <c:formatCode>#,##0.00</c:formatCode>
                <c:ptCount val="23"/>
                <c:pt idx="0">
                  <c:v>19185.97</c:v>
                </c:pt>
                <c:pt idx="1">
                  <c:v>18053.169999999998</c:v>
                </c:pt>
                <c:pt idx="2">
                  <c:v>17828.7</c:v>
                </c:pt>
                <c:pt idx="3">
                  <c:v>17987</c:v>
                </c:pt>
                <c:pt idx="4" formatCode="_(* #,##0.00_);_(* \(#,##0.00\);_(* &quot;-&quot;??_);_(@_)">
                  <c:v>18848.080000000002</c:v>
                </c:pt>
                <c:pt idx="5" formatCode="_(* #,##0.00_);_(* \(#,##0.00\);_(* &quot;-&quot;??_);_(@_)">
                  <c:v>19876.330000000002</c:v>
                </c:pt>
                <c:pt idx="6" formatCode="_(* #,##0.00_);_(* \(#,##0.00\);_(* &quot;-&quot;??_);_(@_)">
                  <c:v>21027.16</c:v>
                </c:pt>
                <c:pt idx="7" formatCode="_(* #,##0.00_);_(* \(#,##0.00\);_(* &quot;-&quot;??_);_(@_)">
                  <c:v>21887.360000000001</c:v>
                </c:pt>
                <c:pt idx="8" formatCode="_(* #,##0.00_);_(* \(#,##0.00\);_(* &quot;-&quot;??_);_(@_)">
                  <c:v>23913.8</c:v>
                </c:pt>
                <c:pt idx="9" formatCode="_(* #,##0.00_);_(* \(#,##0.00\);_(* &quot;-&quot;??_);_(@_)">
                  <c:v>25295.68</c:v>
                </c:pt>
                <c:pt idx="10" formatCode="_(* #,##0.00_);_(* \(#,##0.00\);_(* &quot;-&quot;??_);_(@_)">
                  <c:v>22736.720000000001</c:v>
                </c:pt>
                <c:pt idx="11" formatCode="_(* #,##0.00_);_(* \(#,##0.00\);_(* &quot;-&quot;??_);_(@_)">
                  <c:v>22591.118599999994</c:v>
                </c:pt>
                <c:pt idx="12" formatCode="_(* #,##0.00_);_(* \(#,##0.00\);_(* &quot;-&quot;??_);_(@_)">
                  <c:v>21834.69</c:v>
                </c:pt>
                <c:pt idx="13" formatCode="_(* #,##0.00_);_(* \(#,##0.00\);_(* &quot;-&quot;??_);_(@_)">
                  <c:v>21987.040000000001</c:v>
                </c:pt>
                <c:pt idx="14" formatCode="_(* #,##0.00_);_(* \(#,##0.00\);_(* &quot;-&quot;??_);_(@_)">
                  <c:v>22712.231599999999</c:v>
                </c:pt>
                <c:pt idx="15" formatCode="_(* #,##0_);_(* \(#,##0\);_(* &quot;-&quot;??_);_(@_)">
                  <c:v>25199.52</c:v>
                </c:pt>
                <c:pt idx="16" formatCode="_(* #,##0_);_(* \(#,##0\);_(* &quot;-&quot;??_);_(@_)">
                  <c:v>30065.81</c:v>
                </c:pt>
                <c:pt idx="17" formatCode="_(* #,##0_);_(* \(#,##0\);_(* &quot;-&quot;??_);_(@_)">
                  <c:v>31353.8</c:v>
                </c:pt>
                <c:pt idx="18" formatCode="_(* #,##0_);_(* \(#,##0\);_(* &quot;-&quot;??_);_(@_)">
                  <c:v>32874.200000000004</c:v>
                </c:pt>
                <c:pt idx="19" formatCode="_(* #,##0_);_(* \(#,##0\);_(* &quot;-&quot;??_);_(@_)">
                  <c:v>32263.770800000002</c:v>
                </c:pt>
                <c:pt idx="20" formatCode="_(* #,##0_);_(* \(#,##0\);_(* &quot;-&quot;??_);_(@_)">
                  <c:v>30382.43</c:v>
                </c:pt>
                <c:pt idx="21" formatCode="_(* #,##0_);_(* \(#,##0\);_(* &quot;-&quot;??_);_(@_)">
                  <c:v>28597.013900000002</c:v>
                </c:pt>
                <c:pt idx="22" formatCode="_(* #,##0_);_(* \(#,##0\);_(* &quot;-&quot;??_);_(@_)">
                  <c:v>28597.013900000002</c:v>
                </c:pt>
              </c:numCache>
            </c:numRef>
          </c:val>
          <c:smooth val="0"/>
        </c:ser>
        <c:ser>
          <c:idx val="3"/>
          <c:order val="3"/>
          <c:tx>
            <c:strRef>
              <c:f>'15) Enrollment'!$A$4</c:f>
              <c:strCache>
                <c:ptCount val="1"/>
                <c:pt idx="0">
                  <c:v>Years</c:v>
                </c:pt>
              </c:strCache>
            </c:strRef>
          </c:tx>
          <c:spPr>
            <a:ln w="22225" cap="rnd">
              <a:solidFill>
                <a:schemeClr val="accent4"/>
              </a:solidFill>
              <a:round/>
            </a:ln>
            <a:effectLst/>
          </c:spPr>
          <c:marker>
            <c:symbol val="x"/>
            <c:size val="6"/>
            <c:spPr>
              <a:noFill/>
              <a:ln w="9525">
                <a:solidFill>
                  <a:schemeClr val="accent4"/>
                </a:solidFill>
                <a:round/>
              </a:ln>
              <a:effectLst/>
            </c:spPr>
          </c:marker>
          <c:val>
            <c:numRef>
              <c:f>'15) Enrollment'!$B$4:$BY$4</c:f>
              <c:numCache>
                <c:formatCode>General</c:formatCode>
                <c:ptCount val="23"/>
                <c:pt idx="0">
                  <c:v>0</c:v>
                </c:pt>
                <c:pt idx="1">
                  <c:v>0</c:v>
                </c:pt>
                <c:pt idx="2">
                  <c:v>0</c:v>
                </c:pt>
                <c:pt idx="3">
                  <c:v>0</c:v>
                </c:pt>
                <c:pt idx="4">
                  <c:v>0</c:v>
                </c:pt>
                <c:pt idx="5">
                  <c:v>0</c:v>
                </c:pt>
                <c:pt idx="6">
                  <c:v>0</c:v>
                </c:pt>
                <c:pt idx="7">
                  <c:v>0</c:v>
                </c:pt>
                <c:pt idx="8">
                  <c:v>0</c:v>
                </c:pt>
              </c:numCache>
            </c:numRef>
          </c:val>
          <c:smooth val="0"/>
        </c:ser>
        <c:dLbls>
          <c:showLegendKey val="0"/>
          <c:showVal val="0"/>
          <c:showCatName val="0"/>
          <c:showSerName val="0"/>
          <c:showPercent val="0"/>
          <c:showBubbleSize val="0"/>
        </c:dLbls>
        <c:marker val="1"/>
        <c:smooth val="0"/>
        <c:axId val="114524928"/>
        <c:axId val="33137408"/>
      </c:lineChart>
      <c:catAx>
        <c:axId val="114524928"/>
        <c:scaling>
          <c:orientation val="minMax"/>
        </c:scaling>
        <c:delete val="0"/>
        <c:axPos val="b"/>
        <c:majorGridlines>
          <c:spPr>
            <a:ln w="9525" cap="flat" cmpd="sng" algn="ctr">
              <a:solidFill>
                <a:schemeClr val="tx1">
                  <a:lumMod val="15000"/>
                  <a:lumOff val="85000"/>
                </a:schemeClr>
              </a:solidFill>
              <a:round/>
            </a:ln>
            <a:effectLst/>
          </c:spPr>
        </c:majorGridlines>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64" b="0" i="0" u="none" strike="noStrike" kern="1200" cap="all" spc="120" normalizeH="0" baseline="0">
                <a:solidFill>
                  <a:schemeClr val="tx1">
                    <a:lumMod val="65000"/>
                    <a:lumOff val="35000"/>
                  </a:schemeClr>
                </a:solidFill>
                <a:latin typeface="+mn-lt"/>
                <a:ea typeface="+mn-ea"/>
                <a:cs typeface="+mn-cs"/>
              </a:defRPr>
            </a:pPr>
            <a:endParaRPr lang="en-US"/>
          </a:p>
        </c:txPr>
        <c:crossAx val="33137408"/>
        <c:crosses val="autoZero"/>
        <c:auto val="1"/>
        <c:lblAlgn val="ctr"/>
        <c:lblOffset val="100"/>
        <c:noMultiLvlLbl val="0"/>
      </c:catAx>
      <c:valAx>
        <c:axId val="33137408"/>
        <c:scaling>
          <c:orientation val="minMax"/>
        </c:scaling>
        <c:delete val="0"/>
        <c:axPos val="l"/>
        <c:numFmt formatCode="#,##0.00"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4524928"/>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cap="all" spc="150" baseline="0">
                <a:solidFill>
                  <a:schemeClr val="tx1">
                    <a:lumMod val="50000"/>
                    <a:lumOff val="50000"/>
                  </a:schemeClr>
                </a:solidFill>
                <a:latin typeface="+mn-lt"/>
                <a:ea typeface="+mn-ea"/>
                <a:cs typeface="+mn-cs"/>
              </a:defRPr>
            </a:pPr>
            <a:r>
              <a:rPr lang="en-US"/>
              <a:t>Mid-5 FTE</a:t>
            </a:r>
          </a:p>
        </c:rich>
      </c:tx>
      <c:overlay val="0"/>
      <c:spPr>
        <a:noFill/>
        <a:ln>
          <a:noFill/>
        </a:ln>
        <a:effectLst/>
      </c:spPr>
    </c:title>
    <c:autoTitleDeleted val="0"/>
    <c:plotArea>
      <c:layout/>
      <c:lineChart>
        <c:grouping val="standard"/>
        <c:varyColors val="0"/>
        <c:ser>
          <c:idx val="0"/>
          <c:order val="0"/>
          <c:tx>
            <c:strRef>
              <c:f>'15) Enrollment'!$A$30</c:f>
              <c:strCache>
                <c:ptCount val="1"/>
                <c:pt idx="0">
                  <c:v>Chemeketa</c:v>
                </c:pt>
              </c:strCache>
            </c:strRef>
          </c:tx>
          <c:spPr>
            <a:ln w="38100" cap="flat" cmpd="dbl" algn="ctr">
              <a:solidFill>
                <a:schemeClr val="accent1"/>
              </a:solidFill>
              <a:miter lim="800000"/>
            </a:ln>
            <a:effectLst/>
          </c:spPr>
          <c:marker>
            <c:symbol val="none"/>
          </c:marker>
          <c:val>
            <c:numRef>
              <c:f>'15) Enrollment'!$B$30:$BT$30</c:f>
              <c:numCache>
                <c:formatCode>#,##0.00</c:formatCode>
                <c:ptCount val="23"/>
                <c:pt idx="0">
                  <c:v>10593.06</c:v>
                </c:pt>
                <c:pt idx="1">
                  <c:v>10163.040000000001</c:v>
                </c:pt>
                <c:pt idx="2">
                  <c:v>10090.9</c:v>
                </c:pt>
                <c:pt idx="3">
                  <c:v>10852.8</c:v>
                </c:pt>
                <c:pt idx="4" formatCode="_(* #,##0.00_);_(* \(#,##0.00\);_(* &quot;-&quot;??_);_(@_)">
                  <c:v>10428.85</c:v>
                </c:pt>
                <c:pt idx="5" formatCode="_(* #,##0.00_);_(* \(#,##0.00\);_(* &quot;-&quot;??_);_(@_)">
                  <c:v>10523.21</c:v>
                </c:pt>
                <c:pt idx="6" formatCode="_(* #,##0.00_);_(* \(#,##0.00\);_(* &quot;-&quot;??_);_(@_)">
                  <c:v>11070.65</c:v>
                </c:pt>
                <c:pt idx="7" formatCode="_(* #,##0.00_);_(* \(#,##0.00\);_(* &quot;-&quot;??_);_(@_)">
                  <c:v>11201.91</c:v>
                </c:pt>
                <c:pt idx="8" formatCode="_(* #,##0.00_);_(* \(#,##0.00\);_(* &quot;-&quot;??_);_(@_)">
                  <c:v>11471.17</c:v>
                </c:pt>
                <c:pt idx="9" formatCode="_(* #,##0.00_);_(* \(#,##0.00\);_(* &quot;-&quot;??_);_(@_)">
                  <c:v>11002.38</c:v>
                </c:pt>
                <c:pt idx="10" formatCode="_(* #,##0.00_);_(* \(#,##0.00\);_(* &quot;-&quot;??_);_(@_)">
                  <c:v>10612.318181818182</c:v>
                </c:pt>
                <c:pt idx="11" formatCode="_(* #,##0.00_);_(* \(#,##0.00\);_(* &quot;-&quot;??_);_(@_)">
                  <c:v>10555.943800000001</c:v>
                </c:pt>
                <c:pt idx="12" formatCode="_(* #,##0.00_);_(* \(#,##0.00\);_(* &quot;-&quot;??_);_(@_)">
                  <c:v>9935.3799999999992</c:v>
                </c:pt>
                <c:pt idx="13" formatCode="_(* #,##0.00_);_(* \(#,##0.00\);_(* &quot;-&quot;??_);_(@_)">
                  <c:v>9964.85</c:v>
                </c:pt>
                <c:pt idx="14" formatCode="_(* #,##0.00_);_(* \(#,##0.00\);_(* &quot;-&quot;??_);_(@_)">
                  <c:v>10717.28</c:v>
                </c:pt>
                <c:pt idx="15" formatCode="_(* #,##0_);_(* \(#,##0\);_(* &quot;-&quot;??_);_(@_)">
                  <c:v>11893.46</c:v>
                </c:pt>
                <c:pt idx="16" formatCode="_(* #,##0_);_(* \(#,##0\);_(* &quot;-&quot;??_);_(@_)">
                  <c:v>13312.205454545454</c:v>
                </c:pt>
                <c:pt idx="17" formatCode="_(* #,##0_);_(* \(#,##0\);_(* &quot;-&quot;??_);_(@_)">
                  <c:v>13542.39</c:v>
                </c:pt>
                <c:pt idx="18" formatCode="_(* #,##0_);_(* \(#,##0\);_(* &quot;-&quot;??_);_(@_)">
                  <c:v>13282.02</c:v>
                </c:pt>
                <c:pt idx="19" formatCode="_(* #,##0_);_(* \(#,##0\);_(* &quot;-&quot;??_);_(@_)">
                  <c:v>13492.947145454546</c:v>
                </c:pt>
                <c:pt idx="20" formatCode="_(* #,##0_);_(* \(#,##0\);_(* &quot;-&quot;??_);_(@_)">
                  <c:v>12582.39</c:v>
                </c:pt>
                <c:pt idx="21" formatCode="_(* #,##0_);_(* \(#,##0\);_(* &quot;-&quot;??_);_(@_)">
                  <c:v>11761.944399999998</c:v>
                </c:pt>
                <c:pt idx="22" formatCode="_(* #,##0_);_(* \(#,##0\);_(* &quot;-&quot;??_);_(@_)">
                  <c:v>11761.944399999998</c:v>
                </c:pt>
              </c:numCache>
            </c:numRef>
          </c:val>
          <c:smooth val="0"/>
        </c:ser>
        <c:ser>
          <c:idx val="1"/>
          <c:order val="1"/>
          <c:tx>
            <c:strRef>
              <c:f>'15) Enrollment'!$A$31</c:f>
              <c:strCache>
                <c:ptCount val="1"/>
                <c:pt idx="0">
                  <c:v>Clackamas</c:v>
                </c:pt>
              </c:strCache>
            </c:strRef>
          </c:tx>
          <c:spPr>
            <a:ln w="38100" cap="flat" cmpd="dbl" algn="ctr">
              <a:solidFill>
                <a:schemeClr val="accent2"/>
              </a:solidFill>
              <a:miter lim="800000"/>
            </a:ln>
            <a:effectLst/>
          </c:spPr>
          <c:marker>
            <c:symbol val="none"/>
          </c:marker>
          <c:val>
            <c:numRef>
              <c:f>'15) Enrollment'!$B$31:$BT$31</c:f>
              <c:numCache>
                <c:formatCode>#,##0.00</c:formatCode>
                <c:ptCount val="23"/>
                <c:pt idx="0">
                  <c:v>5641.69</c:v>
                </c:pt>
                <c:pt idx="1">
                  <c:v>5528.95</c:v>
                </c:pt>
                <c:pt idx="2">
                  <c:v>5802.9</c:v>
                </c:pt>
                <c:pt idx="3">
                  <c:v>5988.08</c:v>
                </c:pt>
                <c:pt idx="4" formatCode="_(* #,##0.00_);_(* \(#,##0.00\);_(* &quot;-&quot;??_);_(@_)">
                  <c:v>6429.06</c:v>
                </c:pt>
                <c:pt idx="5" formatCode="_(* #,##0.00_);_(* \(#,##0.00\);_(* &quot;-&quot;??_);_(@_)">
                  <c:v>6939.87</c:v>
                </c:pt>
                <c:pt idx="6" formatCode="_(* #,##0.00_);_(* \(#,##0.00\);_(* &quot;-&quot;??_);_(@_)">
                  <c:v>6750.37</c:v>
                </c:pt>
                <c:pt idx="7" formatCode="_(* #,##0.00_);_(* \(#,##0.00\);_(* &quot;-&quot;??_);_(@_)">
                  <c:v>6863.17</c:v>
                </c:pt>
                <c:pt idx="8" formatCode="_(* #,##0.00_);_(* \(#,##0.00\);_(* &quot;-&quot;??_);_(@_)">
                  <c:v>7610.88</c:v>
                </c:pt>
                <c:pt idx="9" formatCode="_(* #,##0.00_);_(* \(#,##0.00\);_(* &quot;-&quot;??_);_(@_)">
                  <c:v>7910.4536363636362</c:v>
                </c:pt>
                <c:pt idx="10" formatCode="_(* #,##0.00_);_(* \(#,##0.00\);_(* &quot;-&quot;??_);_(@_)">
                  <c:v>7982.2336363636368</c:v>
                </c:pt>
                <c:pt idx="11" formatCode="_(* #,##0.00_);_(* \(#,##0.00\);_(* &quot;-&quot;??_);_(@_)">
                  <c:v>7531.3794000000007</c:v>
                </c:pt>
                <c:pt idx="12" formatCode="_(* #,##0.00_);_(* \(#,##0.00\);_(* &quot;-&quot;??_);_(@_)">
                  <c:v>7580.12</c:v>
                </c:pt>
                <c:pt idx="13" formatCode="_(* #,##0.00_);_(* \(#,##0.00\);_(* &quot;-&quot;??_);_(@_)">
                  <c:v>7200.82</c:v>
                </c:pt>
                <c:pt idx="14" formatCode="_(* #,##0.00_);_(* \(#,##0.00\);_(* &quot;-&quot;??_);_(@_)">
                  <c:v>7416.4198999999981</c:v>
                </c:pt>
                <c:pt idx="15" formatCode="_(* #,##0_);_(* \(#,##0\);_(* &quot;-&quot;??_);_(@_)">
                  <c:v>7760.36</c:v>
                </c:pt>
                <c:pt idx="16" formatCode="_(* #,##0_);_(* \(#,##0\);_(* &quot;-&quot;??_);_(@_)">
                  <c:v>8833.5</c:v>
                </c:pt>
                <c:pt idx="17" formatCode="_(* #,##0_);_(* \(#,##0\);_(* &quot;-&quot;??_);_(@_)">
                  <c:v>8761.44</c:v>
                </c:pt>
                <c:pt idx="18" formatCode="_(* #,##0_);_(* \(#,##0\);_(* &quot;-&quot;??_);_(@_)">
                  <c:v>8527.91</c:v>
                </c:pt>
                <c:pt idx="19" formatCode="_(* #,##0_);_(* \(#,##0\);_(* &quot;-&quot;??_);_(@_)">
                  <c:v>7991.1702454545448</c:v>
                </c:pt>
                <c:pt idx="20" formatCode="_(* #,##0_);_(* \(#,##0\);_(* &quot;-&quot;??_);_(@_)">
                  <c:v>7249.91</c:v>
                </c:pt>
                <c:pt idx="21" formatCode="_(* #,##0_);_(* \(#,##0\);_(* &quot;-&quot;??_);_(@_)">
                  <c:v>7139.3773999999994</c:v>
                </c:pt>
                <c:pt idx="22" formatCode="_(* #,##0_);_(* \(#,##0\);_(* &quot;-&quot;??_);_(@_)">
                  <c:v>7139.3773999999994</c:v>
                </c:pt>
              </c:numCache>
            </c:numRef>
          </c:val>
          <c:smooth val="0"/>
        </c:ser>
        <c:ser>
          <c:idx val="2"/>
          <c:order val="2"/>
          <c:tx>
            <c:strRef>
              <c:f>'15) Enrollment'!$A$32</c:f>
              <c:strCache>
                <c:ptCount val="1"/>
                <c:pt idx="0">
                  <c:v>Lane</c:v>
                </c:pt>
              </c:strCache>
            </c:strRef>
          </c:tx>
          <c:spPr>
            <a:ln w="38100" cap="flat" cmpd="dbl" algn="ctr">
              <a:solidFill>
                <a:schemeClr val="accent3"/>
              </a:solidFill>
              <a:miter lim="800000"/>
            </a:ln>
            <a:effectLst/>
          </c:spPr>
          <c:marker>
            <c:symbol val="none"/>
          </c:marker>
          <c:val>
            <c:numRef>
              <c:f>'15) Enrollment'!$B$32:$BT$32</c:f>
              <c:numCache>
                <c:formatCode>#,##0.00</c:formatCode>
                <c:ptCount val="23"/>
                <c:pt idx="0">
                  <c:v>12010.95</c:v>
                </c:pt>
                <c:pt idx="1">
                  <c:v>11544.89</c:v>
                </c:pt>
                <c:pt idx="2">
                  <c:v>11464.4</c:v>
                </c:pt>
                <c:pt idx="3">
                  <c:v>11338.6</c:v>
                </c:pt>
                <c:pt idx="4" formatCode="_(* #,##0.00_);_(* \(#,##0.00\);_(* &quot;-&quot;??_);_(@_)">
                  <c:v>11474.75</c:v>
                </c:pt>
                <c:pt idx="5" formatCode="_(* #,##0.00_);_(* \(#,##0.00\);_(* &quot;-&quot;??_);_(@_)">
                  <c:v>11299.4</c:v>
                </c:pt>
                <c:pt idx="6" formatCode="_(* #,##0.00_);_(* \(#,##0.00\);_(* &quot;-&quot;??_);_(@_)">
                  <c:v>11709.68</c:v>
                </c:pt>
                <c:pt idx="7" formatCode="_(* #,##0.00_);_(* \(#,##0.00\);_(* &quot;-&quot;??_);_(@_)">
                  <c:v>12157.07</c:v>
                </c:pt>
                <c:pt idx="8" formatCode="_(* #,##0.00_);_(* \(#,##0.00\);_(* &quot;-&quot;??_);_(@_)">
                  <c:v>12694.05</c:v>
                </c:pt>
                <c:pt idx="9" formatCode="_(* #,##0.00_);_(* \(#,##0.00\);_(* &quot;-&quot;??_);_(@_)">
                  <c:v>12004.79</c:v>
                </c:pt>
                <c:pt idx="10" formatCode="_(* #,##0.00_);_(* \(#,##0.00\);_(* &quot;-&quot;??_);_(@_)">
                  <c:v>10690.124545454546</c:v>
                </c:pt>
                <c:pt idx="11" formatCode="_(* #,##0.00_);_(* \(#,##0.00\);_(* &quot;-&quot;??_);_(@_)">
                  <c:v>10139.659099999999</c:v>
                </c:pt>
                <c:pt idx="12" formatCode="_(* #,##0.00_);_(* \(#,##0.00\);_(* &quot;-&quot;??_);_(@_)">
                  <c:v>10720.93</c:v>
                </c:pt>
                <c:pt idx="13" formatCode="_(* #,##0.00_);_(* \(#,##0.00\);_(* &quot;-&quot;??_);_(@_)">
                  <c:v>11214.04</c:v>
                </c:pt>
                <c:pt idx="14" formatCode="_(* #,##0.00_);_(* \(#,##0.00\);_(* &quot;-&quot;??_);_(@_)">
                  <c:v>11079.772599999998</c:v>
                </c:pt>
                <c:pt idx="15" formatCode="_(* #,##0_);_(* \(#,##0\);_(* &quot;-&quot;??_);_(@_)">
                  <c:v>12775.61</c:v>
                </c:pt>
                <c:pt idx="16" formatCode="_(* #,##0_);_(* \(#,##0\);_(* &quot;-&quot;??_);_(@_)">
                  <c:v>14976.914545454543</c:v>
                </c:pt>
                <c:pt idx="17" formatCode="_(* #,##0_);_(* \(#,##0\);_(* &quot;-&quot;??_);_(@_)">
                  <c:v>15431.380000000001</c:v>
                </c:pt>
                <c:pt idx="18" formatCode="_(* #,##0_);_(* \(#,##0\);_(* &quot;-&quot;??_);_(@_)">
                  <c:v>15492.29</c:v>
                </c:pt>
                <c:pt idx="19" formatCode="_(* #,##0_);_(* \(#,##0\);_(* &quot;-&quot;??_);_(@_)">
                  <c:v>13972.351645454546</c:v>
                </c:pt>
                <c:pt idx="20" formatCode="_(* #,##0_);_(* \(#,##0\);_(* &quot;-&quot;??_);_(@_)">
                  <c:v>12002.9</c:v>
                </c:pt>
                <c:pt idx="21" formatCode="_(* #,##0_);_(* \(#,##0\);_(* &quot;-&quot;??_);_(@_)">
                  <c:v>10109.1633</c:v>
                </c:pt>
                <c:pt idx="22" formatCode="_(* #,##0_);_(* \(#,##0\);_(* &quot;-&quot;??_);_(@_)">
                  <c:v>10109.1633</c:v>
                </c:pt>
              </c:numCache>
            </c:numRef>
          </c:val>
          <c:smooth val="0"/>
        </c:ser>
        <c:ser>
          <c:idx val="3"/>
          <c:order val="3"/>
          <c:tx>
            <c:strRef>
              <c:f>'15) Enrollment'!$A$33</c:f>
              <c:strCache>
                <c:ptCount val="1"/>
                <c:pt idx="0">
                  <c:v>Linn Benton</c:v>
                </c:pt>
              </c:strCache>
            </c:strRef>
          </c:tx>
          <c:spPr>
            <a:ln w="38100" cap="flat" cmpd="dbl" algn="ctr">
              <a:solidFill>
                <a:schemeClr val="accent4"/>
              </a:solidFill>
              <a:miter lim="800000"/>
            </a:ln>
            <a:effectLst/>
          </c:spPr>
          <c:marker>
            <c:symbol val="none"/>
          </c:marker>
          <c:val>
            <c:numRef>
              <c:f>'15) Enrollment'!$B$33:$BT$33</c:f>
              <c:numCache>
                <c:formatCode>#,##0.00</c:formatCode>
                <c:ptCount val="23"/>
                <c:pt idx="0">
                  <c:v>6066.08</c:v>
                </c:pt>
                <c:pt idx="1">
                  <c:v>5814.08</c:v>
                </c:pt>
                <c:pt idx="2">
                  <c:v>5820.04</c:v>
                </c:pt>
                <c:pt idx="3">
                  <c:v>5705.84</c:v>
                </c:pt>
                <c:pt idx="4" formatCode="_(* #,##0.00_);_(* \(#,##0.00\);_(* &quot;-&quot;??_);_(@_)">
                  <c:v>5858.31</c:v>
                </c:pt>
                <c:pt idx="5" formatCode="_(* #,##0.00_);_(* \(#,##0.00\);_(* &quot;-&quot;??_);_(@_)">
                  <c:v>5806.1</c:v>
                </c:pt>
                <c:pt idx="6" formatCode="_(* #,##0.00_);_(* \(#,##0.00\);_(* &quot;-&quot;??_);_(@_)">
                  <c:v>6309.29</c:v>
                </c:pt>
                <c:pt idx="7" formatCode="_(* #,##0.00_);_(* \(#,##0.00\);_(* &quot;-&quot;??_);_(@_)">
                  <c:v>6461.41</c:v>
                </c:pt>
                <c:pt idx="8" formatCode="_(* #,##0.00_);_(* \(#,##0.00\);_(* &quot;-&quot;??_);_(@_)">
                  <c:v>6585.59</c:v>
                </c:pt>
                <c:pt idx="9" formatCode="_(* #,##0.00_);_(* \(#,##0.00\);_(* &quot;-&quot;??_);_(@_)">
                  <c:v>6638.3827272727267</c:v>
                </c:pt>
                <c:pt idx="10" formatCode="_(* #,##0.00_);_(* \(#,##0.00\);_(* &quot;-&quot;??_);_(@_)">
                  <c:v>6340.528181818182</c:v>
                </c:pt>
                <c:pt idx="11" formatCode="_(* #,##0.00_);_(* \(#,##0.00\);_(* &quot;-&quot;??_);_(@_)">
                  <c:v>6265.4170999999997</c:v>
                </c:pt>
                <c:pt idx="12" formatCode="_(* #,##0.00_);_(* \(#,##0.00\);_(* &quot;-&quot;??_);_(@_)">
                  <c:v>6289.55</c:v>
                </c:pt>
                <c:pt idx="13" formatCode="_(* #,##0.00_);_(* \(#,##0.00\);_(* &quot;-&quot;??_);_(@_)">
                  <c:v>6153.45</c:v>
                </c:pt>
                <c:pt idx="14" formatCode="_(* #,##0.00_);_(* \(#,##0.00\);_(* &quot;-&quot;??_);_(@_)">
                  <c:v>6409.8514999999998</c:v>
                </c:pt>
                <c:pt idx="15" formatCode="_(* #,##0_);_(* \(#,##0\);_(* &quot;-&quot;??_);_(@_)">
                  <c:v>6986.76</c:v>
                </c:pt>
                <c:pt idx="16" formatCode="_(* #,##0_);_(* \(#,##0\);_(* &quot;-&quot;??_);_(@_)">
                  <c:v>7997.8045454545445</c:v>
                </c:pt>
                <c:pt idx="17" formatCode="_(* #,##0_);_(* \(#,##0\);_(* &quot;-&quot;??_);_(@_)">
                  <c:v>8051.2100000000009</c:v>
                </c:pt>
                <c:pt idx="18" formatCode="_(* #,##0_);_(* \(#,##0\);_(* &quot;-&quot;??_);_(@_)">
                  <c:v>7063.9999999999991</c:v>
                </c:pt>
                <c:pt idx="19" formatCode="_(* #,##0_);_(* \(#,##0\);_(* &quot;-&quot;??_);_(@_)">
                  <c:v>6803.6274909090907</c:v>
                </c:pt>
                <c:pt idx="20" formatCode="_(* #,##0_);_(* \(#,##0\);_(* &quot;-&quot;??_);_(@_)">
                  <c:v>6065.25</c:v>
                </c:pt>
                <c:pt idx="21" formatCode="_(* #,##0_);_(* \(#,##0\);_(* &quot;-&quot;??_);_(@_)">
                  <c:v>5822.7308999999996</c:v>
                </c:pt>
                <c:pt idx="22" formatCode="_(* #,##0_);_(* \(#,##0\);_(* &quot;-&quot;??_);_(@_)">
                  <c:v>5822.7308999999996</c:v>
                </c:pt>
              </c:numCache>
            </c:numRef>
          </c:val>
          <c:smooth val="0"/>
        </c:ser>
        <c:ser>
          <c:idx val="4"/>
          <c:order val="4"/>
          <c:tx>
            <c:strRef>
              <c:f>'15) Enrollment'!$A$34</c:f>
              <c:strCache>
                <c:ptCount val="1"/>
                <c:pt idx="0">
                  <c:v>Mt. Hood</c:v>
                </c:pt>
              </c:strCache>
            </c:strRef>
          </c:tx>
          <c:spPr>
            <a:ln w="38100" cap="flat" cmpd="dbl" algn="ctr">
              <a:solidFill>
                <a:schemeClr val="accent5"/>
              </a:solidFill>
              <a:miter lim="800000"/>
            </a:ln>
            <a:effectLst/>
          </c:spPr>
          <c:marker>
            <c:symbol val="none"/>
          </c:marker>
          <c:val>
            <c:numRef>
              <c:f>'15) Enrollment'!$B$34:$BT$34</c:f>
              <c:numCache>
                <c:formatCode>#,##0.00</c:formatCode>
                <c:ptCount val="23"/>
                <c:pt idx="0">
                  <c:v>7664.55</c:v>
                </c:pt>
                <c:pt idx="1">
                  <c:v>6916.74</c:v>
                </c:pt>
                <c:pt idx="2">
                  <c:v>6882</c:v>
                </c:pt>
                <c:pt idx="3">
                  <c:v>7152.18</c:v>
                </c:pt>
                <c:pt idx="4" formatCode="_(* #,##0.00_);_(* \(#,##0.00\);_(* &quot;-&quot;??_);_(@_)">
                  <c:v>7400.14</c:v>
                </c:pt>
                <c:pt idx="5" formatCode="_(* #,##0.00_);_(* \(#,##0.00\);_(* &quot;-&quot;??_);_(@_)">
                  <c:v>8266.2999999999993</c:v>
                </c:pt>
                <c:pt idx="6" formatCode="_(* #,##0.00_);_(* \(#,##0.00\);_(* &quot;-&quot;??_);_(@_)">
                  <c:v>8892.82</c:v>
                </c:pt>
                <c:pt idx="7" formatCode="_(* #,##0.00_);_(* \(#,##0.00\);_(* &quot;-&quot;??_);_(@_)">
                  <c:v>9526.36</c:v>
                </c:pt>
                <c:pt idx="8" formatCode="_(* #,##0.00_);_(* \(#,##0.00\);_(* &quot;-&quot;??_);_(@_)">
                  <c:v>9476.4</c:v>
                </c:pt>
                <c:pt idx="9" formatCode="_(* #,##0.00_);_(* \(#,##0.00\);_(* &quot;-&quot;??_);_(@_)">
                  <c:v>9594.0300000000007</c:v>
                </c:pt>
                <c:pt idx="10" formatCode="_(* #,##0.00_);_(* \(#,##0.00\);_(* &quot;-&quot;??_);_(@_)">
                  <c:v>8150.24</c:v>
                </c:pt>
                <c:pt idx="11" formatCode="_(* #,##0.00_);_(* \(#,##0.00\);_(* &quot;-&quot;??_);_(@_)">
                  <c:v>8022.4455000000007</c:v>
                </c:pt>
                <c:pt idx="12" formatCode="_(* #,##0.00_);_(* \(#,##0.00\);_(* &quot;-&quot;??_);_(@_)">
                  <c:v>8234.06</c:v>
                </c:pt>
                <c:pt idx="13" formatCode="_(* #,##0.00_);_(* \(#,##0.00\);_(* &quot;-&quot;??_);_(@_)">
                  <c:v>8185.8</c:v>
                </c:pt>
                <c:pt idx="14" formatCode="_(* #,##0.00_);_(* \(#,##0.00\);_(* &quot;-&quot;??_);_(@_)">
                  <c:v>8442.8821000000007</c:v>
                </c:pt>
                <c:pt idx="15" formatCode="_(* #,##0_);_(* \(#,##0\);_(* &quot;-&quot;??_);_(@_)">
                  <c:v>9341.4500000000007</c:v>
                </c:pt>
                <c:pt idx="16" formatCode="_(* #,##0_);_(* \(#,##0\);_(* &quot;-&quot;??_);_(@_)">
                  <c:v>10692.49</c:v>
                </c:pt>
                <c:pt idx="17" formatCode="_(* #,##0_);_(* \(#,##0\);_(* &quot;-&quot;??_);_(@_)">
                  <c:v>10626.78</c:v>
                </c:pt>
                <c:pt idx="18" formatCode="_(* #,##0_);_(* \(#,##0\);_(* &quot;-&quot;??_);_(@_)">
                  <c:v>9802.67</c:v>
                </c:pt>
                <c:pt idx="19" formatCode="_(* #,##0_);_(* \(#,##0\);_(* &quot;-&quot;??_);_(@_)">
                  <c:v>9677.0222000000012</c:v>
                </c:pt>
                <c:pt idx="20" formatCode="_(* #,##0_);_(* \(#,##0\);_(* &quot;-&quot;??_);_(@_)">
                  <c:v>9251.61</c:v>
                </c:pt>
                <c:pt idx="21" formatCode="_(* #,##0_);_(* \(#,##0\);_(* &quot;-&quot;??_);_(@_)">
                  <c:v>8800.9776000000002</c:v>
                </c:pt>
                <c:pt idx="22" formatCode="_(* #,##0_);_(* \(#,##0\);_(* &quot;-&quot;??_);_(@_)">
                  <c:v>8800.9776000000002</c:v>
                </c:pt>
              </c:numCache>
            </c:numRef>
          </c:val>
          <c:smooth val="0"/>
        </c:ser>
        <c:ser>
          <c:idx val="5"/>
          <c:order val="5"/>
          <c:tx>
            <c:strRef>
              <c:f>'15) Enrollment'!$A$4</c:f>
              <c:strCache>
                <c:ptCount val="1"/>
                <c:pt idx="0">
                  <c:v>Years</c:v>
                </c:pt>
              </c:strCache>
            </c:strRef>
          </c:tx>
          <c:spPr>
            <a:ln w="38100" cap="flat" cmpd="dbl" algn="ctr">
              <a:solidFill>
                <a:schemeClr val="accent6"/>
              </a:solidFill>
              <a:miter lim="800000"/>
            </a:ln>
            <a:effectLst/>
          </c:spPr>
          <c:marker>
            <c:symbol val="none"/>
          </c:marker>
          <c:val>
            <c:numRef>
              <c:f>'15) Enrollment'!$B$4:$BY$4</c:f>
              <c:numCache>
                <c:formatCode>General</c:formatCode>
                <c:ptCount val="23"/>
                <c:pt idx="0">
                  <c:v>0</c:v>
                </c:pt>
                <c:pt idx="1">
                  <c:v>0</c:v>
                </c:pt>
                <c:pt idx="2">
                  <c:v>0</c:v>
                </c:pt>
                <c:pt idx="3">
                  <c:v>0</c:v>
                </c:pt>
                <c:pt idx="4">
                  <c:v>0</c:v>
                </c:pt>
                <c:pt idx="5">
                  <c:v>0</c:v>
                </c:pt>
                <c:pt idx="6">
                  <c:v>0</c:v>
                </c:pt>
                <c:pt idx="7">
                  <c:v>0</c:v>
                </c:pt>
                <c:pt idx="8">
                  <c:v>0</c:v>
                </c:pt>
              </c:numCache>
            </c:numRef>
          </c:val>
          <c:smooth val="0"/>
        </c:ser>
        <c:dLbls>
          <c:showLegendKey val="0"/>
          <c:showVal val="0"/>
          <c:showCatName val="0"/>
          <c:showSerName val="0"/>
          <c:showPercent val="0"/>
          <c:showBubbleSize val="0"/>
        </c:dLbls>
        <c:marker val="1"/>
        <c:smooth val="0"/>
        <c:axId val="134428544"/>
        <c:axId val="134430080"/>
      </c:lineChart>
      <c:catAx>
        <c:axId val="134428544"/>
        <c:scaling>
          <c:orientation val="minMax"/>
        </c:scaling>
        <c:delete val="0"/>
        <c:axPos val="b"/>
        <c:majorGridlines>
          <c:spPr>
            <a:ln w="9525" cap="flat" cmpd="sng" algn="ctr">
              <a:solidFill>
                <a:schemeClr val="tx1">
                  <a:lumMod val="15000"/>
                  <a:lumOff val="85000"/>
                  <a:alpha val="32000"/>
                </a:schemeClr>
              </a:solidFill>
              <a:round/>
            </a:ln>
            <a:effectLst/>
          </c:spPr>
        </c:majorGridlines>
        <c:majorTickMark val="none"/>
        <c:minorTickMark val="none"/>
        <c:tickLblPos val="nextTo"/>
        <c:spPr>
          <a:noFill/>
          <a:ln w="3175" cap="flat" cmpd="sng" algn="ctr">
            <a:solidFill>
              <a:schemeClr val="tx1">
                <a:lumMod val="15000"/>
                <a:lumOff val="85000"/>
              </a:schemeClr>
            </a:solidFill>
            <a:round/>
            <a:tailEnd type="none" w="med" len="lg"/>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34430080"/>
        <c:crosses val="autoZero"/>
        <c:auto val="1"/>
        <c:lblAlgn val="ctr"/>
        <c:lblOffset val="100"/>
        <c:noMultiLvlLbl val="0"/>
      </c:catAx>
      <c:valAx>
        <c:axId val="134430080"/>
        <c:scaling>
          <c:orientation val="minMax"/>
        </c:scaling>
        <c:delete val="0"/>
        <c:axPos val="l"/>
        <c:majorGridlines>
          <c:spPr>
            <a:ln w="9525" cap="flat" cmpd="sng" algn="ctr">
              <a:solidFill>
                <a:schemeClr val="tx1">
                  <a:lumMod val="15000"/>
                  <a:lumOff val="85000"/>
                  <a:alpha val="32000"/>
                </a:schemeClr>
              </a:solidFill>
              <a:round/>
            </a:ln>
            <a:effectLst/>
          </c:spPr>
        </c:majorGridlines>
        <c:numFmt formatCode="#,##0.00" sourceLinked="1"/>
        <c:majorTickMark val="none"/>
        <c:minorTickMark val="none"/>
        <c:tickLblPos val="nextTo"/>
        <c:spPr>
          <a:noFill/>
          <a:ln w="3175" cap="flat" cmpd="sng" algn="ctr">
            <a:solidFill>
              <a:schemeClr val="tx1">
                <a:lumMod val="15000"/>
                <a:lumOff val="85000"/>
              </a:schemeClr>
            </a:solidFill>
            <a:round/>
            <a:tailEnd type="none" w="med" len="lg"/>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34428544"/>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cap="all" spc="120" normalizeH="0" baseline="0">
                <a:solidFill>
                  <a:schemeClr val="tx1">
                    <a:lumMod val="65000"/>
                    <a:lumOff val="35000"/>
                  </a:schemeClr>
                </a:solidFill>
                <a:latin typeface="+mn-lt"/>
                <a:ea typeface="+mn-ea"/>
                <a:cs typeface="+mn-cs"/>
              </a:defRPr>
            </a:pPr>
            <a:r>
              <a:rPr lang="en-US"/>
              <a:t>FTE of S&amp;M</a:t>
            </a:r>
          </a:p>
        </c:rich>
      </c:tx>
      <c:overlay val="0"/>
      <c:spPr>
        <a:noFill/>
        <a:ln>
          <a:noFill/>
        </a:ln>
        <a:effectLst/>
      </c:spPr>
    </c:title>
    <c:autoTitleDeleted val="0"/>
    <c:plotArea>
      <c:layout/>
      <c:lineChart>
        <c:grouping val="standard"/>
        <c:varyColors val="0"/>
        <c:ser>
          <c:idx val="0"/>
          <c:order val="0"/>
          <c:tx>
            <c:strRef>
              <c:f>'15) Enrollment'!$A$38</c:f>
              <c:strCache>
                <c:ptCount val="1"/>
                <c:pt idx="0">
                  <c:v>Blue Mountain</c:v>
                </c:pt>
              </c:strCache>
            </c:strRef>
          </c:tx>
          <c:spPr>
            <a:ln w="22225" cap="rnd">
              <a:solidFill>
                <a:schemeClr val="accent1"/>
              </a:solidFill>
              <a:round/>
            </a:ln>
            <a:effectLst/>
          </c:spPr>
          <c:marker>
            <c:symbol val="diamond"/>
            <c:size val="6"/>
            <c:spPr>
              <a:solidFill>
                <a:schemeClr val="accent1"/>
              </a:solidFill>
              <a:ln w="9525">
                <a:solidFill>
                  <a:schemeClr val="accent1"/>
                </a:solidFill>
                <a:round/>
              </a:ln>
              <a:effectLst/>
            </c:spPr>
          </c:marker>
          <c:val>
            <c:numRef>
              <c:f>'15) Enrollment'!$B$38:$BT$38</c:f>
              <c:numCache>
                <c:formatCode>#,##0.00</c:formatCode>
                <c:ptCount val="23"/>
                <c:pt idx="0">
                  <c:v>2254.06</c:v>
                </c:pt>
                <c:pt idx="1">
                  <c:v>2005.98</c:v>
                </c:pt>
                <c:pt idx="2">
                  <c:v>2127.33</c:v>
                </c:pt>
                <c:pt idx="3">
                  <c:v>2100.15</c:v>
                </c:pt>
                <c:pt idx="4" formatCode="_(* #,##0.00_);_(* \(#,##0.00\);_(* &quot;-&quot;??_);_(@_)">
                  <c:v>2194.4699999999998</c:v>
                </c:pt>
                <c:pt idx="5" formatCode="_(* #,##0.00_);_(* \(#,##0.00\);_(* &quot;-&quot;??_);_(@_)">
                  <c:v>2275.81</c:v>
                </c:pt>
                <c:pt idx="6" formatCode="_(* #,##0.00_);_(* \(#,##0.00\);_(* &quot;-&quot;??_);_(@_)">
                  <c:v>2503.56</c:v>
                </c:pt>
                <c:pt idx="7" formatCode="_(* #,##0.00_);_(* \(#,##0.00\);_(* &quot;-&quot;??_);_(@_)">
                  <c:v>2351.94</c:v>
                </c:pt>
                <c:pt idx="8" formatCode="_(* #,##0.00_);_(* \(#,##0.00\);_(* &quot;-&quot;??_);_(@_)">
                  <c:v>2399.9</c:v>
                </c:pt>
                <c:pt idx="9" formatCode="_(* #,##0.00_);_(* \(#,##0.00\);_(* &quot;-&quot;??_);_(@_)">
                  <c:v>2386.86</c:v>
                </c:pt>
                <c:pt idx="10" formatCode="_(* #,##0.00_);_(* \(#,##0.00\);_(* &quot;-&quot;??_);_(@_)">
                  <c:v>1973.15</c:v>
                </c:pt>
                <c:pt idx="11" formatCode="_(* #,##0.00_);_(* \(#,##0.00\);_(* &quot;-&quot;??_);_(@_)">
                  <c:v>2014.9314999999997</c:v>
                </c:pt>
                <c:pt idx="12" formatCode="_(* #,##0.00_);_(* \(#,##0.00\);_(* &quot;-&quot;??_);_(@_)">
                  <c:v>1912.44</c:v>
                </c:pt>
                <c:pt idx="13" formatCode="_(* #,##0.00_);_(* \(#,##0.00\);_(* &quot;-&quot;??_);_(@_)">
                  <c:v>1909.49</c:v>
                </c:pt>
                <c:pt idx="14" formatCode="_(* #,##0.00_);_(* \(#,##0.00\);_(* &quot;-&quot;??_);_(@_)">
                  <c:v>2072.3921</c:v>
                </c:pt>
                <c:pt idx="15" formatCode="_(* #,##0_);_(* \(#,##0\);_(* &quot;-&quot;??_);_(@_)">
                  <c:v>2240.96</c:v>
                </c:pt>
                <c:pt idx="16" formatCode="_(* #,##0_);_(* \(#,##0\);_(* &quot;-&quot;??_);_(@_)">
                  <c:v>2553.772727272727</c:v>
                </c:pt>
                <c:pt idx="17" formatCode="_(* #,##0_);_(* \(#,##0\);_(* &quot;-&quot;??_);_(@_)">
                  <c:v>2530.27</c:v>
                </c:pt>
                <c:pt idx="18" formatCode="_(* #,##0_);_(* \(#,##0\);_(* &quot;-&quot;??_);_(@_)">
                  <c:v>2480.19</c:v>
                </c:pt>
                <c:pt idx="19" formatCode="_(* #,##0_);_(* \(#,##0\);_(* &quot;-&quot;??_);_(@_)">
                  <c:v>2350.5026818181818</c:v>
                </c:pt>
                <c:pt idx="20" formatCode="_(* #,##0_);_(* \(#,##0\);_(* &quot;-&quot;??_);_(@_)">
                  <c:v>2300.73</c:v>
                </c:pt>
                <c:pt idx="21" formatCode="_(* #,##0_);_(* \(#,##0\);_(* &quot;-&quot;??_);_(@_)">
                  <c:v>2159.2177999999999</c:v>
                </c:pt>
                <c:pt idx="22" formatCode="_(* #,##0_);_(* \(#,##0\);_(* &quot;-&quot;??_);_(@_)">
                  <c:v>2159.2177999999999</c:v>
                </c:pt>
              </c:numCache>
            </c:numRef>
          </c:val>
          <c:smooth val="0"/>
        </c:ser>
        <c:ser>
          <c:idx val="1"/>
          <c:order val="1"/>
          <c:tx>
            <c:strRef>
              <c:f>'15) Enrollment'!$A$39</c:f>
              <c:strCache>
                <c:ptCount val="1"/>
                <c:pt idx="0">
                  <c:v>Central Oregon</c:v>
                </c:pt>
              </c:strCache>
            </c:strRef>
          </c:tx>
          <c:spPr>
            <a:ln w="22225" cap="rnd">
              <a:solidFill>
                <a:schemeClr val="accent2"/>
              </a:solidFill>
              <a:round/>
            </a:ln>
            <a:effectLst/>
          </c:spPr>
          <c:marker>
            <c:symbol val="square"/>
            <c:size val="6"/>
            <c:spPr>
              <a:solidFill>
                <a:schemeClr val="accent2"/>
              </a:solidFill>
              <a:ln w="9525">
                <a:solidFill>
                  <a:schemeClr val="accent2"/>
                </a:solidFill>
                <a:round/>
              </a:ln>
              <a:effectLst/>
            </c:spPr>
          </c:marker>
          <c:val>
            <c:numRef>
              <c:f>'15) Enrollment'!$B$39:$BT$39</c:f>
              <c:numCache>
                <c:formatCode>#,##0.00</c:formatCode>
                <c:ptCount val="23"/>
                <c:pt idx="0">
                  <c:v>2761.8</c:v>
                </c:pt>
                <c:pt idx="1">
                  <c:v>2809.57</c:v>
                </c:pt>
                <c:pt idx="2">
                  <c:v>2864.93</c:v>
                </c:pt>
                <c:pt idx="3">
                  <c:v>2925.05</c:v>
                </c:pt>
                <c:pt idx="4" formatCode="_(* #,##0.00_);_(* \(#,##0.00\);_(* &quot;-&quot;??_);_(@_)">
                  <c:v>3198.18</c:v>
                </c:pt>
                <c:pt idx="5" formatCode="_(* #,##0.00_);_(* \(#,##0.00\);_(* &quot;-&quot;??_);_(@_)">
                  <c:v>3849.35</c:v>
                </c:pt>
                <c:pt idx="6" formatCode="_(* #,##0.00_);_(* \(#,##0.00\);_(* &quot;-&quot;??_);_(@_)">
                  <c:v>3837.37</c:v>
                </c:pt>
                <c:pt idx="7" formatCode="_(* #,##0.00_);_(* \(#,##0.00\);_(* &quot;-&quot;??_);_(@_)">
                  <c:v>3754.12</c:v>
                </c:pt>
                <c:pt idx="8" formatCode="_(* #,##0.00_);_(* \(#,##0.00\);_(* &quot;-&quot;??_);_(@_)">
                  <c:v>3971.7000000000003</c:v>
                </c:pt>
                <c:pt idx="9" formatCode="_(* #,##0.00_);_(* \(#,##0.00\);_(* &quot;-&quot;??_);_(@_)">
                  <c:v>4017.48</c:v>
                </c:pt>
                <c:pt idx="10" formatCode="_(* #,##0.00_);_(* \(#,##0.00\);_(* &quot;-&quot;??_);_(@_)">
                  <c:v>3555.53</c:v>
                </c:pt>
                <c:pt idx="11" formatCode="_(* #,##0.00_);_(* \(#,##0.00\);_(* &quot;-&quot;??_);_(@_)">
                  <c:v>3576.2595000000006</c:v>
                </c:pt>
                <c:pt idx="12" formatCode="_(* #,##0.00_);_(* \(#,##0.00\);_(* &quot;-&quot;??_);_(@_)">
                  <c:v>3611.52</c:v>
                </c:pt>
                <c:pt idx="13" formatCode="_(* #,##0.00_);_(* \(#,##0.00\);_(* &quot;-&quot;??_);_(@_)">
                  <c:v>3550.61</c:v>
                </c:pt>
                <c:pt idx="14" formatCode="_(* #,##0.00_);_(* \(#,##0.00\);_(* &quot;-&quot;??_);_(@_)">
                  <c:v>3996.9198999999999</c:v>
                </c:pt>
                <c:pt idx="15" formatCode="_(* #,##0_);_(* \(#,##0\);_(* &quot;-&quot;??_);_(@_)">
                  <c:v>4976.26</c:v>
                </c:pt>
                <c:pt idx="16" formatCode="_(* #,##0_);_(* \(#,##0\);_(* &quot;-&quot;??_);_(@_)">
                  <c:v>6163.79</c:v>
                </c:pt>
                <c:pt idx="17" formatCode="_(* #,##0_);_(* \(#,##0\);_(* &quot;-&quot;??_);_(@_)">
                  <c:v>6620.87</c:v>
                </c:pt>
                <c:pt idx="18" formatCode="_(* #,##0_);_(* \(#,##0\);_(* &quot;-&quot;??_);_(@_)">
                  <c:v>6721.9699999999993</c:v>
                </c:pt>
                <c:pt idx="19" formatCode="_(* #,##0_);_(* \(#,##0\);_(* &quot;-&quot;??_);_(@_)">
                  <c:v>6596.335</c:v>
                </c:pt>
                <c:pt idx="20" formatCode="_(* #,##0_);_(* \(#,##0\);_(* &quot;-&quot;??_);_(@_)">
                  <c:v>6281.07</c:v>
                </c:pt>
                <c:pt idx="21" formatCode="_(* #,##0_);_(* \(#,##0\);_(* &quot;-&quot;??_);_(@_)">
                  <c:v>5618.241</c:v>
                </c:pt>
                <c:pt idx="22" formatCode="_(* #,##0_);_(* \(#,##0\);_(* &quot;-&quot;??_);_(@_)">
                  <c:v>5618.241</c:v>
                </c:pt>
              </c:numCache>
            </c:numRef>
          </c:val>
          <c:smooth val="0"/>
        </c:ser>
        <c:ser>
          <c:idx val="2"/>
          <c:order val="2"/>
          <c:tx>
            <c:strRef>
              <c:f>'15) Enrollment'!$A$40</c:f>
              <c:strCache>
                <c:ptCount val="1"/>
                <c:pt idx="0">
                  <c:v>Clatsop</c:v>
                </c:pt>
              </c:strCache>
            </c:strRef>
          </c:tx>
          <c:spPr>
            <a:ln w="22225" cap="rnd">
              <a:solidFill>
                <a:schemeClr val="accent3"/>
              </a:solidFill>
              <a:round/>
            </a:ln>
            <a:effectLst/>
          </c:spPr>
          <c:marker>
            <c:symbol val="triangle"/>
            <c:size val="6"/>
            <c:spPr>
              <a:solidFill>
                <a:schemeClr val="accent3"/>
              </a:solidFill>
              <a:ln w="9525">
                <a:solidFill>
                  <a:schemeClr val="accent3"/>
                </a:solidFill>
                <a:round/>
              </a:ln>
              <a:effectLst/>
            </c:spPr>
          </c:marker>
          <c:val>
            <c:numRef>
              <c:f>'15) Enrollment'!$B$40:$BT$40</c:f>
              <c:numCache>
                <c:formatCode>#,##0.00</c:formatCode>
                <c:ptCount val="23"/>
                <c:pt idx="0">
                  <c:v>1203.4000000000001</c:v>
                </c:pt>
                <c:pt idx="1">
                  <c:v>1238.53</c:v>
                </c:pt>
                <c:pt idx="2">
                  <c:v>1236.05</c:v>
                </c:pt>
                <c:pt idx="3">
                  <c:v>1242.92</c:v>
                </c:pt>
                <c:pt idx="4" formatCode="_(* #,##0.00_);_(* \(#,##0.00\);_(* &quot;-&quot;??_);_(@_)">
                  <c:v>1339.91</c:v>
                </c:pt>
                <c:pt idx="5" formatCode="_(* #,##0.00_);_(* \(#,##0.00\);_(* &quot;-&quot;??_);_(@_)">
                  <c:v>1310.21</c:v>
                </c:pt>
                <c:pt idx="6" formatCode="_(* #,##0.00_);_(* \(#,##0.00\);_(* &quot;-&quot;??_);_(@_)">
                  <c:v>1412.91</c:v>
                </c:pt>
                <c:pt idx="7" formatCode="_(* #,##0.00_);_(* \(#,##0.00\);_(* &quot;-&quot;??_);_(@_)">
                  <c:v>1499.79</c:v>
                </c:pt>
                <c:pt idx="8" formatCode="_(* #,##0.00_);_(* \(#,##0.00\);_(* &quot;-&quot;??_);_(@_)">
                  <c:v>1574.77</c:v>
                </c:pt>
                <c:pt idx="9" formatCode="_(* #,##0.00_);_(* \(#,##0.00\);_(* &quot;-&quot;??_);_(@_)">
                  <c:v>1569.1336363636362</c:v>
                </c:pt>
                <c:pt idx="10" formatCode="_(* #,##0.00_);_(* \(#,##0.00\);_(* &quot;-&quot;??_);_(@_)">
                  <c:v>1372.2245454545455</c:v>
                </c:pt>
                <c:pt idx="11" formatCode="_(* #,##0.00_);_(* \(#,##0.00\);_(* &quot;-&quot;??_);_(@_)">
                  <c:v>1535.3857999999998</c:v>
                </c:pt>
                <c:pt idx="12" formatCode="_(* #,##0.00_);_(* \(#,##0.00\);_(* &quot;-&quot;??_);_(@_)">
                  <c:v>1394.89</c:v>
                </c:pt>
                <c:pt idx="13" formatCode="_(* #,##0.00_);_(* \(#,##0.00\);_(* &quot;-&quot;??_);_(@_)">
                  <c:v>1272.5999999999999</c:v>
                </c:pt>
                <c:pt idx="14" formatCode="_(* #,##0.00_);_(* \(#,##0.00\);_(* &quot;-&quot;??_);_(@_)">
                  <c:v>1345.7721000000001</c:v>
                </c:pt>
                <c:pt idx="15" formatCode="_(* #,##0_);_(* \(#,##0\);_(* &quot;-&quot;??_);_(@_)">
                  <c:v>1438.45</c:v>
                </c:pt>
                <c:pt idx="16" formatCode="_(* #,##0_);_(* \(#,##0\);_(* &quot;-&quot;??_);_(@_)">
                  <c:v>1473.360909090909</c:v>
                </c:pt>
                <c:pt idx="17" formatCode="_(* #,##0_);_(* \(#,##0\);_(* &quot;-&quot;??_);_(@_)">
                  <c:v>1500.3400000000001</c:v>
                </c:pt>
                <c:pt idx="18" formatCode="_(* #,##0_);_(* \(#,##0\);_(* &quot;-&quot;??_);_(@_)">
                  <c:v>1479.4399999999998</c:v>
                </c:pt>
                <c:pt idx="19" formatCode="_(* #,##0_);_(* \(#,##0\);_(* &quot;-&quot;??_);_(@_)">
                  <c:v>1360.2088363636365</c:v>
                </c:pt>
                <c:pt idx="20" formatCode="_(* #,##0_);_(* \(#,##0\);_(* &quot;-&quot;??_);_(@_)">
                  <c:v>1307.94</c:v>
                </c:pt>
                <c:pt idx="21" formatCode="_(* #,##0_);_(* \(#,##0\);_(* &quot;-&quot;??_);_(@_)">
                  <c:v>1249.0093999999999</c:v>
                </c:pt>
                <c:pt idx="22" formatCode="_(* #,##0_);_(* \(#,##0\);_(* &quot;-&quot;??_);_(@_)">
                  <c:v>1249.0093999999999</c:v>
                </c:pt>
              </c:numCache>
            </c:numRef>
          </c:val>
          <c:smooth val="0"/>
        </c:ser>
        <c:ser>
          <c:idx val="3"/>
          <c:order val="3"/>
          <c:tx>
            <c:strRef>
              <c:f>'15) Enrollment'!$A$41</c:f>
              <c:strCache>
                <c:ptCount val="1"/>
                <c:pt idx="0">
                  <c:v>Columbia Gorge</c:v>
                </c:pt>
              </c:strCache>
            </c:strRef>
          </c:tx>
          <c:spPr>
            <a:ln w="22225" cap="rnd">
              <a:solidFill>
                <a:schemeClr val="accent4"/>
              </a:solidFill>
              <a:round/>
            </a:ln>
            <a:effectLst/>
          </c:spPr>
          <c:marker>
            <c:symbol val="x"/>
            <c:size val="6"/>
            <c:spPr>
              <a:noFill/>
              <a:ln w="9525">
                <a:solidFill>
                  <a:schemeClr val="accent4"/>
                </a:solidFill>
                <a:round/>
              </a:ln>
              <a:effectLst/>
            </c:spPr>
          </c:marker>
          <c:val>
            <c:numRef>
              <c:f>'15) Enrollment'!$B$41:$BT$41</c:f>
              <c:numCache>
                <c:formatCode>#,##0.00</c:formatCode>
                <c:ptCount val="23"/>
                <c:pt idx="0">
                  <c:v>564.14</c:v>
                </c:pt>
                <c:pt idx="1">
                  <c:v>541.34</c:v>
                </c:pt>
                <c:pt idx="2">
                  <c:v>590.34</c:v>
                </c:pt>
                <c:pt idx="3">
                  <c:v>637.38</c:v>
                </c:pt>
                <c:pt idx="4" formatCode="_(* #,##0.00_);_(* \(#,##0.00\);_(* &quot;-&quot;??_);_(@_)">
                  <c:v>657.88</c:v>
                </c:pt>
                <c:pt idx="5" formatCode="_(* #,##0.00_);_(* \(#,##0.00\);_(* &quot;-&quot;??_);_(@_)">
                  <c:v>706.15</c:v>
                </c:pt>
                <c:pt idx="6" formatCode="_(* #,##0.00_);_(* \(#,##0.00\);_(* &quot;-&quot;??_);_(@_)">
                  <c:v>708.65</c:v>
                </c:pt>
                <c:pt idx="7" formatCode="_(* #,##0.00_);_(* \(#,##0.00\);_(* &quot;-&quot;??_);_(@_)">
                  <c:v>803.11</c:v>
                </c:pt>
                <c:pt idx="8" formatCode="_(* #,##0.00_);_(* \(#,##0.00\);_(* &quot;-&quot;??_);_(@_)">
                  <c:v>874.40000000000009</c:v>
                </c:pt>
                <c:pt idx="9" formatCode="_(* #,##0.00_);_(* \(#,##0.00\);_(* &quot;-&quot;??_);_(@_)">
                  <c:v>1042.29</c:v>
                </c:pt>
                <c:pt idx="10" formatCode="_(* #,##0.00_);_(* \(#,##0.00\);_(* &quot;-&quot;??_);_(@_)">
                  <c:v>970.22</c:v>
                </c:pt>
                <c:pt idx="11" formatCode="_(* #,##0.00_);_(* \(#,##0.00\);_(* &quot;-&quot;??_);_(@_)">
                  <c:v>944.08929999999998</c:v>
                </c:pt>
                <c:pt idx="12" formatCode="_(* #,##0.00_);_(* \(#,##0.00\);_(* &quot;-&quot;??_);_(@_)">
                  <c:v>971.87</c:v>
                </c:pt>
                <c:pt idx="13" formatCode="_(* #,##0.00_);_(* \(#,##0.00\);_(* &quot;-&quot;??_);_(@_)">
                  <c:v>915.44</c:v>
                </c:pt>
                <c:pt idx="14" formatCode="_(* #,##0.00_);_(* \(#,##0.00\);_(* &quot;-&quot;??_);_(@_)">
                  <c:v>970.08730000000003</c:v>
                </c:pt>
                <c:pt idx="15" formatCode="_(* #,##0_);_(* \(#,##0\);_(* &quot;-&quot;??_);_(@_)">
                  <c:v>1075.51</c:v>
                </c:pt>
                <c:pt idx="16" formatCode="_(* #,##0_);_(* \(#,##0\);_(* &quot;-&quot;??_);_(@_)">
                  <c:v>1257.04</c:v>
                </c:pt>
                <c:pt idx="17" formatCode="_(* #,##0_);_(* \(#,##0\);_(* &quot;-&quot;??_);_(@_)">
                  <c:v>1241.8699999999999</c:v>
                </c:pt>
                <c:pt idx="18" formatCode="_(* #,##0_);_(* \(#,##0\);_(* &quot;-&quot;??_);_(@_)">
                  <c:v>1232.33</c:v>
                </c:pt>
                <c:pt idx="19" formatCode="_(* #,##0_);_(* \(#,##0\);_(* &quot;-&quot;??_);_(@_)">
                  <c:v>1064.0637000000002</c:v>
                </c:pt>
                <c:pt idx="20" formatCode="_(* #,##0_);_(* \(#,##0\);_(* &quot;-&quot;??_);_(@_)">
                  <c:v>1011.1800000000001</c:v>
                </c:pt>
                <c:pt idx="21" formatCode="_(* #,##0_);_(* \(#,##0\);_(* &quot;-&quot;??_);_(@_)">
                  <c:v>955.6495000000001</c:v>
                </c:pt>
                <c:pt idx="22" formatCode="_(* #,##0_);_(* \(#,##0\);_(* &quot;-&quot;??_);_(@_)">
                  <c:v>955.6495000000001</c:v>
                </c:pt>
              </c:numCache>
            </c:numRef>
          </c:val>
          <c:smooth val="0"/>
        </c:ser>
        <c:ser>
          <c:idx val="4"/>
          <c:order val="4"/>
          <c:tx>
            <c:strRef>
              <c:f>'15) Enrollment'!$A$42</c:f>
              <c:strCache>
                <c:ptCount val="1"/>
                <c:pt idx="0">
                  <c:v>Klamath</c:v>
                </c:pt>
              </c:strCache>
            </c:strRef>
          </c:tx>
          <c:spPr>
            <a:ln w="22225" cap="rnd">
              <a:solidFill>
                <a:schemeClr val="accent5"/>
              </a:solidFill>
              <a:round/>
            </a:ln>
            <a:effectLst/>
          </c:spPr>
          <c:marker>
            <c:symbol val="star"/>
            <c:size val="6"/>
            <c:spPr>
              <a:noFill/>
              <a:ln w="9525">
                <a:solidFill>
                  <a:schemeClr val="accent5"/>
                </a:solidFill>
                <a:round/>
              </a:ln>
              <a:effectLst/>
            </c:spPr>
          </c:marker>
          <c:val>
            <c:numRef>
              <c:f>'15) Enrollment'!$B$42:$BT$42</c:f>
              <c:numCache>
                <c:formatCode>#,##0.00</c:formatCode>
                <c:ptCount val="23"/>
                <c:pt idx="0">
                  <c:v>0</c:v>
                </c:pt>
                <c:pt idx="1">
                  <c:v>0</c:v>
                </c:pt>
                <c:pt idx="2">
                  <c:v>0</c:v>
                </c:pt>
                <c:pt idx="3">
                  <c:v>513</c:v>
                </c:pt>
                <c:pt idx="4" formatCode="_(* #,##0.00_);_(* \(#,##0.00\);_(* &quot;-&quot;??_);_(@_)">
                  <c:v>620.71</c:v>
                </c:pt>
                <c:pt idx="5" formatCode="_(* #,##0.00_);_(* \(#,##0.00\);_(* &quot;-&quot;??_);_(@_)">
                  <c:v>723.83</c:v>
                </c:pt>
                <c:pt idx="6" formatCode="_(* #,##0.00_);_(* \(#,##0.00\);_(* &quot;-&quot;??_);_(@_)">
                  <c:v>790.12</c:v>
                </c:pt>
                <c:pt idx="7" formatCode="_(* #,##0.00_);_(* \(#,##0.00\);_(* &quot;-&quot;??_);_(@_)">
                  <c:v>929.16</c:v>
                </c:pt>
                <c:pt idx="8" formatCode="_(* #,##0.00_);_(* \(#,##0.00\);_(* &quot;-&quot;??_);_(@_)">
                  <c:v>1398.43</c:v>
                </c:pt>
                <c:pt idx="9" formatCode="_(* #,##0.00_);_(* \(#,##0.00\);_(* &quot;-&quot;??_);_(@_)">
                  <c:v>1301.3336363636363</c:v>
                </c:pt>
                <c:pt idx="10" formatCode="_(* #,##0.00_);_(* \(#,##0.00\);_(* &quot;-&quot;??_);_(@_)">
                  <c:v>1413.4645454545453</c:v>
                </c:pt>
                <c:pt idx="11" formatCode="_(* #,##0.00_);_(* \(#,##0.00\);_(* &quot;-&quot;??_);_(@_)">
                  <c:v>1355.3245999999997</c:v>
                </c:pt>
                <c:pt idx="12" formatCode="_(* #,##0.00_);_(* \(#,##0.00\);_(* &quot;-&quot;??_);_(@_)">
                  <c:v>1328.5</c:v>
                </c:pt>
                <c:pt idx="13" formatCode="_(* #,##0.00_);_(* \(#,##0.00\);_(* &quot;-&quot;??_);_(@_)">
                  <c:v>1245.73</c:v>
                </c:pt>
                <c:pt idx="14" formatCode="_(* #,##0.00_);_(* \(#,##0.00\);_(* &quot;-&quot;??_);_(@_)">
                  <c:v>1299.9848</c:v>
                </c:pt>
                <c:pt idx="15" formatCode="_(* #,##0_);_(* \(#,##0\);_(* &quot;-&quot;??_);_(@_)">
                  <c:v>1600.95</c:v>
                </c:pt>
                <c:pt idx="16" formatCode="_(* #,##0_);_(* \(#,##0\);_(* &quot;-&quot;??_);_(@_)">
                  <c:v>1796.2409090909089</c:v>
                </c:pt>
                <c:pt idx="17" formatCode="_(* #,##0_);_(* \(#,##0\);_(* &quot;-&quot;??_);_(@_)">
                  <c:v>1994.14</c:v>
                </c:pt>
                <c:pt idx="18" formatCode="_(* #,##0_);_(* \(#,##0\);_(* &quot;-&quot;??_);_(@_)">
                  <c:v>1987.23</c:v>
                </c:pt>
                <c:pt idx="19" formatCode="_(* #,##0_);_(* \(#,##0\);_(* &quot;-&quot;??_);_(@_)">
                  <c:v>1639.6981363636364</c:v>
                </c:pt>
                <c:pt idx="20" formatCode="_(* #,##0_);_(* \(#,##0\);_(* &quot;-&quot;??_);_(@_)">
                  <c:v>1671.88</c:v>
                </c:pt>
                <c:pt idx="21" formatCode="_(* #,##0_);_(* \(#,##0\);_(* &quot;-&quot;??_);_(@_)">
                  <c:v>1687.3024</c:v>
                </c:pt>
                <c:pt idx="22" formatCode="_(* #,##0_);_(* \(#,##0\);_(* &quot;-&quot;??_);_(@_)">
                  <c:v>1687.3024</c:v>
                </c:pt>
              </c:numCache>
            </c:numRef>
          </c:val>
          <c:smooth val="0"/>
        </c:ser>
        <c:ser>
          <c:idx val="5"/>
          <c:order val="5"/>
          <c:tx>
            <c:strRef>
              <c:f>'15) Enrollment'!$A$43</c:f>
              <c:strCache>
                <c:ptCount val="1"/>
                <c:pt idx="0">
                  <c:v>Oregon Coast</c:v>
                </c:pt>
              </c:strCache>
            </c:strRef>
          </c:tx>
          <c:spPr>
            <a:ln w="22225" cap="rnd">
              <a:solidFill>
                <a:schemeClr val="accent6"/>
              </a:solidFill>
              <a:round/>
            </a:ln>
            <a:effectLst/>
          </c:spPr>
          <c:marker>
            <c:symbol val="circle"/>
            <c:size val="6"/>
            <c:spPr>
              <a:solidFill>
                <a:schemeClr val="accent6"/>
              </a:solidFill>
              <a:ln w="9525">
                <a:solidFill>
                  <a:schemeClr val="accent6"/>
                </a:solidFill>
                <a:round/>
              </a:ln>
              <a:effectLst/>
            </c:spPr>
          </c:marker>
          <c:val>
            <c:numRef>
              <c:f>'15) Enrollment'!$B$43:$BT$43</c:f>
              <c:numCache>
                <c:formatCode>#,##0.00</c:formatCode>
                <c:ptCount val="23"/>
                <c:pt idx="0">
                  <c:v>521.94000000000005</c:v>
                </c:pt>
                <c:pt idx="1">
                  <c:v>499.83</c:v>
                </c:pt>
                <c:pt idx="2">
                  <c:v>502.76</c:v>
                </c:pt>
                <c:pt idx="3">
                  <c:v>469.09</c:v>
                </c:pt>
                <c:pt idx="4" formatCode="_(* #,##0.00_);_(* \(#,##0.00\);_(* &quot;-&quot;??_);_(@_)">
                  <c:v>445.29</c:v>
                </c:pt>
                <c:pt idx="5" formatCode="_(* #,##0.00_);_(* \(#,##0.00\);_(* &quot;-&quot;??_);_(@_)">
                  <c:v>433.07</c:v>
                </c:pt>
                <c:pt idx="6" formatCode="_(* #,##0.00_);_(* \(#,##0.00\);_(* &quot;-&quot;??_);_(@_)">
                  <c:v>454.47</c:v>
                </c:pt>
                <c:pt idx="7" formatCode="_(* #,##0.00_);_(* \(#,##0.00\);_(* &quot;-&quot;??_);_(@_)">
                  <c:v>466.75</c:v>
                </c:pt>
                <c:pt idx="8" formatCode="_(* #,##0.00_);_(* \(#,##0.00\);_(* &quot;-&quot;??_);_(@_)">
                  <c:v>497.16</c:v>
                </c:pt>
                <c:pt idx="9" formatCode="_(* #,##0.00_);_(* \(#,##0.00\);_(* &quot;-&quot;??_);_(@_)">
                  <c:v>419.76</c:v>
                </c:pt>
                <c:pt idx="10" formatCode="_(* #,##0.00_);_(* \(#,##0.00\);_(* &quot;-&quot;??_);_(@_)">
                  <c:v>440.81636363636358</c:v>
                </c:pt>
                <c:pt idx="11" formatCode="_(* #,##0.00_);_(* \(#,##0.00\);_(* &quot;-&quot;??_);_(@_)">
                  <c:v>416.53610000000003</c:v>
                </c:pt>
                <c:pt idx="12" formatCode="_(* #,##0.00_);_(* \(#,##0.00\);_(* &quot;-&quot;??_);_(@_)">
                  <c:v>397.87</c:v>
                </c:pt>
                <c:pt idx="13" formatCode="_(* #,##0.00_);_(* \(#,##0.00\);_(* &quot;-&quot;??_);_(@_)">
                  <c:v>423.03</c:v>
                </c:pt>
                <c:pt idx="14" formatCode="_(* #,##0.00_);_(* \(#,##0.00\);_(* &quot;-&quot;??_);_(@_)">
                  <c:v>426.4742</c:v>
                </c:pt>
                <c:pt idx="15" formatCode="_(* #,##0_);_(* \(#,##0\);_(* &quot;-&quot;??_);_(@_)">
                  <c:v>469.36</c:v>
                </c:pt>
                <c:pt idx="16" formatCode="_(* #,##0_);_(* \(#,##0\);_(* &quot;-&quot;??_);_(@_)">
                  <c:v>566.17909090909097</c:v>
                </c:pt>
                <c:pt idx="17" formatCode="_(* #,##0_);_(* \(#,##0\);_(* &quot;-&quot;??_);_(@_)">
                  <c:v>514.77</c:v>
                </c:pt>
                <c:pt idx="18" formatCode="_(* #,##0_);_(* \(#,##0\);_(* &quot;-&quot;??_);_(@_)">
                  <c:v>511.73</c:v>
                </c:pt>
                <c:pt idx="19" formatCode="_(* #,##0_);_(* \(#,##0\);_(* &quot;-&quot;??_);_(@_)">
                  <c:v>544.62013636363633</c:v>
                </c:pt>
                <c:pt idx="20" formatCode="_(* #,##0_);_(* \(#,##0\);_(* &quot;-&quot;??_);_(@_)">
                  <c:v>557.86</c:v>
                </c:pt>
                <c:pt idx="21" formatCode="_(* #,##0_);_(* \(#,##0\);_(* &quot;-&quot;??_);_(@_)">
                  <c:v>455.66359999999997</c:v>
                </c:pt>
                <c:pt idx="22" formatCode="_(* #,##0_);_(* \(#,##0\);_(* &quot;-&quot;??_);_(@_)">
                  <c:v>455.66359999999997</c:v>
                </c:pt>
              </c:numCache>
            </c:numRef>
          </c:val>
          <c:smooth val="0"/>
        </c:ser>
        <c:ser>
          <c:idx val="6"/>
          <c:order val="6"/>
          <c:tx>
            <c:strRef>
              <c:f>'15) Enrollment'!$A$44</c:f>
              <c:strCache>
                <c:ptCount val="1"/>
                <c:pt idx="0">
                  <c:v>Rogue</c:v>
                </c:pt>
              </c:strCache>
            </c:strRef>
          </c:tx>
          <c:spPr>
            <a:ln w="22225" cap="rnd">
              <a:solidFill>
                <a:schemeClr val="accent1">
                  <a:lumMod val="60000"/>
                </a:schemeClr>
              </a:solidFill>
              <a:round/>
            </a:ln>
            <a:effectLst/>
          </c:spPr>
          <c:marker>
            <c:symbol val="plus"/>
            <c:size val="6"/>
            <c:spPr>
              <a:noFill/>
              <a:ln w="9525">
                <a:solidFill>
                  <a:schemeClr val="accent1">
                    <a:lumMod val="60000"/>
                  </a:schemeClr>
                </a:solidFill>
                <a:round/>
              </a:ln>
              <a:effectLst/>
            </c:spPr>
          </c:marker>
          <c:val>
            <c:numRef>
              <c:f>'15) Enrollment'!$B$44:$BT$44</c:f>
              <c:numCache>
                <c:formatCode>#,##0.00</c:formatCode>
                <c:ptCount val="23"/>
                <c:pt idx="0">
                  <c:v>2629.22</c:v>
                </c:pt>
                <c:pt idx="1">
                  <c:v>2555.54</c:v>
                </c:pt>
                <c:pt idx="2">
                  <c:v>2626.52</c:v>
                </c:pt>
                <c:pt idx="3">
                  <c:v>2524.9299999999998</c:v>
                </c:pt>
                <c:pt idx="4" formatCode="_(* #,##0.00_);_(* \(#,##0.00\);_(* &quot;-&quot;??_);_(@_)">
                  <c:v>3359.21</c:v>
                </c:pt>
                <c:pt idx="5" formatCode="_(* #,##0.00_);_(* \(#,##0.00\);_(* &quot;-&quot;??_);_(@_)">
                  <c:v>4204.62</c:v>
                </c:pt>
                <c:pt idx="6" formatCode="_(* #,##0.00_);_(* \(#,##0.00\);_(* &quot;-&quot;??_);_(@_)">
                  <c:v>4521.32</c:v>
                </c:pt>
                <c:pt idx="7" formatCode="_(* #,##0.00_);_(* \(#,##0.00\);_(* &quot;-&quot;??_);_(@_)">
                  <c:v>4624.53</c:v>
                </c:pt>
                <c:pt idx="8" formatCode="_(* #,##0.00_);_(* \(#,##0.00\);_(* &quot;-&quot;??_);_(@_)">
                  <c:v>4976.75</c:v>
                </c:pt>
                <c:pt idx="9" formatCode="_(* #,##0.00_);_(* \(#,##0.00\);_(* &quot;-&quot;??_);_(@_)">
                  <c:v>4537.6972727272723</c:v>
                </c:pt>
                <c:pt idx="10" formatCode="_(* #,##0.00_);_(* \(#,##0.00\);_(* &quot;-&quot;??_);_(@_)">
                  <c:v>4212.0936363636365</c:v>
                </c:pt>
                <c:pt idx="11" formatCode="_(* #,##0.00_);_(* \(#,##0.00\);_(* &quot;-&quot;??_);_(@_)">
                  <c:v>4053.0978999999998</c:v>
                </c:pt>
                <c:pt idx="12" formatCode="_(* #,##0.00_);_(* \(#,##0.00\);_(* &quot;-&quot;??_);_(@_)">
                  <c:v>4105.18</c:v>
                </c:pt>
                <c:pt idx="13" formatCode="_(* #,##0.00_);_(* \(#,##0.00\);_(* &quot;-&quot;??_);_(@_)">
                  <c:v>4144.8500000000004</c:v>
                </c:pt>
                <c:pt idx="14" formatCode="_(* #,##0.00_);_(* \(#,##0.00\);_(* &quot;-&quot;??_);_(@_)">
                  <c:v>4297.6852000000008</c:v>
                </c:pt>
                <c:pt idx="15" formatCode="_(* #,##0_);_(* \(#,##0\);_(* &quot;-&quot;??_);_(@_)">
                  <c:v>5012.2299999999996</c:v>
                </c:pt>
                <c:pt idx="16" formatCode="_(* #,##0_);_(* \(#,##0\);_(* &quot;-&quot;??_);_(@_)">
                  <c:v>5909.07</c:v>
                </c:pt>
                <c:pt idx="17" formatCode="_(* #,##0_);_(* \(#,##0\);_(* &quot;-&quot;??_);_(@_)">
                  <c:v>6251.33</c:v>
                </c:pt>
                <c:pt idx="18" formatCode="_(* #,##0_);_(* \(#,##0\);_(* &quot;-&quot;??_);_(@_)">
                  <c:v>5760.23</c:v>
                </c:pt>
                <c:pt idx="19" formatCode="_(* #,##0_);_(* \(#,##0\);_(* &quot;-&quot;??_);_(@_)">
                  <c:v>5498.7966272727272</c:v>
                </c:pt>
                <c:pt idx="20" formatCode="_(* #,##0_);_(* \(#,##0\);_(* &quot;-&quot;??_);_(@_)">
                  <c:v>5333.17</c:v>
                </c:pt>
                <c:pt idx="21" formatCode="_(* #,##0_);_(* \(#,##0\);_(* &quot;-&quot;??_);_(@_)">
                  <c:v>4883.9742999999999</c:v>
                </c:pt>
                <c:pt idx="22" formatCode="_(* #,##0_);_(* \(#,##0\);_(* &quot;-&quot;??_);_(@_)">
                  <c:v>4883.9742999999999</c:v>
                </c:pt>
              </c:numCache>
            </c:numRef>
          </c:val>
          <c:smooth val="0"/>
        </c:ser>
        <c:ser>
          <c:idx val="7"/>
          <c:order val="7"/>
          <c:tx>
            <c:strRef>
              <c:f>'15) Enrollment'!$A$45</c:f>
              <c:strCache>
                <c:ptCount val="1"/>
                <c:pt idx="0">
                  <c:v>Southwestern Oregon</c:v>
                </c:pt>
              </c:strCache>
            </c:strRef>
          </c:tx>
          <c:spPr>
            <a:ln w="22225" cap="rnd">
              <a:solidFill>
                <a:schemeClr val="accent2">
                  <a:lumMod val="60000"/>
                </a:schemeClr>
              </a:solidFill>
              <a:round/>
            </a:ln>
            <a:effectLst/>
          </c:spPr>
          <c:marker>
            <c:symbol val="dot"/>
            <c:size val="6"/>
            <c:spPr>
              <a:solidFill>
                <a:schemeClr val="accent2">
                  <a:lumMod val="60000"/>
                </a:schemeClr>
              </a:solidFill>
              <a:ln w="9525">
                <a:solidFill>
                  <a:schemeClr val="accent2">
                    <a:lumMod val="60000"/>
                  </a:schemeClr>
                </a:solidFill>
                <a:round/>
              </a:ln>
              <a:effectLst/>
            </c:spPr>
          </c:marker>
          <c:val>
            <c:numRef>
              <c:f>'15) Enrollment'!$B$45:$BT$45</c:f>
              <c:numCache>
                <c:formatCode>#,##0.00</c:formatCode>
                <c:ptCount val="23"/>
                <c:pt idx="0">
                  <c:v>2393.7399999999998</c:v>
                </c:pt>
                <c:pt idx="1">
                  <c:v>2227.6799999999998</c:v>
                </c:pt>
                <c:pt idx="2">
                  <c:v>2311.73</c:v>
                </c:pt>
                <c:pt idx="3">
                  <c:v>2359.0700000000002</c:v>
                </c:pt>
                <c:pt idx="4" formatCode="_(* #,##0.00_);_(* \(#,##0.00\);_(* &quot;-&quot;??_);_(@_)">
                  <c:v>2742.72</c:v>
                </c:pt>
                <c:pt idx="5" formatCode="_(* #,##0.00_);_(* \(#,##0.00\);_(* &quot;-&quot;??_);_(@_)">
                  <c:v>2992.65</c:v>
                </c:pt>
                <c:pt idx="6" formatCode="_(* #,##0.00_);_(* \(#,##0.00\);_(* &quot;-&quot;??_);_(@_)">
                  <c:v>3066.5</c:v>
                </c:pt>
                <c:pt idx="7" formatCode="_(* #,##0.00_);_(* \(#,##0.00\);_(* &quot;-&quot;??_);_(@_)">
                  <c:v>2973.56</c:v>
                </c:pt>
                <c:pt idx="8" formatCode="_(* #,##0.00_);_(* \(#,##0.00\);_(* &quot;-&quot;??_);_(@_)">
                  <c:v>2914.2000000000003</c:v>
                </c:pt>
                <c:pt idx="9" formatCode="_(* #,##0.00_);_(* \(#,##0.00\);_(* &quot;-&quot;??_);_(@_)">
                  <c:v>2820.87</c:v>
                </c:pt>
                <c:pt idx="10" formatCode="_(* #,##0.00_);_(* \(#,##0.00\);_(* &quot;-&quot;??_);_(@_)">
                  <c:v>2912.1318181818178</c:v>
                </c:pt>
                <c:pt idx="11" formatCode="_(* #,##0.00_);_(* \(#,##0.00\);_(* &quot;-&quot;??_);_(@_)">
                  <c:v>3010.1676000000002</c:v>
                </c:pt>
                <c:pt idx="12" formatCode="_(* #,##0.00_);_(* \(#,##0.00\);_(* &quot;-&quot;??_);_(@_)">
                  <c:v>2915.11</c:v>
                </c:pt>
                <c:pt idx="13" formatCode="_(* #,##0.00_);_(* \(#,##0.00\);_(* &quot;-&quot;??_);_(@_)">
                  <c:v>2989.11</c:v>
                </c:pt>
                <c:pt idx="14" formatCode="_(* #,##0.00_);_(* \(#,##0.00\);_(* &quot;-&quot;??_);_(@_)">
                  <c:v>3006.1113000000005</c:v>
                </c:pt>
                <c:pt idx="15" formatCode="_(* #,##0_);_(* \(#,##0\);_(* &quot;-&quot;??_);_(@_)">
                  <c:v>3173.9</c:v>
                </c:pt>
                <c:pt idx="16" formatCode="_(* #,##0_);_(* \(#,##0\);_(* &quot;-&quot;??_);_(@_)">
                  <c:v>3254.3254545454542</c:v>
                </c:pt>
                <c:pt idx="17" formatCode="_(* #,##0_);_(* \(#,##0\);_(* &quot;-&quot;??_);_(@_)">
                  <c:v>3304.1</c:v>
                </c:pt>
                <c:pt idx="18" formatCode="_(* #,##0_);_(* \(#,##0\);_(* &quot;-&quot;??_);_(@_)">
                  <c:v>3238.6600000000003</c:v>
                </c:pt>
                <c:pt idx="19" formatCode="_(* #,##0_);_(* \(#,##0\);_(* &quot;-&quot;??_);_(@_)">
                  <c:v>2985.8630000000003</c:v>
                </c:pt>
                <c:pt idx="20" formatCode="_(* #,##0_);_(* \(#,##0\);_(* &quot;-&quot;??_);_(@_)">
                  <c:v>2849.54</c:v>
                </c:pt>
                <c:pt idx="21" formatCode="_(* #,##0_);_(* \(#,##0\);_(* &quot;-&quot;??_);_(@_)">
                  <c:v>2767.9048000000003</c:v>
                </c:pt>
                <c:pt idx="22" formatCode="_(* #,##0_);_(* \(#,##0\);_(* &quot;-&quot;??_);_(@_)">
                  <c:v>2767.9048000000003</c:v>
                </c:pt>
              </c:numCache>
            </c:numRef>
          </c:val>
          <c:smooth val="0"/>
        </c:ser>
        <c:ser>
          <c:idx val="8"/>
          <c:order val="8"/>
          <c:tx>
            <c:strRef>
              <c:f>'15) Enrollment'!$A$46</c:f>
              <c:strCache>
                <c:ptCount val="1"/>
                <c:pt idx="0">
                  <c:v>Tillamook Bay</c:v>
                </c:pt>
              </c:strCache>
            </c:strRef>
          </c:tx>
          <c:spPr>
            <a:ln w="22225" cap="rnd">
              <a:solidFill>
                <a:schemeClr val="accent3">
                  <a:lumMod val="60000"/>
                </a:schemeClr>
              </a:solidFill>
              <a:round/>
            </a:ln>
            <a:effectLst/>
          </c:spPr>
          <c:marker>
            <c:symbol val="dash"/>
            <c:size val="6"/>
            <c:spPr>
              <a:solidFill>
                <a:schemeClr val="accent3">
                  <a:lumMod val="60000"/>
                </a:schemeClr>
              </a:solidFill>
              <a:ln w="9525">
                <a:solidFill>
                  <a:schemeClr val="accent3">
                    <a:lumMod val="60000"/>
                  </a:schemeClr>
                </a:solidFill>
                <a:round/>
              </a:ln>
              <a:effectLst/>
            </c:spPr>
          </c:marker>
          <c:val>
            <c:numRef>
              <c:f>'15) Enrollment'!$B$46:$BT$46</c:f>
              <c:numCache>
                <c:formatCode>#,##0.00</c:formatCode>
                <c:ptCount val="23"/>
                <c:pt idx="0">
                  <c:v>378.79</c:v>
                </c:pt>
                <c:pt idx="1">
                  <c:v>379.96</c:v>
                </c:pt>
                <c:pt idx="2">
                  <c:v>345.04</c:v>
                </c:pt>
                <c:pt idx="3">
                  <c:v>398.06</c:v>
                </c:pt>
                <c:pt idx="4" formatCode="_(* #,##0.00_);_(* \(#,##0.00\);_(* &quot;-&quot;??_);_(@_)">
                  <c:v>427.86</c:v>
                </c:pt>
                <c:pt idx="5" formatCode="_(* #,##0.00_);_(* \(#,##0.00\);_(* &quot;-&quot;??_);_(@_)">
                  <c:v>402.58</c:v>
                </c:pt>
                <c:pt idx="6" formatCode="_(* #,##0.00_);_(* \(#,##0.00\);_(* &quot;-&quot;??_);_(@_)">
                  <c:v>358.68</c:v>
                </c:pt>
                <c:pt idx="7" formatCode="_(* #,##0.00_);_(* \(#,##0.00\);_(* &quot;-&quot;??_);_(@_)">
                  <c:v>419.94</c:v>
                </c:pt>
                <c:pt idx="8" formatCode="_(* #,##0.00_);_(* \(#,##0.00\);_(* &quot;-&quot;??_);_(@_)">
                  <c:v>474.38</c:v>
                </c:pt>
                <c:pt idx="9" formatCode="_(* #,##0.00_);_(* \(#,##0.00\);_(* &quot;-&quot;??_);_(@_)">
                  <c:v>340.94</c:v>
                </c:pt>
                <c:pt idx="10" formatCode="_(* #,##0.00_);_(* \(#,##0.00\);_(* &quot;-&quot;??_);_(@_)">
                  <c:v>285.72000000000003</c:v>
                </c:pt>
                <c:pt idx="11" formatCode="_(* #,##0.00_);_(* \(#,##0.00\);_(* &quot;-&quot;??_);_(@_)">
                  <c:v>331.77749999999997</c:v>
                </c:pt>
                <c:pt idx="12" formatCode="_(* #,##0.00_);_(* \(#,##0.00\);_(* &quot;-&quot;??_);_(@_)">
                  <c:v>294.98</c:v>
                </c:pt>
                <c:pt idx="13" formatCode="_(* #,##0.00_);_(* \(#,##0.00\);_(* &quot;-&quot;??_);_(@_)">
                  <c:v>339.39</c:v>
                </c:pt>
                <c:pt idx="14" formatCode="_(* #,##0.00_);_(* \(#,##0.00\);_(* &quot;-&quot;??_);_(@_)">
                  <c:v>353.81369999999998</c:v>
                </c:pt>
                <c:pt idx="15" formatCode="_(* #,##0_);_(* \(#,##0\);_(* &quot;-&quot;??_);_(@_)">
                  <c:v>340.12</c:v>
                </c:pt>
                <c:pt idx="16" formatCode="_(* #,##0_);_(* \(#,##0\);_(* &quot;-&quot;??_);_(@_)">
                  <c:v>431.25</c:v>
                </c:pt>
                <c:pt idx="17" formatCode="_(* #,##0_);_(* \(#,##0\);_(* &quot;-&quot;??_);_(@_)">
                  <c:v>513.22</c:v>
                </c:pt>
                <c:pt idx="18" formatCode="_(* #,##0_);_(* \(#,##0\);_(* &quot;-&quot;??_);_(@_)">
                  <c:v>553.66999999999996</c:v>
                </c:pt>
                <c:pt idx="19" formatCode="_(* #,##0_);_(* \(#,##0\);_(* &quot;-&quot;??_);_(@_)">
                  <c:v>500.66370000000006</c:v>
                </c:pt>
                <c:pt idx="20" formatCode="_(* #,##0_);_(* \(#,##0\);_(* &quot;-&quot;??_);_(@_)">
                  <c:v>491.91999999999996</c:v>
                </c:pt>
                <c:pt idx="21" formatCode="_(* #,##0_);_(* \(#,##0\);_(* &quot;-&quot;??_);_(@_)">
                  <c:v>448.05129999999997</c:v>
                </c:pt>
                <c:pt idx="22" formatCode="_(* #,##0_);_(* \(#,##0\);_(* &quot;-&quot;??_);_(@_)">
                  <c:v>448.05129999999997</c:v>
                </c:pt>
              </c:numCache>
            </c:numRef>
          </c:val>
          <c:smooth val="0"/>
        </c:ser>
        <c:ser>
          <c:idx val="9"/>
          <c:order val="9"/>
          <c:tx>
            <c:strRef>
              <c:f>'15) Enrollment'!$A$47</c:f>
              <c:strCache>
                <c:ptCount val="1"/>
                <c:pt idx="0">
                  <c:v>Treasure Valley</c:v>
                </c:pt>
              </c:strCache>
            </c:strRef>
          </c:tx>
          <c:spPr>
            <a:ln w="22225" cap="rnd">
              <a:solidFill>
                <a:schemeClr val="accent4">
                  <a:lumMod val="60000"/>
                </a:schemeClr>
              </a:solidFill>
              <a:round/>
            </a:ln>
            <a:effectLst/>
          </c:spPr>
          <c:marker>
            <c:symbol val="diamond"/>
            <c:size val="6"/>
            <c:spPr>
              <a:solidFill>
                <a:schemeClr val="accent4">
                  <a:lumMod val="60000"/>
                </a:schemeClr>
              </a:solidFill>
              <a:ln w="9525">
                <a:solidFill>
                  <a:schemeClr val="accent4">
                    <a:lumMod val="60000"/>
                  </a:schemeClr>
                </a:solidFill>
                <a:round/>
              </a:ln>
              <a:effectLst/>
            </c:spPr>
          </c:marker>
          <c:val>
            <c:numRef>
              <c:f>'15) Enrollment'!$B$47:$BT$47</c:f>
              <c:numCache>
                <c:formatCode>#,##0.00</c:formatCode>
                <c:ptCount val="23"/>
                <c:pt idx="0">
                  <c:v>1485.86</c:v>
                </c:pt>
                <c:pt idx="1">
                  <c:v>1402.94</c:v>
                </c:pt>
                <c:pt idx="2">
                  <c:v>1633.34</c:v>
                </c:pt>
                <c:pt idx="3">
                  <c:v>1863.58</c:v>
                </c:pt>
                <c:pt idx="4" formatCode="_(* #,##0.00_);_(* \(#,##0.00\);_(* &quot;-&quot;??_);_(@_)">
                  <c:v>2018.28</c:v>
                </c:pt>
                <c:pt idx="5" formatCode="_(* #,##0.00_);_(* \(#,##0.00\);_(* &quot;-&quot;??_);_(@_)">
                  <c:v>2018.63</c:v>
                </c:pt>
                <c:pt idx="6" formatCode="_(* #,##0.00_);_(* \(#,##0.00\);_(* &quot;-&quot;??_);_(@_)">
                  <c:v>1931.16</c:v>
                </c:pt>
                <c:pt idx="7" formatCode="_(* #,##0.00_);_(* \(#,##0.00\);_(* &quot;-&quot;??_);_(@_)">
                  <c:v>1748.09</c:v>
                </c:pt>
                <c:pt idx="8" formatCode="_(* #,##0.00_);_(* \(#,##0.00\);_(* &quot;-&quot;??_);_(@_)">
                  <c:v>1724.74</c:v>
                </c:pt>
                <c:pt idx="9" formatCode="_(* #,##0.00_);_(* \(#,##0.00\);_(* &quot;-&quot;??_);_(@_)">
                  <c:v>2057.12</c:v>
                </c:pt>
                <c:pt idx="10" formatCode="_(* #,##0.00_);_(* \(#,##0.00\);_(* &quot;-&quot;??_);_(@_)">
                  <c:v>1940.69</c:v>
                </c:pt>
                <c:pt idx="11" formatCode="_(* #,##0.00_);_(* \(#,##0.00\);_(* &quot;-&quot;??_);_(@_)">
                  <c:v>1834.3429000000001</c:v>
                </c:pt>
                <c:pt idx="12" formatCode="_(* #,##0.00_);_(* \(#,##0.00\);_(* &quot;-&quot;??_);_(@_)">
                  <c:v>1763.65</c:v>
                </c:pt>
                <c:pt idx="13" formatCode="_(* #,##0.00_);_(* \(#,##0.00\);_(* &quot;-&quot;??_);_(@_)">
                  <c:v>1675.73</c:v>
                </c:pt>
                <c:pt idx="14" formatCode="_(* #,##0.00_);_(* \(#,##0.00\);_(* &quot;-&quot;??_);_(@_)">
                  <c:v>1762.4449</c:v>
                </c:pt>
                <c:pt idx="15" formatCode="_(* #,##0_);_(* \(#,##0\);_(* &quot;-&quot;??_);_(@_)">
                  <c:v>1995.04</c:v>
                </c:pt>
                <c:pt idx="16" formatCode="_(* #,##0_);_(* \(#,##0\);_(* &quot;-&quot;??_);_(@_)">
                  <c:v>2340.56</c:v>
                </c:pt>
                <c:pt idx="17" formatCode="_(* #,##0_);_(* \(#,##0\);_(* &quot;-&quot;??_);_(@_)">
                  <c:v>2421.16</c:v>
                </c:pt>
                <c:pt idx="18" formatCode="_(* #,##0_);_(* \(#,##0\);_(* &quot;-&quot;??_);_(@_)">
                  <c:v>2212.77</c:v>
                </c:pt>
                <c:pt idx="19" formatCode="_(* #,##0_);_(* \(#,##0\);_(* &quot;-&quot;??_);_(@_)">
                  <c:v>2094.0828999999999</c:v>
                </c:pt>
                <c:pt idx="20" formatCode="_(* #,##0_);_(* \(#,##0\);_(* &quot;-&quot;??_);_(@_)">
                  <c:v>2001.08</c:v>
                </c:pt>
                <c:pt idx="21" formatCode="_(* #,##0_);_(* \(#,##0\);_(* &quot;-&quot;??_);_(@_)">
                  <c:v>1899.1871000000001</c:v>
                </c:pt>
                <c:pt idx="22" formatCode="_(* #,##0_);_(* \(#,##0\);_(* &quot;-&quot;??_);_(@_)">
                  <c:v>1899.1871000000001</c:v>
                </c:pt>
              </c:numCache>
            </c:numRef>
          </c:val>
          <c:smooth val="0"/>
        </c:ser>
        <c:ser>
          <c:idx val="10"/>
          <c:order val="10"/>
          <c:tx>
            <c:strRef>
              <c:f>'15) Enrollment'!$A$48</c:f>
              <c:strCache>
                <c:ptCount val="1"/>
                <c:pt idx="0">
                  <c:v>Umpqua</c:v>
                </c:pt>
              </c:strCache>
            </c:strRef>
          </c:tx>
          <c:spPr>
            <a:ln w="22225" cap="rnd">
              <a:solidFill>
                <a:schemeClr val="accent5">
                  <a:lumMod val="60000"/>
                </a:schemeClr>
              </a:solidFill>
              <a:round/>
            </a:ln>
            <a:effectLst/>
          </c:spPr>
          <c:marker>
            <c:symbol val="square"/>
            <c:size val="6"/>
            <c:spPr>
              <a:solidFill>
                <a:schemeClr val="accent5">
                  <a:lumMod val="60000"/>
                </a:schemeClr>
              </a:solidFill>
              <a:ln w="9525">
                <a:solidFill>
                  <a:schemeClr val="accent5">
                    <a:lumMod val="60000"/>
                  </a:schemeClr>
                </a:solidFill>
                <a:round/>
              </a:ln>
              <a:effectLst/>
            </c:spPr>
          </c:marker>
          <c:val>
            <c:numRef>
              <c:f>'15) Enrollment'!$B$48:$BT$48</c:f>
              <c:numCache>
                <c:formatCode>#,##0.00</c:formatCode>
                <c:ptCount val="23"/>
                <c:pt idx="0">
                  <c:v>3301.77</c:v>
                </c:pt>
                <c:pt idx="1">
                  <c:v>3050.86</c:v>
                </c:pt>
                <c:pt idx="2">
                  <c:v>3238.22</c:v>
                </c:pt>
                <c:pt idx="3">
                  <c:v>3325.51</c:v>
                </c:pt>
                <c:pt idx="4" formatCode="_(* #,##0.00_);_(* \(#,##0.00\);_(* &quot;-&quot;??_);_(@_)">
                  <c:v>3017.06</c:v>
                </c:pt>
                <c:pt idx="5" formatCode="_(* #,##0.00_);_(* \(#,##0.00\);_(* &quot;-&quot;??_);_(@_)">
                  <c:v>3272.84</c:v>
                </c:pt>
                <c:pt idx="6" formatCode="_(* #,##0.00_);_(* \(#,##0.00\);_(* &quot;-&quot;??_);_(@_)">
                  <c:v>3323.71</c:v>
                </c:pt>
                <c:pt idx="7" formatCode="_(* #,##0.00_);_(* \(#,##0.00\);_(* &quot;-&quot;??_);_(@_)">
                  <c:v>3456.92</c:v>
                </c:pt>
                <c:pt idx="8" formatCode="_(* #,##0.00_);_(* \(#,##0.00\);_(* &quot;-&quot;??_);_(@_)">
                  <c:v>3468.38</c:v>
                </c:pt>
                <c:pt idx="9" formatCode="_(* #,##0.00_);_(* \(#,##0.00\);_(* &quot;-&quot;??_);_(@_)">
                  <c:v>3449.52</c:v>
                </c:pt>
                <c:pt idx="10" formatCode="_(* #,##0.00_);_(* \(#,##0.00\);_(* &quot;-&quot;??_);_(@_)">
                  <c:v>3248.7990909090909</c:v>
                </c:pt>
                <c:pt idx="11" formatCode="_(* #,##0.00_);_(* \(#,##0.00\);_(* &quot;-&quot;??_);_(@_)">
                  <c:v>3481.1954999999998</c:v>
                </c:pt>
                <c:pt idx="12" formatCode="_(* #,##0.00_);_(* \(#,##0.00\);_(* &quot;-&quot;??_);_(@_)">
                  <c:v>3320.49</c:v>
                </c:pt>
                <c:pt idx="13" formatCode="_(* #,##0.00_);_(* \(#,##0.00\);_(* &quot;-&quot;??_);_(@_)">
                  <c:v>3193.72</c:v>
                </c:pt>
                <c:pt idx="14" formatCode="_(* #,##0.00_);_(* \(#,##0.00\);_(* &quot;-&quot;??_);_(@_)">
                  <c:v>3395.2611999999999</c:v>
                </c:pt>
                <c:pt idx="15" formatCode="_(* #,##0_);_(* \(#,##0\);_(* &quot;-&quot;??_);_(@_)">
                  <c:v>3771.23</c:v>
                </c:pt>
                <c:pt idx="16" formatCode="_(* #,##0_);_(* \(#,##0\);_(* &quot;-&quot;??_);_(@_)">
                  <c:v>4730.2400000000007</c:v>
                </c:pt>
                <c:pt idx="17" formatCode="_(* #,##0_);_(* \(#,##0\);_(* &quot;-&quot;??_);_(@_)">
                  <c:v>4848.5599999999995</c:v>
                </c:pt>
                <c:pt idx="18" formatCode="_(* #,##0_);_(* \(#,##0\);_(* &quot;-&quot;??_);_(@_)">
                  <c:v>4431.54</c:v>
                </c:pt>
                <c:pt idx="19" formatCode="_(* #,##0_);_(* \(#,##0\);_(* &quot;-&quot;??_);_(@_)">
                  <c:v>3316.8278</c:v>
                </c:pt>
                <c:pt idx="20" formatCode="_(* #,##0_);_(* \(#,##0\);_(* &quot;-&quot;??_);_(@_)">
                  <c:v>2997.96</c:v>
                </c:pt>
                <c:pt idx="21" formatCode="_(* #,##0_);_(* \(#,##0\);_(* &quot;-&quot;??_);_(@_)">
                  <c:v>3006.2650000000003</c:v>
                </c:pt>
                <c:pt idx="22" formatCode="_(* #,##0_);_(* \(#,##0\);_(* &quot;-&quot;??_);_(@_)">
                  <c:v>3006.2650000000003</c:v>
                </c:pt>
              </c:numCache>
            </c:numRef>
          </c:val>
          <c:smooth val="0"/>
        </c:ser>
        <c:ser>
          <c:idx val="11"/>
          <c:order val="11"/>
          <c:tx>
            <c:strRef>
              <c:f>'15) Enrollment'!$A$4</c:f>
              <c:strCache>
                <c:ptCount val="1"/>
                <c:pt idx="0">
                  <c:v>Years</c:v>
                </c:pt>
              </c:strCache>
            </c:strRef>
          </c:tx>
          <c:spPr>
            <a:ln w="22225" cap="rnd">
              <a:solidFill>
                <a:schemeClr val="accent6">
                  <a:lumMod val="60000"/>
                </a:schemeClr>
              </a:solidFill>
              <a:round/>
            </a:ln>
            <a:effectLst/>
          </c:spPr>
          <c:marker>
            <c:symbol val="triangle"/>
            <c:size val="6"/>
            <c:spPr>
              <a:solidFill>
                <a:schemeClr val="accent6">
                  <a:lumMod val="60000"/>
                </a:schemeClr>
              </a:solidFill>
              <a:ln w="9525">
                <a:solidFill>
                  <a:schemeClr val="accent6">
                    <a:lumMod val="60000"/>
                  </a:schemeClr>
                </a:solidFill>
                <a:round/>
              </a:ln>
              <a:effectLst/>
            </c:spPr>
          </c:marker>
          <c:val>
            <c:numRef>
              <c:f>'15) Enrollment'!$B$4:$BY$4</c:f>
              <c:numCache>
                <c:formatCode>General</c:formatCode>
                <c:ptCount val="23"/>
                <c:pt idx="0">
                  <c:v>0</c:v>
                </c:pt>
                <c:pt idx="1">
                  <c:v>0</c:v>
                </c:pt>
                <c:pt idx="2">
                  <c:v>0</c:v>
                </c:pt>
                <c:pt idx="3">
                  <c:v>0</c:v>
                </c:pt>
                <c:pt idx="4">
                  <c:v>0</c:v>
                </c:pt>
                <c:pt idx="5">
                  <c:v>0</c:v>
                </c:pt>
                <c:pt idx="6">
                  <c:v>0</c:v>
                </c:pt>
                <c:pt idx="7">
                  <c:v>0</c:v>
                </c:pt>
                <c:pt idx="8">
                  <c:v>0</c:v>
                </c:pt>
              </c:numCache>
            </c:numRef>
          </c:val>
          <c:smooth val="0"/>
        </c:ser>
        <c:dLbls>
          <c:showLegendKey val="0"/>
          <c:showVal val="0"/>
          <c:showCatName val="0"/>
          <c:showSerName val="0"/>
          <c:showPercent val="0"/>
          <c:showBubbleSize val="0"/>
        </c:dLbls>
        <c:marker val="1"/>
        <c:smooth val="0"/>
        <c:axId val="135047808"/>
        <c:axId val="135054080"/>
      </c:lineChart>
      <c:catAx>
        <c:axId val="135047808"/>
        <c:scaling>
          <c:orientation val="minMax"/>
        </c:scaling>
        <c:delete val="0"/>
        <c:axPos val="b"/>
        <c:majorGridlines>
          <c:spPr>
            <a:ln w="9525" cap="flat" cmpd="sng" algn="ctr">
              <a:solidFill>
                <a:schemeClr val="tx1">
                  <a:lumMod val="15000"/>
                  <a:lumOff val="85000"/>
                </a:schemeClr>
              </a:solidFill>
              <a:round/>
            </a:ln>
            <a:effectLst/>
          </c:spPr>
        </c:majorGridlines>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64" b="0" i="0" u="none" strike="noStrike" kern="1200" cap="all" spc="120" normalizeH="0" baseline="0">
                <a:solidFill>
                  <a:schemeClr val="tx1">
                    <a:lumMod val="65000"/>
                    <a:lumOff val="35000"/>
                  </a:schemeClr>
                </a:solidFill>
                <a:latin typeface="+mn-lt"/>
                <a:ea typeface="+mn-ea"/>
                <a:cs typeface="+mn-cs"/>
              </a:defRPr>
            </a:pPr>
            <a:endParaRPr lang="en-US"/>
          </a:p>
        </c:txPr>
        <c:crossAx val="135054080"/>
        <c:crosses val="autoZero"/>
        <c:auto val="1"/>
        <c:lblAlgn val="ctr"/>
        <c:lblOffset val="100"/>
        <c:noMultiLvlLbl val="0"/>
      </c:catAx>
      <c:valAx>
        <c:axId val="135054080"/>
        <c:scaling>
          <c:orientation val="minMax"/>
        </c:scaling>
        <c:delete val="0"/>
        <c:axPos val="l"/>
        <c:numFmt formatCode="#,##0.00"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35047808"/>
        <c:crosses val="autoZero"/>
        <c:crossBetween val="between"/>
      </c:valAx>
      <c:spPr>
        <a:noFill/>
        <a:ln>
          <a:noFill/>
        </a:ln>
        <a:effectLst/>
      </c:spPr>
    </c:plotArea>
    <c:legend>
      <c:legendPos val="t"/>
      <c:layout>
        <c:manualLayout>
          <c:xMode val="edge"/>
          <c:yMode val="edge"/>
          <c:x val="9.7323329866785407E-3"/>
          <c:y val="7.5879702537182847E-2"/>
          <c:w val="0.98525231515871836"/>
          <c:h val="0.33245319335083112"/>
        </c:manualLayout>
      </c:layou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3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064"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064"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1197" kern="1200"/>
  </cs:valueAxis>
  <cs:wall>
    <cs:lnRef idx="0"/>
    <cs:fillRef idx="0"/>
    <cs:effectRef idx="0"/>
    <cs:fontRef idx="minor">
      <a:schemeClr val="dk1"/>
    </cs:fontRef>
  </cs:wall>
</cs:chartStyle>
</file>

<file path=ppt/charts/style10.xml><?xml version="1.0" encoding="utf-8"?>
<cs:chartStyle xmlns:cs="http://schemas.microsoft.com/office/drawing/2012/chartStyle" xmlns:a="http://schemas.openxmlformats.org/drawingml/2006/main" id="23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064"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064"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3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064"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064"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1197"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3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064"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064"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1197"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3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064"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064"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1197" kern="1200"/>
  </cs:valueAxis>
  <cs:wall>
    <cs:lnRef idx="0"/>
    <cs:fillRef idx="0"/>
    <cs:effectRef idx="0"/>
    <cs:fontRef idx="minor">
      <a:schemeClr val="dk1"/>
    </cs:fontRef>
  </cs:wall>
</cs:chartStyle>
</file>

<file path=ppt/charts/style5.xml><?xml version="1.0" encoding="utf-8"?>
<cs:chartStyle xmlns:cs="http://schemas.microsoft.com/office/drawing/2012/chartStyle" xmlns:a="http://schemas.openxmlformats.org/drawingml/2006/main" id="23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064"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064"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1197" kern="1200"/>
  </cs:valueAxis>
  <cs:wall>
    <cs:lnRef idx="0"/>
    <cs:fillRef idx="0"/>
    <cs:effectRef idx="0"/>
    <cs:fontRef idx="minor">
      <a:schemeClr val="dk1"/>
    </cs:fontRef>
  </cs:wall>
</cs:chartStyle>
</file>

<file path=ppt/charts/style6.xml><?xml version="1.0" encoding="utf-8"?>
<cs:chartStyle xmlns:cs="http://schemas.microsoft.com/office/drawing/2012/chartStyle" xmlns:a="http://schemas.openxmlformats.org/drawingml/2006/main" id="237">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3175" cap="flat" cmpd="sng" algn="ctr">
        <a:solidFill>
          <a:schemeClr val="tx1">
            <a:lumMod val="15000"/>
            <a:lumOff val="85000"/>
          </a:schemeClr>
        </a:solidFill>
        <a:round/>
        <a:tailEnd type="none" w="med" len="lg"/>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38100" cap="flat" cmpd="dbl" algn="ctr">
        <a:solidFill>
          <a:schemeClr val="phClr"/>
        </a:solidFill>
        <a:miter lim="800000"/>
      </a:ln>
    </cs:spPr>
  </cs:dataPointLine>
  <cs:dataPointMarker>
    <cs:lnRef idx="0">
      <cs:styleClr val="auto"/>
    </cs:lnRef>
    <cs:fillRef idx="0">
      <cs:styleClr val="auto"/>
    </cs:fillRef>
    <cs:effectRef idx="0"/>
    <cs:fontRef idx="minor">
      <a:schemeClr val="tx1"/>
    </cs:fontRef>
    <cs:spPr>
      <a:solidFill>
        <a:schemeClr val="phClr"/>
      </a:solidFill>
      <a:ln w="9525" cap="flat" cmpd="sng" algn="ctr">
        <a:solidFill>
          <a:schemeClr val="lt1"/>
        </a:solidFill>
        <a:round/>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tx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tx1"/>
    </cs:fontRef>
    <cs:spPr>
      <a:ln w="9525">
        <a:solidFill>
          <a:schemeClr val="tx1">
            <a:lumMod val="35000"/>
            <a:lumOff val="65000"/>
          </a:schemeClr>
        </a:solidFill>
      </a:ln>
    </cs:spPr>
  </cs:dropLine>
  <cs:errorBar>
    <cs:lnRef idx="0"/>
    <cs:fillRef idx="0"/>
    <cs:effectRef idx="0"/>
    <cs:fontRef idx="minor">
      <a:schemeClr val="tx1"/>
    </cs:fontRef>
    <cs:spPr>
      <a:ln w="9525">
        <a:solidFill>
          <a:schemeClr val="tx1">
            <a:lumMod val="65000"/>
            <a:lumOff val="35000"/>
          </a:schemeClr>
        </a:solidFill>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alpha val="32000"/>
          </a:schemeClr>
        </a:solidFill>
        <a:round/>
      </a:ln>
    </cs:spPr>
  </cs:gridlineMajor>
  <cs:gridlineMinor>
    <cs:lnRef idx="0"/>
    <cs:fillRef idx="0"/>
    <cs:effectRef idx="0"/>
    <cs:fontRef idx="minor">
      <a:schemeClr val="tx1"/>
    </cs:fontRef>
    <cs:spPr>
      <a:ln>
        <a:solidFill>
          <a:schemeClr val="tx1">
            <a:lumMod val="5000"/>
            <a:lumOff val="95000"/>
            <a:alpha val="32000"/>
          </a:schemeClr>
        </a:solidFill>
      </a:ln>
    </cs:spPr>
  </cs:gridlineMinor>
  <cs:hiLoLine>
    <cs:lnRef idx="0"/>
    <cs:fillRef idx="0"/>
    <cs:effectRef idx="0"/>
    <cs:fontRef idx="minor">
      <a:schemeClr val="tx1"/>
    </cs:fontRef>
    <cs:spPr>
      <a:ln w="9525">
        <a:solidFill>
          <a:schemeClr val="tx1"/>
        </a:solidFill>
      </a:ln>
    </cs:spPr>
  </cs:hiLoLine>
  <cs:leaderLine>
    <cs:lnRef idx="0"/>
    <cs:fillRef idx="0"/>
    <cs:effectRef idx="0"/>
    <cs:fontRef idx="minor">
      <a:schemeClr val="tx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cs:fontRef>
    <cs:spPr>
      <a:ln w="3175" cap="flat" cmpd="sng" algn="ctr">
        <a:solidFill>
          <a:schemeClr val="tx1">
            <a:lumMod val="15000"/>
            <a:lumOff val="85000"/>
          </a:schemeClr>
        </a:solidFill>
        <a:round/>
        <a:tailEnd type="none" w="med" len="lg"/>
      </a:ln>
    </cs:spPr>
    <cs:defRPr sz="1197" kern="1200"/>
  </cs:seriesAxis>
  <cs:seriesLine>
    <cs:lnRef idx="0"/>
    <cs:fillRef idx="0"/>
    <cs:effectRef idx="0"/>
    <cs:fontRef idx="minor">
      <a:schemeClr val="tx1"/>
    </cs:fontRef>
    <cs:spPr>
      <a:ln w="9525">
        <a:solidFill>
          <a:schemeClr val="tx1">
            <a:lumMod val="35000"/>
            <a:lumOff val="65000"/>
          </a:schemeClr>
        </a:solidFill>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tx1"/>
    </cs:fontRef>
    <cs:spPr>
      <a:ln w="12700" cap="rnd"/>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3175" cap="flat" cmpd="sng" algn="ctr">
        <a:solidFill>
          <a:schemeClr val="tx1">
            <a:lumMod val="15000"/>
            <a:lumOff val="85000"/>
          </a:schemeClr>
        </a:solidFill>
        <a:round/>
        <a:tailEnd type="none" w="med" len="lg"/>
      </a:ln>
    </cs:spPr>
    <cs:defRPr sz="1197" kern="1200"/>
  </cs:valueAxis>
  <cs:wall>
    <cs:lnRef idx="0"/>
    <cs:fillRef idx="0"/>
    <cs:effectRef idx="0"/>
    <cs:fontRef idx="minor">
      <a:schemeClr val="tx1"/>
    </cs:fontRef>
  </cs:wall>
</cs:chartStyle>
</file>

<file path=ppt/charts/style7.xml><?xml version="1.0" encoding="utf-8"?>
<cs:chartStyle xmlns:cs="http://schemas.microsoft.com/office/drawing/2012/chartStyle" xmlns:a="http://schemas.openxmlformats.org/drawingml/2006/main" id="23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064"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064"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1197" kern="1200"/>
  </cs:valueAxis>
  <cs:wall>
    <cs:lnRef idx="0"/>
    <cs:fillRef idx="0"/>
    <cs:effectRef idx="0"/>
    <cs:fontRef idx="minor">
      <a:schemeClr val="dk1"/>
    </cs:fontRef>
  </cs:wall>
</cs:chartStyle>
</file>

<file path=ppt/charts/style8.xml><?xml version="1.0" encoding="utf-8"?>
<cs:chartStyle xmlns:cs="http://schemas.microsoft.com/office/drawing/2012/chartStyle" xmlns:a="http://schemas.openxmlformats.org/drawingml/2006/main" id="237">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3175" cap="flat" cmpd="sng" algn="ctr">
        <a:solidFill>
          <a:schemeClr val="tx1">
            <a:lumMod val="15000"/>
            <a:lumOff val="85000"/>
          </a:schemeClr>
        </a:solidFill>
        <a:round/>
        <a:tailEnd type="none" w="med" len="lg"/>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38100" cap="flat" cmpd="dbl" algn="ctr">
        <a:solidFill>
          <a:schemeClr val="phClr"/>
        </a:solidFill>
        <a:miter lim="800000"/>
      </a:ln>
    </cs:spPr>
  </cs:dataPointLine>
  <cs:dataPointMarker>
    <cs:lnRef idx="0">
      <cs:styleClr val="auto"/>
    </cs:lnRef>
    <cs:fillRef idx="0">
      <cs:styleClr val="auto"/>
    </cs:fillRef>
    <cs:effectRef idx="0"/>
    <cs:fontRef idx="minor">
      <a:schemeClr val="tx1"/>
    </cs:fontRef>
    <cs:spPr>
      <a:solidFill>
        <a:schemeClr val="phClr"/>
      </a:solidFill>
      <a:ln w="9525" cap="flat" cmpd="sng" algn="ctr">
        <a:solidFill>
          <a:schemeClr val="lt1"/>
        </a:solidFill>
        <a:round/>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tx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tx1"/>
    </cs:fontRef>
    <cs:spPr>
      <a:ln w="9525">
        <a:solidFill>
          <a:schemeClr val="tx1">
            <a:lumMod val="35000"/>
            <a:lumOff val="65000"/>
          </a:schemeClr>
        </a:solidFill>
      </a:ln>
    </cs:spPr>
  </cs:dropLine>
  <cs:errorBar>
    <cs:lnRef idx="0"/>
    <cs:fillRef idx="0"/>
    <cs:effectRef idx="0"/>
    <cs:fontRef idx="minor">
      <a:schemeClr val="tx1"/>
    </cs:fontRef>
    <cs:spPr>
      <a:ln w="9525">
        <a:solidFill>
          <a:schemeClr val="tx1">
            <a:lumMod val="65000"/>
            <a:lumOff val="35000"/>
          </a:schemeClr>
        </a:solidFill>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alpha val="32000"/>
          </a:schemeClr>
        </a:solidFill>
        <a:round/>
      </a:ln>
    </cs:spPr>
  </cs:gridlineMajor>
  <cs:gridlineMinor>
    <cs:lnRef idx="0"/>
    <cs:fillRef idx="0"/>
    <cs:effectRef idx="0"/>
    <cs:fontRef idx="minor">
      <a:schemeClr val="tx1"/>
    </cs:fontRef>
    <cs:spPr>
      <a:ln>
        <a:solidFill>
          <a:schemeClr val="tx1">
            <a:lumMod val="5000"/>
            <a:lumOff val="95000"/>
            <a:alpha val="32000"/>
          </a:schemeClr>
        </a:solidFill>
      </a:ln>
    </cs:spPr>
  </cs:gridlineMinor>
  <cs:hiLoLine>
    <cs:lnRef idx="0"/>
    <cs:fillRef idx="0"/>
    <cs:effectRef idx="0"/>
    <cs:fontRef idx="minor">
      <a:schemeClr val="tx1"/>
    </cs:fontRef>
    <cs:spPr>
      <a:ln w="9525">
        <a:solidFill>
          <a:schemeClr val="tx1"/>
        </a:solidFill>
      </a:ln>
    </cs:spPr>
  </cs:hiLoLine>
  <cs:leaderLine>
    <cs:lnRef idx="0"/>
    <cs:fillRef idx="0"/>
    <cs:effectRef idx="0"/>
    <cs:fontRef idx="minor">
      <a:schemeClr val="tx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cs:fontRef>
    <cs:spPr>
      <a:ln w="3175" cap="flat" cmpd="sng" algn="ctr">
        <a:solidFill>
          <a:schemeClr val="tx1">
            <a:lumMod val="15000"/>
            <a:lumOff val="85000"/>
          </a:schemeClr>
        </a:solidFill>
        <a:round/>
        <a:tailEnd type="none" w="med" len="lg"/>
      </a:ln>
    </cs:spPr>
    <cs:defRPr sz="1197" kern="1200"/>
  </cs:seriesAxis>
  <cs:seriesLine>
    <cs:lnRef idx="0"/>
    <cs:fillRef idx="0"/>
    <cs:effectRef idx="0"/>
    <cs:fontRef idx="minor">
      <a:schemeClr val="tx1"/>
    </cs:fontRef>
    <cs:spPr>
      <a:ln w="9525">
        <a:solidFill>
          <a:schemeClr val="tx1">
            <a:lumMod val="35000"/>
            <a:lumOff val="65000"/>
          </a:schemeClr>
        </a:solidFill>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tx1"/>
    </cs:fontRef>
    <cs:spPr>
      <a:ln w="12700" cap="rnd"/>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3175" cap="flat" cmpd="sng" algn="ctr">
        <a:solidFill>
          <a:schemeClr val="tx1">
            <a:lumMod val="15000"/>
            <a:lumOff val="85000"/>
          </a:schemeClr>
        </a:solidFill>
        <a:round/>
        <a:tailEnd type="none" w="med" len="lg"/>
      </a:ln>
    </cs:spPr>
    <cs:defRPr sz="1197" kern="1200"/>
  </cs:valueAxis>
  <cs:wall>
    <cs:lnRef idx="0"/>
    <cs:fillRef idx="0"/>
    <cs:effectRef idx="0"/>
    <cs:fontRef idx="minor">
      <a:schemeClr val="tx1"/>
    </cs:fontRef>
  </cs:wall>
</cs:chartStyle>
</file>

<file path=ppt/charts/style9.xml><?xml version="1.0" encoding="utf-8"?>
<cs:chartStyle xmlns:cs="http://schemas.microsoft.com/office/drawing/2012/chartStyle" xmlns:a="http://schemas.openxmlformats.org/drawingml/2006/main" id="23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064"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064"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1197" kern="1200"/>
  </cs:valueAxis>
  <cs:wall>
    <cs:lnRef idx="0"/>
    <cs:fillRef idx="0"/>
    <cs:effectRef idx="0"/>
    <cs:fontRef idx="minor">
      <a:schemeClr val="dk1"/>
    </cs:fontRef>
  </cs:wall>
</cs:chartStyle>
</file>

<file path=ppt/drawings/drawing1.xml><?xml version="1.0" encoding="utf-8"?>
<c:userShapes xmlns:c="http://schemas.openxmlformats.org/drawingml/2006/chart">
  <cdr:relSizeAnchor xmlns:cdr="http://schemas.openxmlformats.org/drawingml/2006/chartDrawing">
    <cdr:from>
      <cdr:x>0.15498</cdr:x>
      <cdr:y>0.52414</cdr:y>
    </cdr:from>
    <cdr:to>
      <cdr:x>0.84502</cdr:x>
      <cdr:y>0.89885</cdr:y>
    </cdr:to>
    <cdr:sp macro="" textlink="">
      <cdr:nvSpPr>
        <cdr:cNvPr id="2" name="TextBox 1"/>
        <cdr:cNvSpPr txBox="1"/>
      </cdr:nvSpPr>
      <cdr:spPr>
        <a:xfrm xmlns:a="http://schemas.openxmlformats.org/drawingml/2006/main">
          <a:off x="1324303" y="3594537"/>
          <a:ext cx="5896304" cy="256977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2400" dirty="0" smtClean="0"/>
            <a:t>9 = 01-02</a:t>
          </a:r>
        </a:p>
        <a:p xmlns:a="http://schemas.openxmlformats.org/drawingml/2006/main">
          <a:r>
            <a:rPr lang="en-US" sz="2400" dirty="0" smtClean="0"/>
            <a:t>15 = 07-08 first year of great recession</a:t>
          </a:r>
        </a:p>
        <a:p xmlns:a="http://schemas.openxmlformats.org/drawingml/2006/main">
          <a:r>
            <a:rPr lang="en-US" sz="2400" dirty="0" smtClean="0"/>
            <a:t>16 = 08-09 “last year” of great recession</a:t>
          </a:r>
        </a:p>
        <a:p xmlns:a="http://schemas.openxmlformats.org/drawingml/2006/main">
          <a:r>
            <a:rPr lang="en-US" sz="2400" dirty="0" smtClean="0"/>
            <a:t>17 = 09-10 first year after great recession</a:t>
          </a:r>
        </a:p>
        <a:p xmlns:a="http://schemas.openxmlformats.org/drawingml/2006/main">
          <a:r>
            <a:rPr lang="en-US" sz="2400" dirty="0" smtClean="0"/>
            <a:t>18 = 10-11 peak year of total CC enrollment</a:t>
          </a:r>
        </a:p>
        <a:p xmlns:a="http://schemas.openxmlformats.org/drawingml/2006/main">
          <a:r>
            <a:rPr lang="en-US" sz="2400" dirty="0" smtClean="0"/>
            <a:t>19 = 11-12  peak year of Lane enrollment</a:t>
          </a:r>
        </a:p>
        <a:p xmlns:a="http://schemas.openxmlformats.org/drawingml/2006/main">
          <a:r>
            <a:rPr lang="en-US" sz="2400" dirty="0" smtClean="0"/>
            <a:t>23 = 15-16 (not yet known, set at 14-15)</a:t>
          </a:r>
          <a:endParaRPr lang="en-US" sz="2400" dirty="0"/>
        </a:p>
      </cdr:txBody>
    </cdr:sp>
  </cdr:relSizeAnchor>
</c:userShapes>
</file>

<file path=ppt/drawings/drawing2.xml><?xml version="1.0" encoding="utf-8"?>
<c:userShapes xmlns:c="http://schemas.openxmlformats.org/drawingml/2006/chart">
  <cdr:relSizeAnchor xmlns:cdr="http://schemas.openxmlformats.org/drawingml/2006/chartDrawing">
    <cdr:from>
      <cdr:x>0.15498</cdr:x>
      <cdr:y>0.52414</cdr:y>
    </cdr:from>
    <cdr:to>
      <cdr:x>0.84502</cdr:x>
      <cdr:y>0.89885</cdr:y>
    </cdr:to>
    <cdr:sp macro="" textlink="">
      <cdr:nvSpPr>
        <cdr:cNvPr id="2" name="TextBox 1"/>
        <cdr:cNvSpPr txBox="1"/>
      </cdr:nvSpPr>
      <cdr:spPr>
        <a:xfrm xmlns:a="http://schemas.openxmlformats.org/drawingml/2006/main">
          <a:off x="1324303" y="3594537"/>
          <a:ext cx="5896304" cy="256977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2400" dirty="0" smtClean="0"/>
            <a:t>7 = 99-00</a:t>
          </a:r>
        </a:p>
        <a:p xmlns:a="http://schemas.openxmlformats.org/drawingml/2006/main">
          <a:r>
            <a:rPr lang="en-US" sz="2400" dirty="0" smtClean="0"/>
            <a:t>8 = 00-01</a:t>
          </a:r>
          <a:endParaRPr lang="en-US" sz="2400" dirty="0"/>
        </a:p>
        <a:p xmlns:a="http://schemas.openxmlformats.org/drawingml/2006/main">
          <a:r>
            <a:rPr lang="en-US" sz="2400" dirty="0" smtClean="0"/>
            <a:t>9 = 01-02 (normalized data year)</a:t>
          </a:r>
        </a:p>
        <a:p xmlns:a="http://schemas.openxmlformats.org/drawingml/2006/main">
          <a:r>
            <a:rPr lang="en-US" sz="2400" dirty="0" smtClean="0"/>
            <a:t>10 = 07-08 </a:t>
          </a:r>
        </a:p>
        <a:p xmlns:a="http://schemas.openxmlformats.org/drawingml/2006/main">
          <a:r>
            <a:rPr lang="en-US" sz="2400" dirty="0" smtClean="0"/>
            <a:t>11 = 08-09 </a:t>
          </a:r>
        </a:p>
        <a:p xmlns:a="http://schemas.openxmlformats.org/drawingml/2006/main">
          <a:r>
            <a:rPr lang="en-US" sz="2400" dirty="0" smtClean="0"/>
            <a:t>12 = 09-10 </a:t>
          </a:r>
        </a:p>
        <a:p xmlns:a="http://schemas.openxmlformats.org/drawingml/2006/main">
          <a:r>
            <a:rPr lang="en-US" sz="2400" dirty="0" smtClean="0"/>
            <a:t>23 = 15-16 (not yet known, set at 14-15)</a:t>
          </a:r>
          <a:endParaRPr lang="en-US" sz="2400" dirty="0"/>
        </a:p>
      </cdr:txBody>
    </cdr:sp>
  </cdr:relSizeAnchor>
</c:userShapes>
</file>

<file path=ppt/drawings/drawing3.xml><?xml version="1.0" encoding="utf-8"?>
<c:userShapes xmlns:c="http://schemas.openxmlformats.org/drawingml/2006/chart">
  <cdr:relSizeAnchor xmlns:cdr="http://schemas.openxmlformats.org/drawingml/2006/chartDrawing">
    <cdr:from>
      <cdr:x>0.14561</cdr:x>
      <cdr:y>0.52184</cdr:y>
    </cdr:from>
    <cdr:to>
      <cdr:x>0.75161</cdr:x>
      <cdr:y>0.86032</cdr:y>
    </cdr:to>
    <cdr:sp macro="" textlink="">
      <cdr:nvSpPr>
        <cdr:cNvPr id="2" name="TextBox 1"/>
        <cdr:cNvSpPr txBox="1"/>
      </cdr:nvSpPr>
      <cdr:spPr>
        <a:xfrm xmlns:a="http://schemas.openxmlformats.org/drawingml/2006/main">
          <a:off x="1072055" y="3578772"/>
          <a:ext cx="4461642" cy="232128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2400" dirty="0" smtClean="0"/>
            <a:t>1 = 1993-94</a:t>
          </a:r>
        </a:p>
        <a:p xmlns:a="http://schemas.openxmlformats.org/drawingml/2006/main">
          <a:r>
            <a:rPr lang="en-US" sz="2400" dirty="0" smtClean="0"/>
            <a:t>23 = 2015-16 (estimated a 15-16)</a:t>
          </a:r>
        </a:p>
        <a:p xmlns:a="http://schemas.openxmlformats.org/drawingml/2006/main">
          <a:endParaRPr lang="en-US" sz="2400" dirty="0"/>
        </a:p>
        <a:p xmlns:a="http://schemas.openxmlformats.org/drawingml/2006/main">
          <a:r>
            <a:rPr lang="en-US" sz="2400" dirty="0" smtClean="0"/>
            <a:t>NOTE: 1% of $550M = $5.5M</a:t>
          </a:r>
        </a:p>
        <a:p xmlns:a="http://schemas.openxmlformats.org/drawingml/2006/main">
          <a:r>
            <a:rPr lang="en-US" sz="2400" dirty="0"/>
            <a:t> </a:t>
          </a:r>
          <a:r>
            <a:rPr lang="en-US" sz="2400" dirty="0" smtClean="0"/>
            <a:t>               = $2.75M/</a:t>
          </a:r>
          <a:r>
            <a:rPr lang="en-US" sz="2400" dirty="0" err="1" smtClean="0"/>
            <a:t>yr</a:t>
          </a:r>
          <a:endParaRPr lang="en-US" sz="2400" dirty="0" smtClean="0"/>
        </a:p>
        <a:p xmlns:a="http://schemas.openxmlformats.org/drawingml/2006/main">
          <a:r>
            <a:rPr lang="en-US" sz="2400" dirty="0"/>
            <a:t> </a:t>
          </a:r>
          <a:r>
            <a:rPr lang="en-US" sz="2400" dirty="0" smtClean="0"/>
            <a:t>            2% = $5.5M/</a:t>
          </a:r>
          <a:r>
            <a:rPr lang="en-US" sz="2400" dirty="0" err="1" smtClean="0"/>
            <a:t>yr</a:t>
          </a:r>
          <a:endParaRPr lang="en-US" sz="24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23399F21-3299-438E-9ACC-6508CBBF90BF}" type="datetimeFigureOut">
              <a:rPr lang="en-US" smtClean="0"/>
              <a:t>2/5/2016</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4990E50A-5D91-4052-ADD3-9623810BAE65}" type="slidenum">
              <a:rPr lang="en-US" smtClean="0"/>
              <a:t>‹#›</a:t>
            </a:fld>
            <a:endParaRPr lang="en-US"/>
          </a:p>
        </p:txBody>
      </p:sp>
    </p:spTree>
    <p:extLst>
      <p:ext uri="{BB962C8B-B14F-4D97-AF65-F5344CB8AC3E}">
        <p14:creationId xmlns:p14="http://schemas.microsoft.com/office/powerpoint/2010/main" val="21834063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3FBC0C6-E552-412B-BF00-D887D6465BED}" type="datetimeFigureOut">
              <a:rPr lang="en-US" smtClean="0"/>
              <a:t>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0FCA06-2E7B-414B-B99B-7B753814754B}" type="slidenum">
              <a:rPr lang="en-US" smtClean="0"/>
              <a:t>‹#›</a:t>
            </a:fld>
            <a:endParaRPr lang="en-US"/>
          </a:p>
        </p:txBody>
      </p:sp>
    </p:spTree>
    <p:extLst>
      <p:ext uri="{BB962C8B-B14F-4D97-AF65-F5344CB8AC3E}">
        <p14:creationId xmlns:p14="http://schemas.microsoft.com/office/powerpoint/2010/main" val="9854053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FBC0C6-E552-412B-BF00-D887D6465BED}" type="datetimeFigureOut">
              <a:rPr lang="en-US" smtClean="0"/>
              <a:t>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0FCA06-2E7B-414B-B99B-7B753814754B}" type="slidenum">
              <a:rPr lang="en-US" smtClean="0"/>
              <a:t>‹#›</a:t>
            </a:fld>
            <a:endParaRPr lang="en-US"/>
          </a:p>
        </p:txBody>
      </p:sp>
    </p:spTree>
    <p:extLst>
      <p:ext uri="{BB962C8B-B14F-4D97-AF65-F5344CB8AC3E}">
        <p14:creationId xmlns:p14="http://schemas.microsoft.com/office/powerpoint/2010/main" val="24396168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FBC0C6-E552-412B-BF00-D887D6465BED}" type="datetimeFigureOut">
              <a:rPr lang="en-US" smtClean="0"/>
              <a:t>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0FCA06-2E7B-414B-B99B-7B753814754B}" type="slidenum">
              <a:rPr lang="en-US" smtClean="0"/>
              <a:t>‹#›</a:t>
            </a:fld>
            <a:endParaRPr lang="en-US"/>
          </a:p>
        </p:txBody>
      </p:sp>
    </p:spTree>
    <p:extLst>
      <p:ext uri="{BB962C8B-B14F-4D97-AF65-F5344CB8AC3E}">
        <p14:creationId xmlns:p14="http://schemas.microsoft.com/office/powerpoint/2010/main" val="3240458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FBC0C6-E552-412B-BF00-D887D6465BED}" type="datetimeFigureOut">
              <a:rPr lang="en-US" smtClean="0"/>
              <a:t>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0FCA06-2E7B-414B-B99B-7B753814754B}" type="slidenum">
              <a:rPr lang="en-US" smtClean="0"/>
              <a:t>‹#›</a:t>
            </a:fld>
            <a:endParaRPr lang="en-US"/>
          </a:p>
        </p:txBody>
      </p:sp>
    </p:spTree>
    <p:extLst>
      <p:ext uri="{BB962C8B-B14F-4D97-AF65-F5344CB8AC3E}">
        <p14:creationId xmlns:p14="http://schemas.microsoft.com/office/powerpoint/2010/main" val="31952769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3FBC0C6-E552-412B-BF00-D887D6465BED}" type="datetimeFigureOut">
              <a:rPr lang="en-US" smtClean="0"/>
              <a:t>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0FCA06-2E7B-414B-B99B-7B753814754B}" type="slidenum">
              <a:rPr lang="en-US" smtClean="0"/>
              <a:t>‹#›</a:t>
            </a:fld>
            <a:endParaRPr lang="en-US"/>
          </a:p>
        </p:txBody>
      </p:sp>
    </p:spTree>
    <p:extLst>
      <p:ext uri="{BB962C8B-B14F-4D97-AF65-F5344CB8AC3E}">
        <p14:creationId xmlns:p14="http://schemas.microsoft.com/office/powerpoint/2010/main" val="20045440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3FBC0C6-E552-412B-BF00-D887D6465BED}" type="datetimeFigureOut">
              <a:rPr lang="en-US" smtClean="0"/>
              <a:t>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0FCA06-2E7B-414B-B99B-7B753814754B}" type="slidenum">
              <a:rPr lang="en-US" smtClean="0"/>
              <a:t>‹#›</a:t>
            </a:fld>
            <a:endParaRPr lang="en-US"/>
          </a:p>
        </p:txBody>
      </p:sp>
    </p:spTree>
    <p:extLst>
      <p:ext uri="{BB962C8B-B14F-4D97-AF65-F5344CB8AC3E}">
        <p14:creationId xmlns:p14="http://schemas.microsoft.com/office/powerpoint/2010/main" val="31667087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3FBC0C6-E552-412B-BF00-D887D6465BED}" type="datetimeFigureOut">
              <a:rPr lang="en-US" smtClean="0"/>
              <a:t>2/5/2016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90FCA06-2E7B-414B-B99B-7B753814754B}" type="slidenum">
              <a:rPr lang="en-US" smtClean="0"/>
              <a:t>‹#›</a:t>
            </a:fld>
            <a:endParaRPr lang="en-US"/>
          </a:p>
        </p:txBody>
      </p:sp>
    </p:spTree>
    <p:extLst>
      <p:ext uri="{BB962C8B-B14F-4D97-AF65-F5344CB8AC3E}">
        <p14:creationId xmlns:p14="http://schemas.microsoft.com/office/powerpoint/2010/main" val="31200809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3FBC0C6-E552-412B-BF00-D887D6465BED}" type="datetimeFigureOut">
              <a:rPr lang="en-US" smtClean="0"/>
              <a:t>2/5/2016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90FCA06-2E7B-414B-B99B-7B753814754B}" type="slidenum">
              <a:rPr lang="en-US" smtClean="0"/>
              <a:t>‹#›</a:t>
            </a:fld>
            <a:endParaRPr lang="en-US"/>
          </a:p>
        </p:txBody>
      </p:sp>
    </p:spTree>
    <p:extLst>
      <p:ext uri="{BB962C8B-B14F-4D97-AF65-F5344CB8AC3E}">
        <p14:creationId xmlns:p14="http://schemas.microsoft.com/office/powerpoint/2010/main" val="32785887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FBC0C6-E552-412B-BF00-D887D6465BED}" type="datetimeFigureOut">
              <a:rPr lang="en-US" smtClean="0"/>
              <a:t>2/5/2016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90FCA06-2E7B-414B-B99B-7B753814754B}" type="slidenum">
              <a:rPr lang="en-US" smtClean="0"/>
              <a:t>‹#›</a:t>
            </a:fld>
            <a:endParaRPr lang="en-US"/>
          </a:p>
        </p:txBody>
      </p:sp>
    </p:spTree>
    <p:extLst>
      <p:ext uri="{BB962C8B-B14F-4D97-AF65-F5344CB8AC3E}">
        <p14:creationId xmlns:p14="http://schemas.microsoft.com/office/powerpoint/2010/main" val="6201557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FBC0C6-E552-412B-BF00-D887D6465BED}" type="datetimeFigureOut">
              <a:rPr lang="en-US" smtClean="0"/>
              <a:t>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0FCA06-2E7B-414B-B99B-7B753814754B}" type="slidenum">
              <a:rPr lang="en-US" smtClean="0"/>
              <a:t>‹#›</a:t>
            </a:fld>
            <a:endParaRPr lang="en-US"/>
          </a:p>
        </p:txBody>
      </p:sp>
    </p:spTree>
    <p:extLst>
      <p:ext uri="{BB962C8B-B14F-4D97-AF65-F5344CB8AC3E}">
        <p14:creationId xmlns:p14="http://schemas.microsoft.com/office/powerpoint/2010/main" val="22585639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FBC0C6-E552-412B-BF00-D887D6465BED}" type="datetimeFigureOut">
              <a:rPr lang="en-US" smtClean="0"/>
              <a:t>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0FCA06-2E7B-414B-B99B-7B753814754B}" type="slidenum">
              <a:rPr lang="en-US" smtClean="0"/>
              <a:t>‹#›</a:t>
            </a:fld>
            <a:endParaRPr lang="en-US"/>
          </a:p>
        </p:txBody>
      </p:sp>
    </p:spTree>
    <p:extLst>
      <p:ext uri="{BB962C8B-B14F-4D97-AF65-F5344CB8AC3E}">
        <p14:creationId xmlns:p14="http://schemas.microsoft.com/office/powerpoint/2010/main" val="42671642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FBC0C6-E552-412B-BF00-D887D6465BED}" type="datetimeFigureOut">
              <a:rPr lang="en-US" smtClean="0"/>
              <a:t>2/5/2016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0FCA06-2E7B-414B-B99B-7B753814754B}" type="slidenum">
              <a:rPr lang="en-US" smtClean="0"/>
              <a:t>‹#›</a:t>
            </a:fld>
            <a:endParaRPr lang="en-US"/>
          </a:p>
        </p:txBody>
      </p:sp>
    </p:spTree>
    <p:extLst>
      <p:ext uri="{BB962C8B-B14F-4D97-AF65-F5344CB8AC3E}">
        <p14:creationId xmlns:p14="http://schemas.microsoft.com/office/powerpoint/2010/main" val="21778160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78508" y="487025"/>
            <a:ext cx="9774619" cy="6370975"/>
          </a:xfrm>
          <a:prstGeom prst="rect">
            <a:avLst/>
          </a:prstGeom>
          <a:noFill/>
        </p:spPr>
        <p:txBody>
          <a:bodyPr wrap="square" rtlCol="0">
            <a:spAutoFit/>
          </a:bodyPr>
          <a:lstStyle/>
          <a:p>
            <a:r>
              <a:rPr lang="en-US" sz="4800" b="1" i="1" dirty="0" smtClean="0">
                <a:solidFill>
                  <a:srgbClr val="FF0000"/>
                </a:solidFill>
              </a:rPr>
              <a:t>Starting with the concrete:</a:t>
            </a:r>
          </a:p>
          <a:p>
            <a:r>
              <a:rPr lang="en-US" sz="4800" dirty="0" smtClean="0"/>
              <a:t>… as </a:t>
            </a:r>
            <a:r>
              <a:rPr lang="en-US" sz="4800" dirty="0"/>
              <a:t>you know Lane has a long history of leading enrollment trends in the state. As we led the way in the enrollment increase following the great recession, we are leading the way in declining enrollments and this continues in the current year</a:t>
            </a:r>
            <a:r>
              <a:rPr lang="en-US" sz="4800" dirty="0" smtClean="0"/>
              <a:t>.</a:t>
            </a:r>
          </a:p>
          <a:p>
            <a:pPr algn="r"/>
            <a:r>
              <a:rPr lang="en-US" sz="2400" dirty="0" smtClean="0"/>
              <a:t>-- Brian Kelly December 17, 2015</a:t>
            </a:r>
            <a:endParaRPr lang="en-US" sz="2400" dirty="0"/>
          </a:p>
        </p:txBody>
      </p:sp>
    </p:spTree>
    <p:extLst>
      <p:ext uri="{BB962C8B-B14F-4D97-AF65-F5344CB8AC3E}">
        <p14:creationId xmlns:p14="http://schemas.microsoft.com/office/powerpoint/2010/main" val="22565829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98034" y="0"/>
            <a:ext cx="10862441" cy="6370975"/>
          </a:xfrm>
          <a:prstGeom prst="rect">
            <a:avLst/>
          </a:prstGeom>
          <a:noFill/>
        </p:spPr>
        <p:txBody>
          <a:bodyPr wrap="square" rtlCol="0">
            <a:spAutoFit/>
          </a:bodyPr>
          <a:lstStyle/>
          <a:p>
            <a:r>
              <a:rPr lang="en-US" sz="4000" b="1" i="1" dirty="0" smtClean="0">
                <a:solidFill>
                  <a:srgbClr val="FF0000"/>
                </a:solidFill>
              </a:rPr>
              <a:t>Checking the data:</a:t>
            </a:r>
          </a:p>
          <a:p>
            <a:r>
              <a:rPr lang="en-US" sz="1200" dirty="0" smtClean="0"/>
              <a:t>    </a:t>
            </a:r>
            <a:endParaRPr lang="en-US" sz="1200" dirty="0" smtClean="0">
              <a:solidFill>
                <a:schemeClr val="accent5">
                  <a:lumMod val="75000"/>
                </a:schemeClr>
              </a:solidFill>
            </a:endParaRPr>
          </a:p>
          <a:p>
            <a:r>
              <a:rPr lang="en-US" sz="3200" b="1" dirty="0" smtClean="0">
                <a:solidFill>
                  <a:schemeClr val="accent5">
                    <a:lumMod val="75000"/>
                  </a:schemeClr>
                </a:solidFill>
              </a:rPr>
              <a:t>To what extent did Lane lead or follow enrollment trends in relation to the previous enrollment surge?</a:t>
            </a:r>
          </a:p>
          <a:p>
            <a:r>
              <a:rPr lang="en-US" sz="1200" dirty="0">
                <a:solidFill>
                  <a:schemeClr val="accent5">
                    <a:lumMod val="75000"/>
                  </a:schemeClr>
                </a:solidFill>
              </a:rPr>
              <a:t> </a:t>
            </a:r>
            <a:r>
              <a:rPr lang="en-US" sz="1200" dirty="0" smtClean="0">
                <a:solidFill>
                  <a:schemeClr val="accent5">
                    <a:lumMod val="75000"/>
                  </a:schemeClr>
                </a:solidFill>
              </a:rPr>
              <a:t>   </a:t>
            </a:r>
          </a:p>
          <a:p>
            <a:pPr marL="457200" indent="-457200">
              <a:buFont typeface="Arial" panose="020B0604020202020204" pitchFamily="34" charset="0"/>
              <a:buChar char="•"/>
            </a:pPr>
            <a:r>
              <a:rPr lang="en-US" sz="2800" dirty="0"/>
              <a:t>Lane’s percentage increase in FTE </a:t>
            </a:r>
            <a:r>
              <a:rPr lang="en-US" sz="2800" dirty="0" smtClean="0"/>
              <a:t>leading up to its peak was almost exactly the same as the State Total FTE.</a:t>
            </a:r>
            <a:endParaRPr lang="en-US" sz="2800" dirty="0"/>
          </a:p>
          <a:p>
            <a:pPr marL="457200" indent="-457200">
              <a:buFont typeface="Arial" panose="020B0604020202020204" pitchFamily="34" charset="0"/>
              <a:buChar char="•"/>
            </a:pPr>
            <a:r>
              <a:rPr lang="en-US" sz="2800" dirty="0"/>
              <a:t>Lane FTE </a:t>
            </a:r>
            <a:r>
              <a:rPr lang="en-US" sz="2800" dirty="0" smtClean="0"/>
              <a:t>peaked in 2001-02 the same year the State Total FTE reached its peak plateau.</a:t>
            </a:r>
            <a:endParaRPr lang="en-US" sz="2800" dirty="0"/>
          </a:p>
          <a:p>
            <a:pPr marL="457200" indent="-457200">
              <a:buFont typeface="Arial" panose="020B0604020202020204" pitchFamily="34" charset="0"/>
              <a:buChar char="•"/>
            </a:pPr>
            <a:r>
              <a:rPr lang="en-US" sz="2800" dirty="0" smtClean="0"/>
              <a:t>In 2002-03 Lane FTE began to sharply decline, while the State Total raised slightly.</a:t>
            </a:r>
            <a:endParaRPr lang="en-US" sz="1200" dirty="0"/>
          </a:p>
          <a:p>
            <a:pPr marL="457200" indent="-457200">
              <a:buFont typeface="Arial" panose="020B0604020202020204" pitchFamily="34" charset="0"/>
              <a:buChar char="•"/>
            </a:pPr>
            <a:r>
              <a:rPr lang="en-US" sz="2800" dirty="0" smtClean="0"/>
              <a:t>Thus, Lane </a:t>
            </a:r>
            <a:r>
              <a:rPr lang="en-US" sz="2800" dirty="0"/>
              <a:t>FTE peaked a year </a:t>
            </a:r>
            <a:r>
              <a:rPr lang="en-US" sz="2800" dirty="0" smtClean="0"/>
              <a:t>earlier </a:t>
            </a:r>
            <a:r>
              <a:rPr lang="en-US" sz="2800" dirty="0"/>
              <a:t>than the total State </a:t>
            </a:r>
            <a:r>
              <a:rPr lang="en-US" sz="2800" dirty="0" smtClean="0"/>
              <a:t>FTE.</a:t>
            </a:r>
            <a:endParaRPr lang="en-US" sz="2800" dirty="0"/>
          </a:p>
          <a:p>
            <a:pPr marL="457200" indent="-457200">
              <a:buFont typeface="Arial" panose="020B0604020202020204" pitchFamily="34" charset="0"/>
              <a:buChar char="•"/>
            </a:pPr>
            <a:r>
              <a:rPr lang="en-US" sz="2800" dirty="0"/>
              <a:t>Lane’s percentage drop in FTE was significantly larger than </a:t>
            </a:r>
            <a:r>
              <a:rPr lang="en-US" sz="2800" dirty="0" smtClean="0"/>
              <a:t>the </a:t>
            </a:r>
            <a:r>
              <a:rPr lang="en-US" sz="2800" dirty="0"/>
              <a:t>percentage drop in the total State </a:t>
            </a:r>
            <a:r>
              <a:rPr lang="en-US" sz="2800" dirty="0" smtClean="0"/>
              <a:t>FTE for the next three years.</a:t>
            </a:r>
            <a:endParaRPr lang="en-US" sz="2800" dirty="0"/>
          </a:p>
          <a:p>
            <a:pPr marL="457200" indent="-457200">
              <a:buFont typeface="Arial" panose="020B0604020202020204" pitchFamily="34" charset="0"/>
              <a:buChar char="•"/>
            </a:pPr>
            <a:r>
              <a:rPr lang="en-US" sz="2800" dirty="0" smtClean="0"/>
              <a:t>For the next two years </a:t>
            </a:r>
            <a:r>
              <a:rPr lang="en-US" sz="2800" dirty="0"/>
              <a:t>Lane FTE </a:t>
            </a:r>
            <a:r>
              <a:rPr lang="en-US" sz="2800" dirty="0" smtClean="0"/>
              <a:t>was growing while the Total declined.</a:t>
            </a:r>
            <a:endParaRPr lang="en-US" sz="2800" dirty="0" smtClean="0">
              <a:solidFill>
                <a:schemeClr val="accent5">
                  <a:lumMod val="75000"/>
                </a:schemeClr>
              </a:solidFill>
            </a:endParaRPr>
          </a:p>
        </p:txBody>
      </p:sp>
    </p:spTree>
    <p:extLst>
      <p:ext uri="{BB962C8B-B14F-4D97-AF65-F5344CB8AC3E}">
        <p14:creationId xmlns:p14="http://schemas.microsoft.com/office/powerpoint/2010/main" val="39821160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82869" y="488731"/>
            <a:ext cx="9821917" cy="6247864"/>
          </a:xfrm>
          <a:prstGeom prst="rect">
            <a:avLst/>
          </a:prstGeom>
          <a:noFill/>
        </p:spPr>
        <p:txBody>
          <a:bodyPr wrap="square" rtlCol="0">
            <a:spAutoFit/>
          </a:bodyPr>
          <a:lstStyle/>
          <a:p>
            <a:r>
              <a:rPr lang="en-US" sz="3600" dirty="0" smtClean="0">
                <a:solidFill>
                  <a:srgbClr val="0070C0"/>
                </a:solidFill>
              </a:rPr>
              <a:t>“Lane </a:t>
            </a:r>
            <a:r>
              <a:rPr lang="en-US" sz="3600" dirty="0">
                <a:solidFill>
                  <a:srgbClr val="0070C0"/>
                </a:solidFill>
              </a:rPr>
              <a:t>has a long history of leading enrollment trends in the </a:t>
            </a:r>
            <a:r>
              <a:rPr lang="en-US" sz="3600" dirty="0" smtClean="0">
                <a:solidFill>
                  <a:srgbClr val="0070C0"/>
                </a:solidFill>
              </a:rPr>
              <a:t>state”  </a:t>
            </a:r>
            <a:r>
              <a:rPr lang="en-US" sz="3600" b="1" i="1" dirty="0" smtClean="0">
                <a:solidFill>
                  <a:srgbClr val="FF0000"/>
                </a:solidFill>
              </a:rPr>
              <a:t>What does the data show?</a:t>
            </a:r>
          </a:p>
          <a:p>
            <a:r>
              <a:rPr lang="en-US" sz="1200" dirty="0" smtClean="0"/>
              <a:t>    </a:t>
            </a:r>
            <a:endParaRPr lang="en-US" sz="1200" dirty="0"/>
          </a:p>
          <a:p>
            <a:r>
              <a:rPr lang="en-US" sz="2800" dirty="0" smtClean="0"/>
              <a:t>During the </a:t>
            </a:r>
            <a:r>
              <a:rPr lang="en-US" sz="2800" b="1" i="1" dirty="0" smtClean="0"/>
              <a:t>last two enrollment surges</a:t>
            </a:r>
            <a:r>
              <a:rPr lang="en-US" sz="2800" dirty="0" smtClean="0"/>
              <a:t>, there were three consistent behaviors of Lane’s FTE:</a:t>
            </a:r>
          </a:p>
          <a:p>
            <a:r>
              <a:rPr lang="en-US" sz="1200" dirty="0" smtClean="0"/>
              <a:t>   </a:t>
            </a:r>
            <a:endParaRPr lang="en-US" sz="1200" dirty="0"/>
          </a:p>
          <a:p>
            <a:pPr marL="514350" indent="-514350">
              <a:buFont typeface="+mj-lt"/>
              <a:buAutoNum type="arabicPeriod"/>
            </a:pPr>
            <a:r>
              <a:rPr lang="en-US" sz="2800" dirty="0" smtClean="0"/>
              <a:t>It rose approximately at the same percentage rate as the State Total FTE.</a:t>
            </a:r>
          </a:p>
          <a:p>
            <a:pPr marL="228600" indent="-228600">
              <a:buFont typeface="+mj-lt"/>
              <a:buAutoNum type="arabicPeriod"/>
            </a:pPr>
            <a:endParaRPr lang="en-US" sz="1200" dirty="0"/>
          </a:p>
          <a:p>
            <a:pPr marL="514350" indent="-514350">
              <a:buFont typeface="+mj-lt"/>
              <a:buAutoNum type="arabicPeriod"/>
            </a:pPr>
            <a:r>
              <a:rPr lang="en-US" sz="2800" dirty="0" smtClean="0"/>
              <a:t>The timing and percentage increase of the peak were comparable for Lane and State FTE during the last two surges.</a:t>
            </a:r>
          </a:p>
          <a:p>
            <a:pPr marL="228600" indent="-228600">
              <a:buFont typeface="+mj-lt"/>
              <a:buAutoNum type="arabicPeriod"/>
            </a:pPr>
            <a:endParaRPr lang="en-US" sz="1200" dirty="0" smtClean="0"/>
          </a:p>
          <a:p>
            <a:pPr marL="514350" indent="-514350">
              <a:buFont typeface="+mj-lt"/>
              <a:buAutoNum type="arabicPeriod"/>
            </a:pPr>
            <a:r>
              <a:rPr lang="en-US" sz="2800" dirty="0" smtClean="0"/>
              <a:t>Lane’s percentage fall was larger until it stopped than the State FTE percentage fall the same time period, and lasted longer.</a:t>
            </a:r>
          </a:p>
          <a:p>
            <a:endParaRPr lang="en-US" sz="2800" dirty="0" smtClean="0"/>
          </a:p>
          <a:p>
            <a:r>
              <a:rPr lang="en-US" sz="3000" b="1" dirty="0" smtClean="0">
                <a:solidFill>
                  <a:srgbClr val="FF0000"/>
                </a:solidFill>
              </a:rPr>
              <a:t>Only in the rate </a:t>
            </a:r>
            <a:r>
              <a:rPr lang="en-US" sz="3000" b="1" dirty="0">
                <a:solidFill>
                  <a:srgbClr val="FF0000"/>
                </a:solidFill>
              </a:rPr>
              <a:t>and length of </a:t>
            </a:r>
            <a:r>
              <a:rPr lang="en-US" sz="3000" b="1" dirty="0" smtClean="0">
                <a:solidFill>
                  <a:srgbClr val="FF0000"/>
                </a:solidFill>
              </a:rPr>
              <a:t>fall has Lane consistently “led”.</a:t>
            </a:r>
          </a:p>
        </p:txBody>
      </p:sp>
    </p:spTree>
    <p:extLst>
      <p:ext uri="{BB962C8B-B14F-4D97-AF65-F5344CB8AC3E}">
        <p14:creationId xmlns:p14="http://schemas.microsoft.com/office/powerpoint/2010/main" val="36567231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4400" y="914400"/>
            <a:ext cx="10376452" cy="5632311"/>
          </a:xfrm>
          <a:prstGeom prst="rect">
            <a:avLst/>
          </a:prstGeom>
          <a:noFill/>
        </p:spPr>
        <p:txBody>
          <a:bodyPr wrap="square" rtlCol="0">
            <a:spAutoFit/>
          </a:bodyPr>
          <a:lstStyle/>
          <a:p>
            <a:r>
              <a:rPr lang="en-US" sz="2400" dirty="0" smtClean="0"/>
              <a:t>An aside:</a:t>
            </a:r>
          </a:p>
          <a:p>
            <a:endParaRPr lang="en-US" sz="2400" dirty="0"/>
          </a:p>
          <a:p>
            <a:r>
              <a:rPr lang="en-US" sz="2400" dirty="0" smtClean="0"/>
              <a:t>How well  doe the changes in Lane’s FTE  “match” or “track” the total FTE of the state?</a:t>
            </a:r>
          </a:p>
          <a:p>
            <a:endParaRPr lang="en-US" sz="2400" dirty="0"/>
          </a:p>
          <a:p>
            <a:r>
              <a:rPr lang="en-US" sz="2400" dirty="0" smtClean="0"/>
              <a:t>Analysis of the percent FTE changes shows the following order of best tracking with the total FTE</a:t>
            </a:r>
          </a:p>
          <a:p>
            <a:endParaRPr lang="en-US" sz="2400" dirty="0"/>
          </a:p>
          <a:p>
            <a:pPr marL="342900" indent="-342900">
              <a:buAutoNum type="arabicPeriod"/>
            </a:pPr>
            <a:r>
              <a:rPr lang="en-US" sz="2400" dirty="0" smtClean="0"/>
              <a:t>Portland</a:t>
            </a:r>
          </a:p>
          <a:p>
            <a:pPr marL="342900" indent="-342900">
              <a:buAutoNum type="arabicPeriod"/>
            </a:pPr>
            <a:r>
              <a:rPr lang="en-US" sz="2400" dirty="0" err="1" smtClean="0"/>
              <a:t>Chemeketa</a:t>
            </a:r>
            <a:endParaRPr lang="en-US" sz="2400" dirty="0" smtClean="0"/>
          </a:p>
          <a:p>
            <a:pPr marL="342900" indent="-342900">
              <a:buAutoNum type="arabicPeriod"/>
            </a:pPr>
            <a:r>
              <a:rPr lang="en-US" sz="2400" dirty="0" smtClean="0"/>
              <a:t>Linn-Benton</a:t>
            </a:r>
          </a:p>
          <a:p>
            <a:pPr marL="342900" indent="-342900">
              <a:buAutoNum type="arabicPeriod"/>
            </a:pPr>
            <a:r>
              <a:rPr lang="en-US" sz="2400" dirty="0" smtClean="0"/>
              <a:t>Mount Hood</a:t>
            </a:r>
          </a:p>
          <a:p>
            <a:pPr marL="342900" indent="-342900">
              <a:buAutoNum type="arabicPeriod"/>
            </a:pPr>
            <a:r>
              <a:rPr lang="en-US" sz="2400" dirty="0" smtClean="0"/>
              <a:t>Clackamas</a:t>
            </a:r>
          </a:p>
          <a:p>
            <a:pPr marL="342900" indent="-342900">
              <a:buAutoNum type="arabicPeriod"/>
            </a:pPr>
            <a:r>
              <a:rPr lang="en-US" sz="2400" dirty="0" smtClean="0"/>
              <a:t>Blue Mountain</a:t>
            </a:r>
          </a:p>
          <a:p>
            <a:pPr marL="342900" indent="-342900">
              <a:buAutoNum type="arabicPeriod"/>
            </a:pPr>
            <a:r>
              <a:rPr lang="en-US" sz="2400" dirty="0" smtClean="0"/>
              <a:t>Lane</a:t>
            </a:r>
            <a:endParaRPr lang="en-US" sz="2400" dirty="0"/>
          </a:p>
        </p:txBody>
      </p:sp>
    </p:spTree>
    <p:extLst>
      <p:ext uri="{BB962C8B-B14F-4D97-AF65-F5344CB8AC3E}">
        <p14:creationId xmlns:p14="http://schemas.microsoft.com/office/powerpoint/2010/main" val="3768626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72966" y="157655"/>
            <a:ext cx="11177752" cy="7078861"/>
          </a:xfrm>
          <a:prstGeom prst="rect">
            <a:avLst/>
          </a:prstGeom>
          <a:noFill/>
        </p:spPr>
        <p:txBody>
          <a:bodyPr wrap="square" rtlCol="0">
            <a:spAutoFit/>
          </a:bodyPr>
          <a:lstStyle/>
          <a:p>
            <a:r>
              <a:rPr lang="en-US" sz="3600" b="1" dirty="0" smtClean="0">
                <a:solidFill>
                  <a:srgbClr val="0070C0"/>
                </a:solidFill>
              </a:rPr>
              <a:t>“we </a:t>
            </a:r>
            <a:r>
              <a:rPr lang="en-US" sz="3600" b="1" dirty="0">
                <a:solidFill>
                  <a:srgbClr val="0070C0"/>
                </a:solidFill>
              </a:rPr>
              <a:t>led the way in the enrollment increase following the great </a:t>
            </a:r>
            <a:r>
              <a:rPr lang="en-US" sz="3600" b="1" dirty="0" smtClean="0">
                <a:solidFill>
                  <a:srgbClr val="0070C0"/>
                </a:solidFill>
              </a:rPr>
              <a:t>recession”  </a:t>
            </a:r>
            <a:r>
              <a:rPr lang="en-US" sz="3600" b="1" i="1" dirty="0" smtClean="0">
                <a:solidFill>
                  <a:srgbClr val="FF0000"/>
                </a:solidFill>
              </a:rPr>
              <a:t>What does the data show?</a:t>
            </a:r>
          </a:p>
          <a:p>
            <a:endParaRPr lang="en-US" sz="2800" dirty="0"/>
          </a:p>
          <a:p>
            <a:pPr marL="342900" indent="-342900">
              <a:buFont typeface="+mj-lt"/>
              <a:buAutoNum type="arabicPeriod"/>
            </a:pPr>
            <a:r>
              <a:rPr lang="en-US" sz="2800" dirty="0" smtClean="0"/>
              <a:t>In the two years after the end of the great recession in June 2009, Lane’s percentage increase in FTE coincided with the increases of the State FTE</a:t>
            </a:r>
          </a:p>
          <a:p>
            <a:pPr marL="342900" indent="-342900">
              <a:buFont typeface="+mj-lt"/>
              <a:buAutoNum type="arabicPeriod"/>
            </a:pPr>
            <a:endParaRPr lang="en-US" sz="1400" dirty="0"/>
          </a:p>
          <a:p>
            <a:pPr marL="342900" indent="-342900">
              <a:buFont typeface="+mj-lt"/>
              <a:buAutoNum type="arabicPeriod"/>
            </a:pPr>
            <a:r>
              <a:rPr lang="en-US" sz="2800" dirty="0" smtClean="0"/>
              <a:t>While in 2010-11, the Total FTE peaked, Lane continued to slightly increase its FTE in 2011-12.  Thus, it did not “lead” in reaching the peak, but did continue rising (a good thing).</a:t>
            </a:r>
          </a:p>
          <a:p>
            <a:pPr marL="342900" indent="-342900">
              <a:buFont typeface="+mj-lt"/>
              <a:buAutoNum type="arabicPeriod"/>
            </a:pPr>
            <a:endParaRPr lang="en-US" sz="1400" dirty="0"/>
          </a:p>
          <a:p>
            <a:pPr marL="342900" indent="-342900">
              <a:buFont typeface="+mj-lt"/>
              <a:buAutoNum type="arabicPeriod"/>
            </a:pPr>
            <a:r>
              <a:rPr lang="en-US" sz="2800" dirty="0" smtClean="0"/>
              <a:t>In this positive regard, Lane was in a group of 4 colleges: Central Oregon Community College (1.53%), Lane Community College (.39%), Portland Community College (4.85%), and Tillamook Bay Community College (7.88)%.  The percentage increase from the previous year are shown.  It is clear that Lane is not </a:t>
            </a:r>
            <a:r>
              <a:rPr lang="en-US" sz="2800" b="1" i="1" dirty="0" smtClean="0"/>
              <a:t>the</a:t>
            </a:r>
            <a:r>
              <a:rPr lang="en-US" sz="2800" dirty="0" smtClean="0"/>
              <a:t> “leader” in this context.</a:t>
            </a:r>
          </a:p>
          <a:p>
            <a:endParaRPr lang="en-US" sz="2800" dirty="0"/>
          </a:p>
          <a:p>
            <a:endParaRPr lang="en-US" dirty="0"/>
          </a:p>
        </p:txBody>
      </p:sp>
    </p:spTree>
    <p:extLst>
      <p:ext uri="{BB962C8B-B14F-4D97-AF65-F5344CB8AC3E}">
        <p14:creationId xmlns:p14="http://schemas.microsoft.com/office/powerpoint/2010/main" val="5624048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51186" y="236511"/>
            <a:ext cx="9296399" cy="6186309"/>
          </a:xfrm>
          <a:prstGeom prst="rect">
            <a:avLst/>
          </a:prstGeom>
        </p:spPr>
        <p:txBody>
          <a:bodyPr wrap="square">
            <a:spAutoFit/>
          </a:bodyPr>
          <a:lstStyle/>
          <a:p>
            <a:r>
              <a:rPr lang="en-US" sz="3600" b="1" dirty="0" smtClean="0">
                <a:solidFill>
                  <a:srgbClr val="0070C0"/>
                </a:solidFill>
              </a:rPr>
              <a:t>“we </a:t>
            </a:r>
            <a:r>
              <a:rPr lang="en-US" sz="3600" b="1" dirty="0">
                <a:solidFill>
                  <a:srgbClr val="0070C0"/>
                </a:solidFill>
              </a:rPr>
              <a:t>are leading the way in declining enrollments and this continues in the current </a:t>
            </a:r>
            <a:r>
              <a:rPr lang="en-US" sz="3600" b="1" dirty="0" smtClean="0">
                <a:solidFill>
                  <a:srgbClr val="0070C0"/>
                </a:solidFill>
              </a:rPr>
              <a:t>year”  </a:t>
            </a:r>
            <a:r>
              <a:rPr lang="en-US" sz="3600" b="1" i="1" dirty="0" smtClean="0">
                <a:solidFill>
                  <a:srgbClr val="FF0000"/>
                </a:solidFill>
              </a:rPr>
              <a:t>What does the data show?</a:t>
            </a:r>
          </a:p>
          <a:p>
            <a:endParaRPr lang="en-US" sz="2800" dirty="0"/>
          </a:p>
          <a:p>
            <a:pPr marL="514350" indent="-514350">
              <a:buFont typeface="+mj-lt"/>
              <a:buAutoNum type="arabicPeriod"/>
            </a:pPr>
            <a:r>
              <a:rPr lang="en-US" sz="2800" dirty="0" smtClean="0"/>
              <a:t>Pretty much that’s the only thing that is true in the original statement.  We are ahead in the decline.</a:t>
            </a:r>
          </a:p>
          <a:p>
            <a:pPr marL="514350" indent="-514350">
              <a:buFont typeface="+mj-lt"/>
              <a:buAutoNum type="arabicPeriod"/>
            </a:pPr>
            <a:endParaRPr lang="en-US" sz="2800" dirty="0"/>
          </a:p>
          <a:p>
            <a:pPr marL="514350" indent="-514350">
              <a:buFont typeface="+mj-lt"/>
              <a:buAutoNum type="arabicPeriod"/>
            </a:pPr>
            <a:r>
              <a:rPr lang="en-US" sz="2800" dirty="0" smtClean="0">
                <a:solidFill>
                  <a:srgbClr val="FF0000"/>
                </a:solidFill>
              </a:rPr>
              <a:t>But in context</a:t>
            </a:r>
            <a:r>
              <a:rPr lang="en-US" sz="2800" dirty="0" smtClean="0"/>
              <a:t>, probably not the kind of leadership even the Far Side Dog – </a:t>
            </a:r>
            <a:r>
              <a:rPr lang="en-US" sz="2800" dirty="0" smtClean="0">
                <a:solidFill>
                  <a:srgbClr val="FF0000"/>
                </a:solidFill>
              </a:rPr>
              <a:t>or likely others </a:t>
            </a:r>
            <a:r>
              <a:rPr lang="en-US" sz="2800" dirty="0"/>
              <a:t>– </a:t>
            </a:r>
            <a:r>
              <a:rPr lang="en-US" sz="2800" dirty="0" smtClean="0"/>
              <a:t>had in mind.</a:t>
            </a:r>
          </a:p>
          <a:p>
            <a:endParaRPr lang="en-US" sz="2800" dirty="0" smtClean="0"/>
          </a:p>
          <a:p>
            <a:endParaRPr lang="en-US" sz="2800" dirty="0"/>
          </a:p>
          <a:p>
            <a:endParaRPr lang="en-US" sz="2800" dirty="0"/>
          </a:p>
          <a:p>
            <a:r>
              <a:rPr lang="en-US" sz="3600" b="1" i="1" dirty="0" smtClean="0">
                <a:solidFill>
                  <a:srgbClr val="FF0000"/>
                </a:solidFill>
              </a:rPr>
              <a:t>And next …</a:t>
            </a:r>
            <a:endParaRPr lang="en-US" sz="3600" b="1" i="1" dirty="0">
              <a:solidFill>
                <a:srgbClr val="FF0000"/>
              </a:solidFill>
            </a:endParaRPr>
          </a:p>
        </p:txBody>
      </p:sp>
    </p:spTree>
    <p:extLst>
      <p:ext uri="{BB962C8B-B14F-4D97-AF65-F5344CB8AC3E}">
        <p14:creationId xmlns:p14="http://schemas.microsoft.com/office/powerpoint/2010/main" val="197575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46386" y="457200"/>
            <a:ext cx="10641724" cy="4862870"/>
          </a:xfrm>
          <a:prstGeom prst="rect">
            <a:avLst/>
          </a:prstGeom>
          <a:noFill/>
        </p:spPr>
        <p:txBody>
          <a:bodyPr wrap="square" rtlCol="0">
            <a:spAutoFit/>
          </a:bodyPr>
          <a:lstStyle/>
          <a:p>
            <a:r>
              <a:rPr lang="en-US" sz="4000" b="1" dirty="0" smtClean="0">
                <a:solidFill>
                  <a:schemeClr val="accent5">
                    <a:lumMod val="75000"/>
                  </a:schemeClr>
                </a:solidFill>
              </a:rPr>
              <a:t>What else about and beyond enrollment is worth examining?</a:t>
            </a:r>
            <a:endParaRPr lang="en-US" sz="4000" b="1" dirty="0">
              <a:solidFill>
                <a:schemeClr val="accent5">
                  <a:lumMod val="75000"/>
                </a:schemeClr>
              </a:solidFill>
            </a:endParaRPr>
          </a:p>
          <a:p>
            <a:endParaRPr lang="en-US" sz="1400" dirty="0" smtClean="0"/>
          </a:p>
          <a:p>
            <a:pPr marL="742950" indent="-742950">
              <a:buFont typeface="+mj-lt"/>
              <a:buAutoNum type="arabicPeriod"/>
            </a:pPr>
            <a:r>
              <a:rPr lang="en-US" sz="3600" dirty="0" smtClean="0"/>
              <a:t>Percentages of total FTE</a:t>
            </a:r>
          </a:p>
          <a:p>
            <a:pPr marL="1028700" lvl="1" indent="-571500">
              <a:buFont typeface="Arial" panose="020B0604020202020204" pitchFamily="34" charset="0"/>
              <a:buChar char="•"/>
            </a:pPr>
            <a:r>
              <a:rPr lang="en-US" sz="3600" dirty="0" smtClean="0"/>
              <a:t>At Lane</a:t>
            </a:r>
          </a:p>
          <a:p>
            <a:pPr marL="1028700" lvl="1" indent="-571500">
              <a:buFont typeface="Arial" panose="020B0604020202020204" pitchFamily="34" charset="0"/>
              <a:buChar char="•"/>
            </a:pPr>
            <a:r>
              <a:rPr lang="en-US" sz="3600" dirty="0" smtClean="0"/>
              <a:t>Elsewhere</a:t>
            </a:r>
          </a:p>
          <a:p>
            <a:pPr marL="742950" indent="-742950">
              <a:buFont typeface="+mj-lt"/>
              <a:buAutoNum type="arabicPeriod"/>
            </a:pPr>
            <a:r>
              <a:rPr lang="en-US" sz="3600" dirty="0" smtClean="0"/>
              <a:t>College enrollment sizes</a:t>
            </a:r>
          </a:p>
          <a:p>
            <a:pPr marL="742950" indent="-742950">
              <a:buFont typeface="+mj-lt"/>
              <a:buAutoNum type="arabicPeriod"/>
            </a:pPr>
            <a:r>
              <a:rPr lang="en-US" sz="3600" dirty="0" smtClean="0"/>
              <a:t>It is beneficial to examine enrollment trends.  What beyond enrollment trends needs to be examined?</a:t>
            </a:r>
            <a:endParaRPr lang="en-US" sz="3600" dirty="0"/>
          </a:p>
        </p:txBody>
      </p:sp>
    </p:spTree>
    <p:extLst>
      <p:ext uri="{BB962C8B-B14F-4D97-AF65-F5344CB8AC3E}">
        <p14:creationId xmlns:p14="http://schemas.microsoft.com/office/powerpoint/2010/main" val="1411102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1196911854"/>
              </p:ext>
            </p:extLst>
          </p:nvPr>
        </p:nvGraphicFramePr>
        <p:xfrm>
          <a:off x="1923393" y="0"/>
          <a:ext cx="7362497" cy="6858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7505889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96824297"/>
              </p:ext>
            </p:extLst>
          </p:nvPr>
        </p:nvGraphicFramePr>
        <p:xfrm>
          <a:off x="1937657" y="0"/>
          <a:ext cx="8382000" cy="6858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54258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1959541648"/>
              </p:ext>
            </p:extLst>
          </p:nvPr>
        </p:nvGraphicFramePr>
        <p:xfrm>
          <a:off x="1813033" y="0"/>
          <a:ext cx="7882759" cy="6858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366877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3244758338"/>
              </p:ext>
            </p:extLst>
          </p:nvPr>
        </p:nvGraphicFramePr>
        <p:xfrm>
          <a:off x="2525485" y="0"/>
          <a:ext cx="7402285" cy="6858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838667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15009" y="616226"/>
            <a:ext cx="10495721" cy="6186309"/>
          </a:xfrm>
          <a:prstGeom prst="rect">
            <a:avLst/>
          </a:prstGeom>
          <a:noFill/>
        </p:spPr>
        <p:txBody>
          <a:bodyPr wrap="square" rtlCol="0">
            <a:spAutoFit/>
          </a:bodyPr>
          <a:lstStyle/>
          <a:p>
            <a:r>
              <a:rPr lang="en-US" sz="3600" b="1" dirty="0" smtClean="0">
                <a:solidFill>
                  <a:srgbClr val="FF0000"/>
                </a:solidFill>
              </a:rPr>
              <a:t>Implicit values in this analysis:</a:t>
            </a:r>
          </a:p>
          <a:p>
            <a:endParaRPr lang="en-US" sz="3600" b="1" dirty="0"/>
          </a:p>
          <a:p>
            <a:r>
              <a:rPr lang="en-US" sz="3600" b="1" dirty="0" smtClean="0"/>
              <a:t>It is useful to think about both the accuracy of statements about the education service and financial status of the college as well as how these statements are comprehended by the college community and the wider community .</a:t>
            </a:r>
          </a:p>
          <a:p>
            <a:endParaRPr lang="en-US" sz="3600" b="1" dirty="0"/>
          </a:p>
          <a:p>
            <a:r>
              <a:rPr lang="en-US" sz="3600" b="1" dirty="0" smtClean="0"/>
              <a:t>This double sensitivity, arguably, needs to be incorporated  into long-range  financial planning  documents.</a:t>
            </a:r>
            <a:endParaRPr lang="en-US" sz="3600" b="1" dirty="0"/>
          </a:p>
        </p:txBody>
      </p:sp>
    </p:spTree>
    <p:extLst>
      <p:ext uri="{BB962C8B-B14F-4D97-AF65-F5344CB8AC3E}">
        <p14:creationId xmlns:p14="http://schemas.microsoft.com/office/powerpoint/2010/main" val="42384028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46386" y="457200"/>
            <a:ext cx="10641724" cy="5478423"/>
          </a:xfrm>
          <a:prstGeom prst="rect">
            <a:avLst/>
          </a:prstGeom>
          <a:noFill/>
        </p:spPr>
        <p:txBody>
          <a:bodyPr wrap="square" rtlCol="0">
            <a:spAutoFit/>
          </a:bodyPr>
          <a:lstStyle/>
          <a:p>
            <a:r>
              <a:rPr lang="en-US" sz="4000" b="1" i="1" dirty="0" smtClean="0">
                <a:solidFill>
                  <a:srgbClr val="FF0000"/>
                </a:solidFill>
              </a:rPr>
              <a:t>Next …</a:t>
            </a:r>
            <a:endParaRPr lang="en-US" sz="4000" b="1" i="1" dirty="0">
              <a:solidFill>
                <a:srgbClr val="FF0000"/>
              </a:solidFill>
            </a:endParaRPr>
          </a:p>
          <a:p>
            <a:r>
              <a:rPr lang="en-US" sz="4000" b="1" dirty="0" smtClean="0">
                <a:solidFill>
                  <a:schemeClr val="accent5">
                    <a:lumMod val="75000"/>
                  </a:schemeClr>
                </a:solidFill>
              </a:rPr>
              <a:t>What else about and beyond enrollment is worth examining?</a:t>
            </a:r>
            <a:endParaRPr lang="en-US" sz="4000" b="1" dirty="0">
              <a:solidFill>
                <a:schemeClr val="accent5">
                  <a:lumMod val="75000"/>
                </a:schemeClr>
              </a:solidFill>
            </a:endParaRPr>
          </a:p>
          <a:p>
            <a:r>
              <a:rPr lang="en-US" sz="1400" dirty="0" smtClean="0"/>
              <a:t>    </a:t>
            </a:r>
          </a:p>
          <a:p>
            <a:pPr marL="742950" indent="-742950">
              <a:buFont typeface="+mj-lt"/>
              <a:buAutoNum type="arabicPeriod"/>
            </a:pPr>
            <a:r>
              <a:rPr lang="en-US" sz="3600" dirty="0" smtClean="0"/>
              <a:t>Percentages of total FTE</a:t>
            </a:r>
          </a:p>
          <a:p>
            <a:pPr marL="1028700" lvl="1" indent="-571500">
              <a:buFont typeface="Arial" panose="020B0604020202020204" pitchFamily="34" charset="0"/>
              <a:buChar char="•"/>
            </a:pPr>
            <a:r>
              <a:rPr lang="en-US" sz="3600" dirty="0" smtClean="0"/>
              <a:t>At Lane</a:t>
            </a:r>
          </a:p>
          <a:p>
            <a:pPr marL="1028700" lvl="1" indent="-571500">
              <a:buFont typeface="Arial" panose="020B0604020202020204" pitchFamily="34" charset="0"/>
              <a:buChar char="•"/>
            </a:pPr>
            <a:r>
              <a:rPr lang="en-US" sz="3600" dirty="0" smtClean="0"/>
              <a:t>Elsewhere</a:t>
            </a:r>
          </a:p>
          <a:p>
            <a:pPr marL="742950" indent="-742950">
              <a:buFont typeface="+mj-lt"/>
              <a:buAutoNum type="arabicPeriod"/>
            </a:pPr>
            <a:r>
              <a:rPr lang="en-US" sz="3600" b="1" dirty="0" smtClean="0">
                <a:solidFill>
                  <a:srgbClr val="FF0000"/>
                </a:solidFill>
              </a:rPr>
              <a:t>College enrollment sizes</a:t>
            </a:r>
          </a:p>
          <a:p>
            <a:pPr marL="742950" indent="-742950">
              <a:buFont typeface="+mj-lt"/>
              <a:buAutoNum type="arabicPeriod"/>
            </a:pPr>
            <a:r>
              <a:rPr lang="en-US" sz="3600" dirty="0" smtClean="0"/>
              <a:t>It is beneficial to examine enrollment trends.  What beyond enrollment trends needs to be examined?</a:t>
            </a:r>
            <a:endParaRPr lang="en-US" sz="3600" dirty="0"/>
          </a:p>
        </p:txBody>
      </p:sp>
    </p:spTree>
    <p:extLst>
      <p:ext uri="{BB962C8B-B14F-4D97-AF65-F5344CB8AC3E}">
        <p14:creationId xmlns:p14="http://schemas.microsoft.com/office/powerpoint/2010/main" val="7767725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3420052307"/>
              </p:ext>
            </p:extLst>
          </p:nvPr>
        </p:nvGraphicFramePr>
        <p:xfrm>
          <a:off x="1349829" y="0"/>
          <a:ext cx="8817428" cy="6858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516414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57180217"/>
              </p:ext>
            </p:extLst>
          </p:nvPr>
        </p:nvGraphicFramePr>
        <p:xfrm>
          <a:off x="1959429" y="0"/>
          <a:ext cx="7968342" cy="6858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416823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1322824854"/>
              </p:ext>
            </p:extLst>
          </p:nvPr>
        </p:nvGraphicFramePr>
        <p:xfrm>
          <a:off x="1828800" y="0"/>
          <a:ext cx="8077200" cy="6858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0799115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4165401829"/>
              </p:ext>
            </p:extLst>
          </p:nvPr>
        </p:nvGraphicFramePr>
        <p:xfrm>
          <a:off x="1850571" y="0"/>
          <a:ext cx="8316686" cy="6858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687711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46386" y="457200"/>
            <a:ext cx="10641724" cy="5478423"/>
          </a:xfrm>
          <a:prstGeom prst="rect">
            <a:avLst/>
          </a:prstGeom>
          <a:noFill/>
        </p:spPr>
        <p:txBody>
          <a:bodyPr wrap="square" rtlCol="0">
            <a:spAutoFit/>
          </a:bodyPr>
          <a:lstStyle/>
          <a:p>
            <a:r>
              <a:rPr lang="en-US" sz="4000" b="1" i="1" dirty="0" smtClean="0">
                <a:solidFill>
                  <a:srgbClr val="FF0000"/>
                </a:solidFill>
              </a:rPr>
              <a:t>Next …</a:t>
            </a:r>
            <a:endParaRPr lang="en-US" sz="4000" b="1" i="1" dirty="0">
              <a:solidFill>
                <a:srgbClr val="FF0000"/>
              </a:solidFill>
            </a:endParaRPr>
          </a:p>
          <a:p>
            <a:r>
              <a:rPr lang="en-US" sz="4000" b="1" dirty="0" smtClean="0">
                <a:solidFill>
                  <a:schemeClr val="accent5">
                    <a:lumMod val="75000"/>
                  </a:schemeClr>
                </a:solidFill>
              </a:rPr>
              <a:t>What else about and beyond enrollment is worth examining?</a:t>
            </a:r>
            <a:endParaRPr lang="en-US" sz="4000" b="1" dirty="0">
              <a:solidFill>
                <a:schemeClr val="accent5">
                  <a:lumMod val="75000"/>
                </a:schemeClr>
              </a:solidFill>
            </a:endParaRPr>
          </a:p>
          <a:p>
            <a:endParaRPr lang="en-US" sz="1400" dirty="0" smtClean="0"/>
          </a:p>
          <a:p>
            <a:pPr marL="742950" indent="-742950">
              <a:buFont typeface="+mj-lt"/>
              <a:buAutoNum type="arabicPeriod"/>
            </a:pPr>
            <a:r>
              <a:rPr lang="en-US" sz="3600" dirty="0" smtClean="0"/>
              <a:t>Percentages of total FTE</a:t>
            </a:r>
          </a:p>
          <a:p>
            <a:pPr marL="1028700" lvl="1" indent="-571500">
              <a:buFont typeface="Arial" panose="020B0604020202020204" pitchFamily="34" charset="0"/>
              <a:buChar char="•"/>
            </a:pPr>
            <a:r>
              <a:rPr lang="en-US" sz="3600" dirty="0" smtClean="0"/>
              <a:t>At Lane</a:t>
            </a:r>
          </a:p>
          <a:p>
            <a:pPr marL="1028700" lvl="1" indent="-571500">
              <a:buFont typeface="Arial" panose="020B0604020202020204" pitchFamily="34" charset="0"/>
              <a:buChar char="•"/>
            </a:pPr>
            <a:r>
              <a:rPr lang="en-US" sz="3600" dirty="0" smtClean="0"/>
              <a:t>Elsewhere</a:t>
            </a:r>
          </a:p>
          <a:p>
            <a:pPr marL="742950" indent="-742950">
              <a:buFont typeface="+mj-lt"/>
              <a:buAutoNum type="arabicPeriod"/>
            </a:pPr>
            <a:r>
              <a:rPr lang="en-US" sz="3600" dirty="0" smtClean="0"/>
              <a:t>College enrollment sizes</a:t>
            </a:r>
          </a:p>
          <a:p>
            <a:pPr marL="742950" indent="-742950">
              <a:buFont typeface="+mj-lt"/>
              <a:buAutoNum type="arabicPeriod"/>
            </a:pPr>
            <a:r>
              <a:rPr lang="en-US" sz="3600" dirty="0" smtClean="0">
                <a:solidFill>
                  <a:srgbClr val="FF0000"/>
                </a:solidFill>
              </a:rPr>
              <a:t>It is beneficial to examine enrollment trends.  </a:t>
            </a:r>
            <a:r>
              <a:rPr lang="en-US" sz="3600" b="1" u="sng" dirty="0" smtClean="0">
                <a:solidFill>
                  <a:srgbClr val="FF0000"/>
                </a:solidFill>
              </a:rPr>
              <a:t>What beyond enrollment trends needs to be examined?</a:t>
            </a:r>
            <a:endParaRPr lang="en-US" sz="3600" b="1" u="sng" dirty="0">
              <a:solidFill>
                <a:srgbClr val="FF0000"/>
              </a:solidFill>
            </a:endParaRPr>
          </a:p>
        </p:txBody>
      </p:sp>
    </p:spTree>
    <p:extLst>
      <p:ext uri="{BB962C8B-B14F-4D97-AF65-F5344CB8AC3E}">
        <p14:creationId xmlns:p14="http://schemas.microsoft.com/office/powerpoint/2010/main" val="8237436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55373" y="357809"/>
            <a:ext cx="10455965" cy="5262979"/>
          </a:xfrm>
          <a:prstGeom prst="rect">
            <a:avLst/>
          </a:prstGeom>
          <a:noFill/>
        </p:spPr>
        <p:txBody>
          <a:bodyPr wrap="square" rtlCol="0">
            <a:spAutoFit/>
          </a:bodyPr>
          <a:lstStyle/>
          <a:p>
            <a:pPr marL="457200" indent="-457200">
              <a:buFont typeface="Wingdings" panose="05000000000000000000" pitchFamily="2" charset="2"/>
              <a:buChar char="ü"/>
            </a:pPr>
            <a:r>
              <a:rPr lang="en-US" sz="2800" dirty="0" smtClean="0"/>
              <a:t>Clarity in our language: lead and follow, track or match, lead and lag</a:t>
            </a:r>
          </a:p>
          <a:p>
            <a:pPr marL="457200" indent="-457200">
              <a:buFont typeface="Wingdings" panose="05000000000000000000" pitchFamily="2" charset="2"/>
              <a:buChar char="ü"/>
            </a:pPr>
            <a:r>
              <a:rPr lang="en-US" sz="2800" dirty="0" smtClean="0"/>
              <a:t>Awareness of implicit messages: leadership, complacency, powerlessness, comprehensible, incomprehensible</a:t>
            </a:r>
          </a:p>
          <a:p>
            <a:pPr marL="457200" indent="-457200">
              <a:buFont typeface="Wingdings" panose="05000000000000000000" pitchFamily="2" charset="2"/>
              <a:buChar char="ü"/>
            </a:pPr>
            <a:r>
              <a:rPr lang="en-US" sz="2800" dirty="0" smtClean="0"/>
              <a:t>Enrollment models: Who makes them?  What is their scope?   Are they transparent?  How and by whom are they accepted, used and assessed?</a:t>
            </a:r>
          </a:p>
          <a:p>
            <a:pPr marL="457200" indent="-457200">
              <a:buFont typeface="Wingdings" panose="05000000000000000000" pitchFamily="2" charset="2"/>
              <a:buChar char="ü"/>
            </a:pPr>
            <a:r>
              <a:rPr lang="en-US" sz="2800" dirty="0" smtClean="0"/>
              <a:t>Coming to terms with perverse incentives encouraged by the past-driven distribution formula and year-by-year budget crisis management and the lack of long-range strategic financial planning for the college.</a:t>
            </a:r>
          </a:p>
          <a:p>
            <a:pPr marL="457200" indent="-457200">
              <a:buFont typeface="Wingdings" panose="05000000000000000000" pitchFamily="2" charset="2"/>
              <a:buChar char="ü"/>
            </a:pPr>
            <a:r>
              <a:rPr lang="en-US" sz="2800" dirty="0" smtClean="0"/>
              <a:t>And …</a:t>
            </a:r>
          </a:p>
          <a:p>
            <a:endParaRPr lang="en-US" sz="2800" dirty="0"/>
          </a:p>
        </p:txBody>
      </p:sp>
    </p:spTree>
    <p:extLst>
      <p:ext uri="{BB962C8B-B14F-4D97-AF65-F5344CB8AC3E}">
        <p14:creationId xmlns:p14="http://schemas.microsoft.com/office/powerpoint/2010/main" val="26110494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readingreview.com/comics/pages_jpg/insearchofthefarsid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4375" y="173420"/>
            <a:ext cx="5362356" cy="66613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687130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87366" y="1087821"/>
            <a:ext cx="9774619" cy="4524315"/>
          </a:xfrm>
          <a:prstGeom prst="rect">
            <a:avLst/>
          </a:prstGeom>
          <a:noFill/>
        </p:spPr>
        <p:txBody>
          <a:bodyPr wrap="square" rtlCol="0">
            <a:spAutoFit/>
          </a:bodyPr>
          <a:lstStyle/>
          <a:p>
            <a:r>
              <a:rPr lang="en-US" sz="4800" dirty="0" smtClean="0"/>
              <a:t>… </a:t>
            </a:r>
            <a:r>
              <a:rPr lang="en-US" sz="4800" i="1" dirty="0" smtClean="0"/>
              <a:t>blah  </a:t>
            </a:r>
            <a:r>
              <a:rPr lang="en-US" sz="4800" i="1" dirty="0" err="1" smtClean="0"/>
              <a:t>blah</a:t>
            </a:r>
            <a:r>
              <a:rPr lang="en-US" sz="4800" i="1" dirty="0" smtClean="0"/>
              <a:t> … </a:t>
            </a:r>
            <a:r>
              <a:rPr lang="en-US" sz="4800" b="1" dirty="0" smtClean="0"/>
              <a:t>Lane </a:t>
            </a:r>
            <a:r>
              <a:rPr lang="en-US" sz="4800" i="1" dirty="0" smtClean="0"/>
              <a:t>…  </a:t>
            </a:r>
            <a:r>
              <a:rPr lang="en-US" sz="4800" i="1" dirty="0"/>
              <a:t>blah  </a:t>
            </a:r>
            <a:r>
              <a:rPr lang="en-US" sz="4800" i="1" dirty="0" err="1"/>
              <a:t>blah</a:t>
            </a:r>
            <a:r>
              <a:rPr lang="en-US" sz="4800" i="1" dirty="0"/>
              <a:t> </a:t>
            </a:r>
            <a:r>
              <a:rPr lang="en-US" sz="4800" dirty="0"/>
              <a:t>… </a:t>
            </a:r>
            <a:r>
              <a:rPr lang="en-US" sz="4800" dirty="0" smtClean="0"/>
              <a:t>… </a:t>
            </a:r>
            <a:r>
              <a:rPr lang="en-US" sz="4800" i="1" dirty="0" smtClean="0"/>
              <a:t>blah  </a:t>
            </a:r>
            <a:r>
              <a:rPr lang="en-US" sz="4800" i="1" dirty="0" err="1" smtClean="0"/>
              <a:t>blah</a:t>
            </a:r>
            <a:r>
              <a:rPr lang="en-US" sz="4800" i="1" dirty="0" smtClean="0"/>
              <a:t>  </a:t>
            </a:r>
            <a:r>
              <a:rPr lang="en-US" sz="4800" i="1" dirty="0" err="1" smtClean="0"/>
              <a:t>blah</a:t>
            </a:r>
            <a:r>
              <a:rPr lang="en-US" sz="4800" i="1" dirty="0" smtClean="0"/>
              <a:t>  </a:t>
            </a:r>
            <a:r>
              <a:rPr lang="en-US" sz="4800" i="1" dirty="0" err="1" smtClean="0"/>
              <a:t>blah</a:t>
            </a:r>
            <a:r>
              <a:rPr lang="en-US" sz="4800" i="1" dirty="0" smtClean="0"/>
              <a:t> </a:t>
            </a:r>
            <a:r>
              <a:rPr lang="en-US" sz="4800" dirty="0"/>
              <a:t>… </a:t>
            </a:r>
            <a:r>
              <a:rPr lang="en-US" sz="4800" i="1" dirty="0"/>
              <a:t>blah  </a:t>
            </a:r>
            <a:r>
              <a:rPr lang="en-US" sz="4800" i="1" dirty="0" err="1"/>
              <a:t>blah</a:t>
            </a:r>
            <a:r>
              <a:rPr lang="en-US" sz="4800" i="1" dirty="0"/>
              <a:t> </a:t>
            </a:r>
            <a:r>
              <a:rPr lang="en-US" sz="4800" i="1" dirty="0" smtClean="0"/>
              <a:t>… </a:t>
            </a:r>
            <a:r>
              <a:rPr lang="en-US" sz="4800" dirty="0" smtClean="0"/>
              <a:t>… </a:t>
            </a:r>
            <a:r>
              <a:rPr lang="en-US" sz="4800" i="1" dirty="0"/>
              <a:t>blah </a:t>
            </a:r>
            <a:r>
              <a:rPr lang="en-US" sz="4800" dirty="0"/>
              <a:t>… </a:t>
            </a:r>
            <a:r>
              <a:rPr lang="en-US" sz="4800" i="1" dirty="0"/>
              <a:t>blah  </a:t>
            </a:r>
            <a:r>
              <a:rPr lang="en-US" sz="4800" i="1" dirty="0" err="1"/>
              <a:t>blah</a:t>
            </a:r>
            <a:r>
              <a:rPr lang="en-US" sz="4800" i="1" dirty="0"/>
              <a:t>  </a:t>
            </a:r>
            <a:r>
              <a:rPr lang="en-US" sz="4800" i="1" dirty="0" err="1"/>
              <a:t>blah</a:t>
            </a:r>
            <a:r>
              <a:rPr lang="en-US" sz="4800" i="1" dirty="0"/>
              <a:t>  </a:t>
            </a:r>
            <a:r>
              <a:rPr lang="en-US" sz="4800" i="1" dirty="0" err="1"/>
              <a:t>blah</a:t>
            </a:r>
            <a:r>
              <a:rPr lang="en-US" sz="4800" i="1" dirty="0"/>
              <a:t> </a:t>
            </a:r>
            <a:r>
              <a:rPr lang="en-US" sz="4800" i="1" dirty="0" err="1"/>
              <a:t>blah</a:t>
            </a:r>
            <a:r>
              <a:rPr lang="en-US" sz="4800" i="1" dirty="0"/>
              <a:t>  </a:t>
            </a:r>
            <a:r>
              <a:rPr lang="en-US" sz="4800" i="1" dirty="0" err="1"/>
              <a:t>blah</a:t>
            </a:r>
            <a:r>
              <a:rPr lang="en-US" sz="4800" i="1" dirty="0"/>
              <a:t> </a:t>
            </a:r>
            <a:r>
              <a:rPr lang="en-US" sz="4800" i="1" dirty="0" err="1"/>
              <a:t>blah</a:t>
            </a:r>
            <a:r>
              <a:rPr lang="en-US" sz="4800" i="1" dirty="0"/>
              <a:t>  </a:t>
            </a:r>
            <a:r>
              <a:rPr lang="en-US" sz="4800" i="1" dirty="0" err="1"/>
              <a:t>blah</a:t>
            </a:r>
            <a:r>
              <a:rPr lang="en-US" sz="4800" i="1" dirty="0"/>
              <a:t>  </a:t>
            </a:r>
            <a:r>
              <a:rPr lang="en-US" sz="4800" i="1" dirty="0" err="1"/>
              <a:t>blah</a:t>
            </a:r>
            <a:r>
              <a:rPr lang="en-US" sz="4800" i="1" dirty="0"/>
              <a:t> </a:t>
            </a:r>
            <a:r>
              <a:rPr lang="en-US" sz="4800" i="1" dirty="0" smtClean="0"/>
              <a:t> </a:t>
            </a:r>
            <a:r>
              <a:rPr lang="en-US" sz="4800" dirty="0" smtClean="0"/>
              <a:t>… </a:t>
            </a:r>
            <a:r>
              <a:rPr lang="en-US" sz="4800" i="1" dirty="0"/>
              <a:t>blah </a:t>
            </a:r>
            <a:r>
              <a:rPr lang="en-US" sz="4800" i="1" dirty="0" err="1"/>
              <a:t>blah</a:t>
            </a:r>
            <a:r>
              <a:rPr lang="en-US" sz="4800" i="1" dirty="0"/>
              <a:t>  </a:t>
            </a:r>
            <a:r>
              <a:rPr lang="en-US" sz="4800" i="1" dirty="0" err="1"/>
              <a:t>blah</a:t>
            </a:r>
            <a:r>
              <a:rPr lang="en-US" sz="4800" i="1" dirty="0"/>
              <a:t>  </a:t>
            </a:r>
            <a:r>
              <a:rPr lang="en-US" sz="4800" i="1" dirty="0" err="1"/>
              <a:t>blah</a:t>
            </a:r>
            <a:r>
              <a:rPr lang="en-US" sz="4800" i="1" dirty="0"/>
              <a:t> </a:t>
            </a:r>
            <a:r>
              <a:rPr lang="en-US" sz="4800" dirty="0"/>
              <a:t>… </a:t>
            </a:r>
            <a:r>
              <a:rPr lang="en-US" sz="4800" i="1" dirty="0" smtClean="0"/>
              <a:t>blah  </a:t>
            </a:r>
            <a:r>
              <a:rPr lang="en-US" sz="4800" i="1" dirty="0" err="1"/>
              <a:t>blah</a:t>
            </a:r>
            <a:r>
              <a:rPr lang="en-US" sz="4800" i="1" dirty="0"/>
              <a:t>  </a:t>
            </a:r>
            <a:r>
              <a:rPr lang="en-US" sz="4800" i="1" dirty="0" err="1"/>
              <a:t>blah</a:t>
            </a:r>
            <a:r>
              <a:rPr lang="en-US" sz="4800" i="1" dirty="0"/>
              <a:t>  </a:t>
            </a:r>
            <a:r>
              <a:rPr lang="en-US" sz="4800" i="1" dirty="0" err="1"/>
              <a:t>blah</a:t>
            </a:r>
            <a:r>
              <a:rPr lang="en-US" sz="4800" i="1" dirty="0"/>
              <a:t> </a:t>
            </a:r>
            <a:r>
              <a:rPr lang="en-US" sz="4800" i="1" dirty="0" err="1"/>
              <a:t>blah</a:t>
            </a:r>
            <a:r>
              <a:rPr lang="en-US" sz="4800" i="1" dirty="0"/>
              <a:t>  </a:t>
            </a:r>
            <a:r>
              <a:rPr lang="en-US" sz="4800" i="1" dirty="0" err="1"/>
              <a:t>blah</a:t>
            </a:r>
            <a:r>
              <a:rPr lang="en-US" sz="4800" i="1" dirty="0"/>
              <a:t> </a:t>
            </a:r>
            <a:r>
              <a:rPr lang="en-US" sz="4800" i="1" dirty="0" err="1"/>
              <a:t>blah</a:t>
            </a:r>
            <a:r>
              <a:rPr lang="en-US" sz="4800" i="1" dirty="0"/>
              <a:t> </a:t>
            </a:r>
            <a:r>
              <a:rPr lang="en-US" sz="4800" dirty="0"/>
              <a:t>… </a:t>
            </a:r>
            <a:r>
              <a:rPr lang="en-US" sz="4800" i="1" dirty="0"/>
              <a:t>blah  </a:t>
            </a:r>
            <a:r>
              <a:rPr lang="en-US" sz="4800" i="1" dirty="0" err="1"/>
              <a:t>blah</a:t>
            </a:r>
            <a:r>
              <a:rPr lang="en-US" sz="4800" i="1" dirty="0"/>
              <a:t> </a:t>
            </a:r>
            <a:r>
              <a:rPr lang="en-US" sz="4800" i="1" dirty="0" err="1" smtClean="0"/>
              <a:t>blah</a:t>
            </a:r>
            <a:r>
              <a:rPr lang="en-US" sz="4800" i="1" dirty="0" smtClean="0"/>
              <a:t>  </a:t>
            </a:r>
            <a:r>
              <a:rPr lang="en-US" sz="4800" i="1" dirty="0" err="1"/>
              <a:t>blah</a:t>
            </a:r>
            <a:r>
              <a:rPr lang="en-US" sz="4800" i="1" dirty="0"/>
              <a:t>  </a:t>
            </a:r>
            <a:r>
              <a:rPr lang="en-US" sz="4800" i="1" dirty="0" err="1"/>
              <a:t>blah</a:t>
            </a:r>
            <a:r>
              <a:rPr lang="en-US" sz="4800" i="1" dirty="0"/>
              <a:t> </a:t>
            </a:r>
            <a:r>
              <a:rPr lang="en-US" sz="4800" dirty="0"/>
              <a:t>… </a:t>
            </a:r>
            <a:r>
              <a:rPr lang="en-US" sz="4800" dirty="0" smtClean="0"/>
              <a:t>.</a:t>
            </a:r>
          </a:p>
        </p:txBody>
      </p:sp>
      <p:sp>
        <p:nvSpPr>
          <p:cNvPr id="3" name="TextBox 2"/>
          <p:cNvSpPr txBox="1"/>
          <p:nvPr/>
        </p:nvSpPr>
        <p:spPr>
          <a:xfrm>
            <a:off x="1387366" y="457200"/>
            <a:ext cx="8355724" cy="646331"/>
          </a:xfrm>
          <a:prstGeom prst="rect">
            <a:avLst/>
          </a:prstGeom>
          <a:noFill/>
        </p:spPr>
        <p:txBody>
          <a:bodyPr wrap="square" rtlCol="0">
            <a:spAutoFit/>
          </a:bodyPr>
          <a:lstStyle/>
          <a:p>
            <a:r>
              <a:rPr lang="en-US" sz="3600" b="1" i="1" dirty="0" smtClean="0">
                <a:solidFill>
                  <a:srgbClr val="FF0000"/>
                </a:solidFill>
              </a:rPr>
              <a:t>What the Far Side dog hears</a:t>
            </a:r>
            <a:endParaRPr lang="en-US" sz="3600" b="1" i="1" dirty="0">
              <a:solidFill>
                <a:srgbClr val="FF0000"/>
              </a:solidFill>
            </a:endParaRPr>
          </a:p>
        </p:txBody>
      </p:sp>
    </p:spTree>
    <p:extLst>
      <p:ext uri="{BB962C8B-B14F-4D97-AF65-F5344CB8AC3E}">
        <p14:creationId xmlns:p14="http://schemas.microsoft.com/office/powerpoint/2010/main" val="19011207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98634" y="1087821"/>
            <a:ext cx="10263351" cy="5262979"/>
          </a:xfrm>
          <a:prstGeom prst="rect">
            <a:avLst/>
          </a:prstGeom>
          <a:noFill/>
        </p:spPr>
        <p:txBody>
          <a:bodyPr wrap="square" rtlCol="0">
            <a:spAutoFit/>
          </a:bodyPr>
          <a:lstStyle/>
          <a:p>
            <a:r>
              <a:rPr lang="en-US" sz="4800" dirty="0" smtClean="0"/>
              <a:t>… </a:t>
            </a:r>
            <a:r>
              <a:rPr lang="en-US" sz="4800" i="1" dirty="0" smtClean="0"/>
              <a:t>blah  </a:t>
            </a:r>
            <a:r>
              <a:rPr lang="en-US" sz="4800" i="1" dirty="0" err="1" smtClean="0"/>
              <a:t>blah</a:t>
            </a:r>
            <a:r>
              <a:rPr lang="en-US" sz="4800" i="1" dirty="0" smtClean="0"/>
              <a:t> … </a:t>
            </a:r>
            <a:r>
              <a:rPr lang="en-US" sz="4800" b="1" dirty="0" smtClean="0"/>
              <a:t>Lane has </a:t>
            </a:r>
            <a:r>
              <a:rPr lang="en-US" sz="4800" b="1" dirty="0"/>
              <a:t>a long history of leading</a:t>
            </a:r>
            <a:r>
              <a:rPr lang="en-US" sz="4800" dirty="0"/>
              <a:t> </a:t>
            </a:r>
            <a:r>
              <a:rPr lang="en-US" sz="4800" dirty="0" smtClean="0"/>
              <a:t>… </a:t>
            </a:r>
            <a:r>
              <a:rPr lang="en-US" sz="4800" i="1" dirty="0" smtClean="0"/>
              <a:t>blah  </a:t>
            </a:r>
            <a:r>
              <a:rPr lang="en-US" sz="4800" i="1" dirty="0" err="1" smtClean="0"/>
              <a:t>blah</a:t>
            </a:r>
            <a:r>
              <a:rPr lang="en-US" sz="4800" i="1" dirty="0" smtClean="0"/>
              <a:t>  </a:t>
            </a:r>
            <a:r>
              <a:rPr lang="en-US" sz="4800" i="1" dirty="0" err="1" smtClean="0"/>
              <a:t>blah</a:t>
            </a:r>
            <a:r>
              <a:rPr lang="en-US" sz="4800" i="1" dirty="0" smtClean="0"/>
              <a:t>  </a:t>
            </a:r>
            <a:r>
              <a:rPr lang="en-US" sz="4800" i="1" dirty="0" err="1" smtClean="0"/>
              <a:t>blah</a:t>
            </a:r>
            <a:r>
              <a:rPr lang="en-US" sz="4800" i="1" dirty="0" smtClean="0"/>
              <a:t> </a:t>
            </a:r>
            <a:r>
              <a:rPr lang="en-US" sz="4800" dirty="0"/>
              <a:t>… </a:t>
            </a:r>
            <a:r>
              <a:rPr lang="en-US" sz="4800" i="1" dirty="0"/>
              <a:t>blah  </a:t>
            </a:r>
            <a:r>
              <a:rPr lang="en-US" sz="4800" i="1" dirty="0" err="1"/>
              <a:t>blah</a:t>
            </a:r>
            <a:r>
              <a:rPr lang="en-US" sz="4800" i="1" dirty="0"/>
              <a:t> </a:t>
            </a:r>
            <a:r>
              <a:rPr lang="en-US" sz="4800" i="1" dirty="0" smtClean="0"/>
              <a:t>… </a:t>
            </a:r>
            <a:r>
              <a:rPr lang="en-US" sz="4800" b="1" dirty="0" smtClean="0"/>
              <a:t>we </a:t>
            </a:r>
            <a:r>
              <a:rPr lang="en-US" sz="4800" b="1" dirty="0"/>
              <a:t>led the way </a:t>
            </a:r>
            <a:r>
              <a:rPr lang="en-US" sz="4800" dirty="0"/>
              <a:t>… </a:t>
            </a:r>
            <a:r>
              <a:rPr lang="en-US" sz="4800" i="1" dirty="0"/>
              <a:t>blah </a:t>
            </a:r>
            <a:r>
              <a:rPr lang="en-US" sz="4800" dirty="0"/>
              <a:t>… </a:t>
            </a:r>
            <a:r>
              <a:rPr lang="en-US" sz="4800" i="1" dirty="0"/>
              <a:t>blah  </a:t>
            </a:r>
            <a:r>
              <a:rPr lang="en-US" sz="4800" i="1" dirty="0" err="1"/>
              <a:t>blah</a:t>
            </a:r>
            <a:r>
              <a:rPr lang="en-US" sz="4800" i="1" dirty="0"/>
              <a:t>  </a:t>
            </a:r>
            <a:r>
              <a:rPr lang="en-US" sz="4800" i="1" dirty="0" err="1"/>
              <a:t>blah</a:t>
            </a:r>
            <a:r>
              <a:rPr lang="en-US" sz="4800" i="1" dirty="0"/>
              <a:t>  </a:t>
            </a:r>
            <a:r>
              <a:rPr lang="en-US" sz="4800" i="1" dirty="0" err="1"/>
              <a:t>blah</a:t>
            </a:r>
            <a:r>
              <a:rPr lang="en-US" sz="4800" i="1" dirty="0"/>
              <a:t> </a:t>
            </a:r>
            <a:r>
              <a:rPr lang="en-US" sz="4800" i="1" dirty="0" err="1"/>
              <a:t>blah</a:t>
            </a:r>
            <a:r>
              <a:rPr lang="en-US" sz="4800" i="1" dirty="0"/>
              <a:t>  </a:t>
            </a:r>
            <a:r>
              <a:rPr lang="en-US" sz="4800" i="1" dirty="0" err="1"/>
              <a:t>blah</a:t>
            </a:r>
            <a:r>
              <a:rPr lang="en-US" sz="4800" i="1" dirty="0"/>
              <a:t> </a:t>
            </a:r>
            <a:r>
              <a:rPr lang="en-US" sz="4800" i="1" dirty="0" err="1"/>
              <a:t>blah</a:t>
            </a:r>
            <a:r>
              <a:rPr lang="en-US" sz="4800" i="1" dirty="0"/>
              <a:t>  </a:t>
            </a:r>
            <a:r>
              <a:rPr lang="en-US" sz="4800" i="1" dirty="0" err="1"/>
              <a:t>blah</a:t>
            </a:r>
            <a:r>
              <a:rPr lang="en-US" sz="4800" i="1" dirty="0"/>
              <a:t>  </a:t>
            </a:r>
            <a:r>
              <a:rPr lang="en-US" sz="4800" i="1" dirty="0" err="1"/>
              <a:t>blah</a:t>
            </a:r>
            <a:r>
              <a:rPr lang="en-US" sz="4800" i="1" dirty="0"/>
              <a:t> </a:t>
            </a:r>
            <a:r>
              <a:rPr lang="en-US" sz="4800" i="1" dirty="0" smtClean="0"/>
              <a:t> </a:t>
            </a:r>
            <a:r>
              <a:rPr lang="en-US" sz="4800" dirty="0" smtClean="0"/>
              <a:t>… </a:t>
            </a:r>
            <a:r>
              <a:rPr lang="en-US" sz="4800" b="1" dirty="0" smtClean="0"/>
              <a:t>we </a:t>
            </a:r>
            <a:r>
              <a:rPr lang="en-US" sz="4800" b="1" dirty="0"/>
              <a:t>are leading the way </a:t>
            </a:r>
            <a:r>
              <a:rPr lang="en-US" sz="4800" i="1" dirty="0"/>
              <a:t>blah  </a:t>
            </a:r>
            <a:r>
              <a:rPr lang="en-US" sz="4800" i="1" dirty="0" err="1"/>
              <a:t>blah</a:t>
            </a:r>
            <a:r>
              <a:rPr lang="en-US" sz="4800" i="1" dirty="0"/>
              <a:t>  </a:t>
            </a:r>
            <a:r>
              <a:rPr lang="en-US" sz="4800" i="1" dirty="0" err="1"/>
              <a:t>blah</a:t>
            </a:r>
            <a:r>
              <a:rPr lang="en-US" sz="4800" i="1" dirty="0"/>
              <a:t>  </a:t>
            </a:r>
            <a:r>
              <a:rPr lang="en-US" sz="4800" i="1" dirty="0" err="1"/>
              <a:t>blah</a:t>
            </a:r>
            <a:r>
              <a:rPr lang="en-US" sz="4800" i="1" dirty="0"/>
              <a:t> </a:t>
            </a:r>
            <a:r>
              <a:rPr lang="en-US" sz="4800" i="1" dirty="0" err="1"/>
              <a:t>blah</a:t>
            </a:r>
            <a:r>
              <a:rPr lang="en-US" sz="4800" i="1" dirty="0"/>
              <a:t>  </a:t>
            </a:r>
            <a:r>
              <a:rPr lang="en-US" sz="4800" i="1" dirty="0" err="1"/>
              <a:t>blah</a:t>
            </a:r>
            <a:r>
              <a:rPr lang="en-US" sz="4800" i="1" dirty="0"/>
              <a:t> </a:t>
            </a:r>
            <a:r>
              <a:rPr lang="en-US" sz="4800" i="1" dirty="0" err="1"/>
              <a:t>blah</a:t>
            </a:r>
            <a:r>
              <a:rPr lang="en-US" sz="4800" i="1" dirty="0"/>
              <a:t> </a:t>
            </a:r>
            <a:r>
              <a:rPr lang="en-US" sz="4800" dirty="0"/>
              <a:t>… </a:t>
            </a:r>
            <a:r>
              <a:rPr lang="en-US" sz="4800" i="1" dirty="0"/>
              <a:t>blah  </a:t>
            </a:r>
            <a:r>
              <a:rPr lang="en-US" sz="4800" i="1" dirty="0" err="1"/>
              <a:t>blah</a:t>
            </a:r>
            <a:r>
              <a:rPr lang="en-US" sz="4800" i="1" dirty="0"/>
              <a:t> </a:t>
            </a:r>
            <a:r>
              <a:rPr lang="en-US" sz="4800" i="1" dirty="0" err="1" smtClean="0"/>
              <a:t>blah</a:t>
            </a:r>
            <a:r>
              <a:rPr lang="en-US" sz="4800" i="1" dirty="0" smtClean="0"/>
              <a:t>  </a:t>
            </a:r>
            <a:r>
              <a:rPr lang="en-US" sz="4800" i="1" dirty="0" err="1"/>
              <a:t>blah</a:t>
            </a:r>
            <a:r>
              <a:rPr lang="en-US" sz="4800" i="1" dirty="0"/>
              <a:t>  </a:t>
            </a:r>
            <a:r>
              <a:rPr lang="en-US" sz="4800" i="1" dirty="0" err="1"/>
              <a:t>blah</a:t>
            </a:r>
            <a:r>
              <a:rPr lang="en-US" sz="4800" i="1" dirty="0"/>
              <a:t> </a:t>
            </a:r>
            <a:r>
              <a:rPr lang="en-US" sz="4800" dirty="0"/>
              <a:t>… </a:t>
            </a:r>
            <a:r>
              <a:rPr lang="en-US" sz="4800" dirty="0" smtClean="0"/>
              <a:t>.</a:t>
            </a:r>
          </a:p>
        </p:txBody>
      </p:sp>
      <p:sp>
        <p:nvSpPr>
          <p:cNvPr id="3" name="TextBox 2"/>
          <p:cNvSpPr txBox="1"/>
          <p:nvPr/>
        </p:nvSpPr>
        <p:spPr>
          <a:xfrm>
            <a:off x="472965" y="361532"/>
            <a:ext cx="11114690" cy="646331"/>
          </a:xfrm>
          <a:prstGeom prst="rect">
            <a:avLst/>
          </a:prstGeom>
          <a:noFill/>
        </p:spPr>
        <p:txBody>
          <a:bodyPr wrap="square" rtlCol="0">
            <a:spAutoFit/>
          </a:bodyPr>
          <a:lstStyle/>
          <a:p>
            <a:r>
              <a:rPr lang="en-US" sz="3600" b="1" i="1" dirty="0" smtClean="0">
                <a:solidFill>
                  <a:srgbClr val="FF0000"/>
                </a:solidFill>
              </a:rPr>
              <a:t>Perhaps what the exceptionally smart Far Side dog hears</a:t>
            </a:r>
            <a:endParaRPr lang="en-US" sz="3600" b="1" i="1" dirty="0">
              <a:solidFill>
                <a:srgbClr val="FF0000"/>
              </a:solidFill>
            </a:endParaRPr>
          </a:p>
        </p:txBody>
      </p:sp>
    </p:spTree>
    <p:extLst>
      <p:ext uri="{BB962C8B-B14F-4D97-AF65-F5344CB8AC3E}">
        <p14:creationId xmlns:p14="http://schemas.microsoft.com/office/powerpoint/2010/main" val="36530183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19807" y="240804"/>
            <a:ext cx="10657490" cy="5940088"/>
          </a:xfrm>
          <a:prstGeom prst="rect">
            <a:avLst/>
          </a:prstGeom>
          <a:noFill/>
        </p:spPr>
        <p:txBody>
          <a:bodyPr wrap="square" rtlCol="0">
            <a:spAutoFit/>
          </a:bodyPr>
          <a:lstStyle/>
          <a:p>
            <a:r>
              <a:rPr lang="en-US" sz="4000" b="1" i="1" dirty="0" smtClean="0">
                <a:solidFill>
                  <a:srgbClr val="FF0000"/>
                </a:solidFill>
              </a:rPr>
              <a:t>Looking at data allows an understanding  beyond understanding of the smartest Fire Side Dog</a:t>
            </a:r>
          </a:p>
          <a:p>
            <a:r>
              <a:rPr lang="en-US" sz="1200" dirty="0" smtClean="0"/>
              <a:t>    </a:t>
            </a:r>
            <a:endParaRPr lang="en-US" sz="1200" dirty="0"/>
          </a:p>
          <a:p>
            <a:r>
              <a:rPr lang="en-US" sz="3200" b="1" dirty="0" smtClean="0">
                <a:solidFill>
                  <a:schemeClr val="accent5">
                    <a:lumMod val="75000"/>
                  </a:schemeClr>
                </a:solidFill>
              </a:rPr>
              <a:t>To what extent did Lane lead or follow enrollment trends in relation to the Great </a:t>
            </a:r>
            <a:r>
              <a:rPr lang="en-US" sz="3200" b="1" dirty="0">
                <a:solidFill>
                  <a:schemeClr val="accent5">
                    <a:lumMod val="75000"/>
                  </a:schemeClr>
                </a:solidFill>
              </a:rPr>
              <a:t>Recession (December 2007 to June </a:t>
            </a:r>
            <a:r>
              <a:rPr lang="en-US" sz="3200" b="1" dirty="0" smtClean="0">
                <a:solidFill>
                  <a:schemeClr val="accent5">
                    <a:lumMod val="75000"/>
                  </a:schemeClr>
                </a:solidFill>
              </a:rPr>
              <a:t>2009)?</a:t>
            </a:r>
          </a:p>
          <a:p>
            <a:endParaRPr lang="en-US" sz="3200" b="1" dirty="0" smtClean="0">
              <a:solidFill>
                <a:schemeClr val="accent5">
                  <a:lumMod val="75000"/>
                </a:schemeClr>
              </a:solidFill>
            </a:endParaRPr>
          </a:p>
          <a:p>
            <a:r>
              <a:rPr lang="en-US" sz="3200" b="1" dirty="0" smtClean="0">
                <a:solidFill>
                  <a:schemeClr val="accent5">
                    <a:lumMod val="75000"/>
                  </a:schemeClr>
                </a:solidFill>
              </a:rPr>
              <a:t>To what extent did Lane lead or follow enrollment trends in relation to the previous economic downturn?</a:t>
            </a:r>
          </a:p>
          <a:p>
            <a:r>
              <a:rPr lang="en-US" sz="3200" b="1" dirty="0">
                <a:solidFill>
                  <a:schemeClr val="accent5">
                    <a:lumMod val="75000"/>
                  </a:schemeClr>
                </a:solidFill>
              </a:rPr>
              <a:t> </a:t>
            </a:r>
            <a:r>
              <a:rPr lang="en-US" sz="3200" b="1" dirty="0" smtClean="0">
                <a:solidFill>
                  <a:schemeClr val="accent5">
                    <a:lumMod val="75000"/>
                  </a:schemeClr>
                </a:solidFill>
              </a:rPr>
              <a:t>   </a:t>
            </a:r>
          </a:p>
          <a:p>
            <a:r>
              <a:rPr lang="en-US" sz="3200" b="1" dirty="0">
                <a:solidFill>
                  <a:schemeClr val="accent5">
                    <a:lumMod val="75000"/>
                  </a:schemeClr>
                </a:solidFill>
              </a:rPr>
              <a:t>What else about </a:t>
            </a:r>
            <a:r>
              <a:rPr lang="en-US" sz="3200" b="1" dirty="0" smtClean="0">
                <a:solidFill>
                  <a:schemeClr val="accent5">
                    <a:lumMod val="75000"/>
                  </a:schemeClr>
                </a:solidFill>
              </a:rPr>
              <a:t>and beyond enrollment </a:t>
            </a:r>
            <a:r>
              <a:rPr lang="en-US" sz="3200" b="1" dirty="0">
                <a:solidFill>
                  <a:schemeClr val="accent5">
                    <a:lumMod val="75000"/>
                  </a:schemeClr>
                </a:solidFill>
              </a:rPr>
              <a:t>is worth considering?</a:t>
            </a:r>
          </a:p>
        </p:txBody>
      </p:sp>
    </p:spTree>
    <p:extLst>
      <p:ext uri="{BB962C8B-B14F-4D97-AF65-F5344CB8AC3E}">
        <p14:creationId xmlns:p14="http://schemas.microsoft.com/office/powerpoint/2010/main" val="5129610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2790686212"/>
              </p:ext>
            </p:extLst>
          </p:nvPr>
        </p:nvGraphicFramePr>
        <p:xfrm>
          <a:off x="1340069" y="0"/>
          <a:ext cx="8544910" cy="6858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071625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19807" y="240804"/>
            <a:ext cx="10657490" cy="6186309"/>
          </a:xfrm>
          <a:prstGeom prst="rect">
            <a:avLst/>
          </a:prstGeom>
          <a:noFill/>
        </p:spPr>
        <p:txBody>
          <a:bodyPr wrap="square" rtlCol="0">
            <a:spAutoFit/>
          </a:bodyPr>
          <a:lstStyle/>
          <a:p>
            <a:r>
              <a:rPr lang="en-US" sz="4000" b="1" i="1" dirty="0" smtClean="0">
                <a:solidFill>
                  <a:srgbClr val="FF0000"/>
                </a:solidFill>
              </a:rPr>
              <a:t>Checking the data:</a:t>
            </a:r>
            <a:endParaRPr lang="en-US" sz="4000" i="1" dirty="0" smtClean="0"/>
          </a:p>
          <a:p>
            <a:r>
              <a:rPr lang="en-US" sz="3200" b="1" dirty="0" smtClean="0">
                <a:solidFill>
                  <a:schemeClr val="accent5">
                    <a:lumMod val="75000"/>
                  </a:schemeClr>
                </a:solidFill>
              </a:rPr>
              <a:t>To what extent did Lane lead or follow enrollment trends in relation to the Great </a:t>
            </a:r>
            <a:r>
              <a:rPr lang="en-US" sz="3200" b="1" dirty="0">
                <a:solidFill>
                  <a:schemeClr val="accent5">
                    <a:lumMod val="75000"/>
                  </a:schemeClr>
                </a:solidFill>
              </a:rPr>
              <a:t>Recession (</a:t>
            </a:r>
            <a:r>
              <a:rPr lang="en-US" sz="3200" b="1" dirty="0" smtClean="0">
                <a:solidFill>
                  <a:schemeClr val="accent5">
                    <a:lumMod val="75000"/>
                  </a:schemeClr>
                </a:solidFill>
              </a:rPr>
              <a:t>Dec. </a:t>
            </a:r>
            <a:r>
              <a:rPr lang="en-US" sz="3200" b="1" dirty="0">
                <a:solidFill>
                  <a:schemeClr val="accent5">
                    <a:lumMod val="75000"/>
                  </a:schemeClr>
                </a:solidFill>
              </a:rPr>
              <a:t>2007 to June </a:t>
            </a:r>
            <a:r>
              <a:rPr lang="en-US" sz="3200" b="1" dirty="0" smtClean="0">
                <a:solidFill>
                  <a:schemeClr val="accent5">
                    <a:lumMod val="75000"/>
                  </a:schemeClr>
                </a:solidFill>
              </a:rPr>
              <a:t>2009)?</a:t>
            </a:r>
          </a:p>
          <a:p>
            <a:pPr marL="457200" indent="-457200">
              <a:buFont typeface="Wingdings" panose="05000000000000000000" pitchFamily="2" charset="2"/>
              <a:buChar char="§"/>
            </a:pPr>
            <a:r>
              <a:rPr lang="en-US" sz="2800" dirty="0" smtClean="0"/>
              <a:t>Lane’s </a:t>
            </a:r>
            <a:r>
              <a:rPr lang="en-US" sz="2800" dirty="0"/>
              <a:t>percentage increase in FTE </a:t>
            </a:r>
            <a:r>
              <a:rPr lang="en-US" sz="2800" dirty="0" smtClean="0"/>
              <a:t>was only a tiny bit higher </a:t>
            </a:r>
            <a:r>
              <a:rPr lang="en-US" sz="2800" dirty="0"/>
              <a:t>than the total State’s after December </a:t>
            </a:r>
            <a:r>
              <a:rPr lang="en-US" sz="2800" dirty="0" smtClean="0"/>
              <a:t>2007, and is related to the following …</a:t>
            </a:r>
          </a:p>
          <a:p>
            <a:pPr marL="457200" indent="-457200">
              <a:buFont typeface="Wingdings" panose="05000000000000000000" pitchFamily="2" charset="2"/>
              <a:buChar char="§"/>
            </a:pPr>
            <a:r>
              <a:rPr lang="en-US" sz="2800" dirty="0" smtClean="0"/>
              <a:t>Lane FTE had fallen from the previous year, whereas the total State FTE was already rising December 2007.</a:t>
            </a:r>
          </a:p>
          <a:p>
            <a:pPr marL="457200" indent="-457200">
              <a:buFont typeface="Wingdings" panose="05000000000000000000" pitchFamily="2" charset="2"/>
              <a:buChar char="§"/>
            </a:pPr>
            <a:r>
              <a:rPr lang="en-US" sz="2800" dirty="0" smtClean="0"/>
              <a:t>Following the great recession, the percentage increases of Lane FTE and the Total FTE were approximately the same.</a:t>
            </a:r>
            <a:r>
              <a:rPr lang="en-US" sz="1200" dirty="0" smtClean="0"/>
              <a:t>    </a:t>
            </a:r>
          </a:p>
          <a:p>
            <a:pPr marL="457200" indent="-457200">
              <a:buFont typeface="Wingdings" panose="05000000000000000000" pitchFamily="2" charset="2"/>
              <a:buChar char="§"/>
            </a:pPr>
            <a:r>
              <a:rPr lang="en-US" sz="2800" dirty="0" smtClean="0"/>
              <a:t>Lane FTE peaked a year later than – not ahead of -- the total FTE</a:t>
            </a:r>
            <a:r>
              <a:rPr lang="en-US" sz="2800" dirty="0"/>
              <a:t>.</a:t>
            </a:r>
            <a:endParaRPr lang="en-US" sz="2800" dirty="0" smtClean="0"/>
          </a:p>
          <a:p>
            <a:pPr marL="457200" indent="-457200">
              <a:buFont typeface="Wingdings" panose="05000000000000000000" pitchFamily="2" charset="2"/>
              <a:buChar char="§"/>
            </a:pPr>
            <a:r>
              <a:rPr lang="en-US" sz="2800" dirty="0" smtClean="0"/>
              <a:t>Lane’s percentage drop in FTE was significantly larger than other colleges.</a:t>
            </a:r>
          </a:p>
          <a:p>
            <a:pPr marL="457200" indent="-457200">
              <a:buFont typeface="Wingdings" panose="05000000000000000000" pitchFamily="2" charset="2"/>
              <a:buChar char="§"/>
            </a:pPr>
            <a:r>
              <a:rPr lang="en-US" sz="2800" dirty="0" smtClean="0"/>
              <a:t>The percentage drops in FTE have slowed in all colleges except LCC.</a:t>
            </a:r>
            <a:endParaRPr lang="en-US" sz="2800" dirty="0"/>
          </a:p>
          <a:p>
            <a:r>
              <a:rPr lang="en-US" sz="1200" dirty="0" smtClean="0"/>
              <a:t>     </a:t>
            </a:r>
          </a:p>
        </p:txBody>
      </p:sp>
    </p:spTree>
    <p:extLst>
      <p:ext uri="{BB962C8B-B14F-4D97-AF65-F5344CB8AC3E}">
        <p14:creationId xmlns:p14="http://schemas.microsoft.com/office/powerpoint/2010/main" val="8409009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1857686483"/>
              </p:ext>
            </p:extLst>
          </p:nvPr>
        </p:nvGraphicFramePr>
        <p:xfrm>
          <a:off x="1340069" y="0"/>
          <a:ext cx="8544910" cy="6858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155400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867</TotalTime>
  <Words>1341</Words>
  <Application>Microsoft Office PowerPoint</Application>
  <PresentationFormat>Custom</PresentationFormat>
  <Paragraphs>136</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john dennis gilbert</cp:lastModifiedBy>
  <cp:revision>55</cp:revision>
  <cp:lastPrinted>2016-02-05T19:52:38Z</cp:lastPrinted>
  <dcterms:created xsi:type="dcterms:W3CDTF">2015-12-30T17:35:33Z</dcterms:created>
  <dcterms:modified xsi:type="dcterms:W3CDTF">2016-02-05T21:19:15Z</dcterms:modified>
</cp:coreProperties>
</file>