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58" r:id="rId4"/>
    <p:sldId id="259" r:id="rId5"/>
    <p:sldId id="261" r:id="rId6"/>
    <p:sldId id="273" r:id="rId7"/>
    <p:sldId id="272" r:id="rId8"/>
    <p:sldId id="263" r:id="rId9"/>
    <p:sldId id="265" r:id="rId10"/>
    <p:sldId id="275" r:id="rId11"/>
    <p:sldId id="279" r:id="rId12"/>
    <p:sldId id="280" r:id="rId13"/>
    <p:sldId id="281" r:id="rId14"/>
    <p:sldId id="282" r:id="rId15"/>
    <p:sldId id="283" r:id="rId16"/>
    <p:sldId id="284" r:id="rId17"/>
    <p:sldId id="277" r:id="rId18"/>
    <p:sldId id="264" r:id="rId19"/>
    <p:sldId id="27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823" autoAdjust="0"/>
  </p:normalViewPr>
  <p:slideViewPr>
    <p:cSldViewPr snapToGrid="0">
      <p:cViewPr varScale="1">
        <p:scale>
          <a:sx n="81" d="100"/>
          <a:sy n="81" d="100"/>
        </p:scale>
        <p:origin x="1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6.xml"/><Relationship Id="rId5" Type="http://schemas.openxmlformats.org/officeDocument/2006/relationships/slide" Target="../slides/slide18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F86CB-65B6-407D-B09D-C1B9ABABD3F6}" type="doc">
      <dgm:prSet loTypeId="urn:microsoft.com/office/officeart/2005/8/layout/vList2" loCatId="list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E70971-0744-4B23-9C19-D1DCA07396A5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Diversity Values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5173E98-341C-4A2A-B217-82FD5657C3D6}" type="parTrans" cxnId="{79E88AEA-0575-40B4-A587-78772254056A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B943D4D2-4F73-4888-986B-07D6350D7414}" type="sibTrans" cxnId="{79E88AEA-0575-40B4-A587-78772254056A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085864B1-3419-4A1F-8C6C-56391EAFA148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Strategic Direction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50A49A9-07FA-4F9F-BAB7-294ED3F1B940}" type="parTrans" cxnId="{B537CECD-FC6E-4936-B4AA-B06BD5DB09F1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7CD5BB7B-8B37-4572-81B8-6401228C4D45}" type="sibTrans" cxnId="{B537CECD-FC6E-4936-B4AA-B06BD5DB09F1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3BFA73E1-2640-4503-BAE8-AA0D2C9195AE}">
      <dgm:prSet phldrT="[Text]" custT="1"/>
      <dgm:spPr/>
      <dgm:t>
        <a:bodyPr/>
        <a:lstStyle/>
        <a:p>
          <a:pPr algn="l"/>
          <a:r>
            <a:rPr lang="en-US" sz="2400" b="1" cap="small" baseline="0" smtClean="0">
              <a:latin typeface="Century Schoolbook" panose="02040604050505020304" pitchFamily="18" charset="0"/>
            </a:rPr>
            <a:t>Key Strategies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83356D1-9B8C-4F02-B3A7-7A95FBFB678D}" type="parTrans" cxnId="{6BAFA94D-9A04-4F42-A524-FD40C7554875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C4A1928D-3353-46D2-8DC3-5F5B6A3054C3}" type="sibTrans" cxnId="{6BAFA94D-9A04-4F42-A524-FD40C7554875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8A939F3B-1F60-4A0F-9987-C165152BF382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Diversity Plan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3C75A73-C7B1-4CAD-9068-652BE86E908B}" type="parTrans" cxnId="{8120B6AD-9BA5-49D2-B693-DF87385CDF49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9A70C7CF-6894-4284-BD87-C812B8940C89}" type="sibTrans" cxnId="{8120B6AD-9BA5-49D2-B693-DF87385CDF49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2AD2D2CF-4078-4F06-A114-1BF266A6B465}">
      <dgm:prSet phldrT="[Text]" custT="1"/>
      <dgm:spPr/>
      <dgm:t>
        <a:bodyPr/>
        <a:lstStyle/>
        <a:p>
          <a:pPr algn="l"/>
          <a:r>
            <a:rPr lang="en-US" sz="2400" b="1" cap="small" baseline="0" smtClean="0">
              <a:latin typeface="Century Schoolbook" panose="02040604050505020304" pitchFamily="18" charset="0"/>
            </a:rPr>
            <a:t>Equity Lens Models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D8E0AAD-B2F3-4344-AB2C-C65C43891C68}" type="parTrans" cxnId="{FB56C93B-925D-48B8-B8AA-5E8AE357BB87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A2069FD4-A030-41CB-8870-0896200F2FE6}" type="sibTrans" cxnId="{FB56C93B-925D-48B8-B8AA-5E8AE357BB87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9EAD81FA-D03B-4273-A633-5C078D2C8D69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Strategic Objectives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9FFCD05-64C9-44C4-9871-E94C888A3B23}" type="parTrans" cxnId="{825A72AA-F49C-47ED-BBCA-C430A5D5D97E}">
      <dgm:prSet/>
      <dgm:spPr/>
      <dgm:t>
        <a:bodyPr/>
        <a:lstStyle/>
        <a:p>
          <a:endParaRPr lang="en-US" sz="1600"/>
        </a:p>
      </dgm:t>
    </dgm:pt>
    <dgm:pt modelId="{55ACAEDD-5365-46D9-A9F3-17E76825F110}" type="sibTrans" cxnId="{825A72AA-F49C-47ED-BBCA-C430A5D5D97E}">
      <dgm:prSet/>
      <dgm:spPr/>
      <dgm:t>
        <a:bodyPr/>
        <a:lstStyle/>
        <a:p>
          <a:endParaRPr lang="en-US" sz="1600"/>
        </a:p>
      </dgm:t>
    </dgm:pt>
    <dgm:pt modelId="{89EB5C73-DDCF-4059-91F8-DC60E3897AEA}" type="pres">
      <dgm:prSet presAssocID="{126F86CB-65B6-407D-B09D-C1B9ABABD3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1E272-7441-4888-B62D-1474E9A2F60C}" type="pres">
      <dgm:prSet presAssocID="{09E70971-0744-4B23-9C19-D1DCA07396A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76622-AA47-4950-8721-72F9B2F6E734}" type="pres">
      <dgm:prSet presAssocID="{B943D4D2-4F73-4888-986B-07D6350D7414}" presName="spacer" presStyleCnt="0"/>
      <dgm:spPr/>
    </dgm:pt>
    <dgm:pt modelId="{77BBA3E8-1EFD-448F-B30B-11C6B8FF4125}" type="pres">
      <dgm:prSet presAssocID="{085864B1-3419-4A1F-8C6C-56391EAFA14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88BFE-08AF-4CD6-A430-E87AED4B8B4E}" type="pres">
      <dgm:prSet presAssocID="{7CD5BB7B-8B37-4572-81B8-6401228C4D45}" presName="spacer" presStyleCnt="0"/>
      <dgm:spPr/>
    </dgm:pt>
    <dgm:pt modelId="{56EF1482-DDBE-47DC-B470-22CC05403773}" type="pres">
      <dgm:prSet presAssocID="{9EAD81FA-D03B-4273-A633-5C078D2C8D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E4CE2-F4B9-42D5-97C5-77674C03F9B7}" type="pres">
      <dgm:prSet presAssocID="{55ACAEDD-5365-46D9-A9F3-17E76825F110}" presName="spacer" presStyleCnt="0"/>
      <dgm:spPr/>
    </dgm:pt>
    <dgm:pt modelId="{9594B3EC-58D7-4126-A660-893C31BF5085}" type="pres">
      <dgm:prSet presAssocID="{3BFA73E1-2640-4503-BAE8-AA0D2C9195A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5C919-3ADD-4F23-9629-EFAEE90D4B0B}" type="pres">
      <dgm:prSet presAssocID="{C4A1928D-3353-46D2-8DC3-5F5B6A3054C3}" presName="spacer" presStyleCnt="0"/>
      <dgm:spPr/>
    </dgm:pt>
    <dgm:pt modelId="{553CF82B-B3D3-487B-9798-C305DCD0CAAE}" type="pres">
      <dgm:prSet presAssocID="{8A939F3B-1F60-4A0F-9987-C165152BF38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A666E-6C56-4626-8349-C4CF22F35087}" type="pres">
      <dgm:prSet presAssocID="{9A70C7CF-6894-4284-BD87-C812B8940C89}" presName="spacer" presStyleCnt="0"/>
      <dgm:spPr/>
    </dgm:pt>
    <dgm:pt modelId="{F2184E34-102C-4B3D-9CD0-071E588B4020}" type="pres">
      <dgm:prSet presAssocID="{2AD2D2CF-4078-4F06-A114-1BF266A6B4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3EB97-E376-4A2C-9B96-F2CF813ADBF5}" type="presOf" srcId="{126F86CB-65B6-407D-B09D-C1B9ABABD3F6}" destId="{89EB5C73-DDCF-4059-91F8-DC60E3897AEA}" srcOrd="0" destOrd="0" presId="urn:microsoft.com/office/officeart/2005/8/layout/vList2"/>
    <dgm:cxn modelId="{79E88AEA-0575-40B4-A587-78772254056A}" srcId="{126F86CB-65B6-407D-B09D-C1B9ABABD3F6}" destId="{09E70971-0744-4B23-9C19-D1DCA07396A5}" srcOrd="0" destOrd="0" parTransId="{85173E98-341C-4A2A-B217-82FD5657C3D6}" sibTransId="{B943D4D2-4F73-4888-986B-07D6350D7414}"/>
    <dgm:cxn modelId="{3AF1CE30-EE10-4C89-84CA-B5D884046731}" type="presOf" srcId="{2AD2D2CF-4078-4F06-A114-1BF266A6B465}" destId="{F2184E34-102C-4B3D-9CD0-071E588B4020}" srcOrd="0" destOrd="0" presId="urn:microsoft.com/office/officeart/2005/8/layout/vList2"/>
    <dgm:cxn modelId="{120A3302-9589-43CA-AD7F-2E45DED8689A}" type="presOf" srcId="{8A939F3B-1F60-4A0F-9987-C165152BF382}" destId="{553CF82B-B3D3-487B-9798-C305DCD0CAAE}" srcOrd="0" destOrd="0" presId="urn:microsoft.com/office/officeart/2005/8/layout/vList2"/>
    <dgm:cxn modelId="{6BAFA94D-9A04-4F42-A524-FD40C7554875}" srcId="{126F86CB-65B6-407D-B09D-C1B9ABABD3F6}" destId="{3BFA73E1-2640-4503-BAE8-AA0D2C9195AE}" srcOrd="3" destOrd="0" parTransId="{383356D1-9B8C-4F02-B3A7-7A95FBFB678D}" sibTransId="{C4A1928D-3353-46D2-8DC3-5F5B6A3054C3}"/>
    <dgm:cxn modelId="{FB56C93B-925D-48B8-B8AA-5E8AE357BB87}" srcId="{126F86CB-65B6-407D-B09D-C1B9ABABD3F6}" destId="{2AD2D2CF-4078-4F06-A114-1BF266A6B465}" srcOrd="5" destOrd="0" parTransId="{ED8E0AAD-B2F3-4344-AB2C-C65C43891C68}" sibTransId="{A2069FD4-A030-41CB-8870-0896200F2FE6}"/>
    <dgm:cxn modelId="{A4DEA552-40E6-430E-99C8-EF595C55B3BF}" type="presOf" srcId="{085864B1-3419-4A1F-8C6C-56391EAFA148}" destId="{77BBA3E8-1EFD-448F-B30B-11C6B8FF4125}" srcOrd="0" destOrd="0" presId="urn:microsoft.com/office/officeart/2005/8/layout/vList2"/>
    <dgm:cxn modelId="{8120B6AD-9BA5-49D2-B693-DF87385CDF49}" srcId="{126F86CB-65B6-407D-B09D-C1B9ABABD3F6}" destId="{8A939F3B-1F60-4A0F-9987-C165152BF382}" srcOrd="4" destOrd="0" parTransId="{73C75A73-C7B1-4CAD-9068-652BE86E908B}" sibTransId="{9A70C7CF-6894-4284-BD87-C812B8940C89}"/>
    <dgm:cxn modelId="{32F56679-FDE7-41D7-A5C0-E72D39E6AF6B}" type="presOf" srcId="{3BFA73E1-2640-4503-BAE8-AA0D2C9195AE}" destId="{9594B3EC-58D7-4126-A660-893C31BF5085}" srcOrd="0" destOrd="0" presId="urn:microsoft.com/office/officeart/2005/8/layout/vList2"/>
    <dgm:cxn modelId="{B537CECD-FC6E-4936-B4AA-B06BD5DB09F1}" srcId="{126F86CB-65B6-407D-B09D-C1B9ABABD3F6}" destId="{085864B1-3419-4A1F-8C6C-56391EAFA148}" srcOrd="1" destOrd="0" parTransId="{D50A49A9-07FA-4F9F-BAB7-294ED3F1B940}" sibTransId="{7CD5BB7B-8B37-4572-81B8-6401228C4D45}"/>
    <dgm:cxn modelId="{D1159FD6-C100-4165-A0A1-467143FDE14F}" type="presOf" srcId="{9EAD81FA-D03B-4273-A633-5C078D2C8D69}" destId="{56EF1482-DDBE-47DC-B470-22CC05403773}" srcOrd="0" destOrd="0" presId="urn:microsoft.com/office/officeart/2005/8/layout/vList2"/>
    <dgm:cxn modelId="{296322CA-50D5-44C0-B888-6782F238399E}" type="presOf" srcId="{09E70971-0744-4B23-9C19-D1DCA07396A5}" destId="{0871E272-7441-4888-B62D-1474E9A2F60C}" srcOrd="0" destOrd="0" presId="urn:microsoft.com/office/officeart/2005/8/layout/vList2"/>
    <dgm:cxn modelId="{825A72AA-F49C-47ED-BBCA-C430A5D5D97E}" srcId="{126F86CB-65B6-407D-B09D-C1B9ABABD3F6}" destId="{9EAD81FA-D03B-4273-A633-5C078D2C8D69}" srcOrd="2" destOrd="0" parTransId="{39FFCD05-64C9-44C4-9871-E94C888A3B23}" sibTransId="{55ACAEDD-5365-46D9-A9F3-17E76825F110}"/>
    <dgm:cxn modelId="{640A56B5-CCF0-413A-97CA-7F11EB11E129}" type="presParOf" srcId="{89EB5C73-DDCF-4059-91F8-DC60E3897AEA}" destId="{0871E272-7441-4888-B62D-1474E9A2F60C}" srcOrd="0" destOrd="0" presId="urn:microsoft.com/office/officeart/2005/8/layout/vList2"/>
    <dgm:cxn modelId="{3E8A0CBF-45A3-4E2A-81A1-886BB59F1287}" type="presParOf" srcId="{89EB5C73-DDCF-4059-91F8-DC60E3897AEA}" destId="{46376622-AA47-4950-8721-72F9B2F6E734}" srcOrd="1" destOrd="0" presId="urn:microsoft.com/office/officeart/2005/8/layout/vList2"/>
    <dgm:cxn modelId="{2790B3FC-32AE-4115-B7C8-6A13764D4BCA}" type="presParOf" srcId="{89EB5C73-DDCF-4059-91F8-DC60E3897AEA}" destId="{77BBA3E8-1EFD-448F-B30B-11C6B8FF4125}" srcOrd="2" destOrd="0" presId="urn:microsoft.com/office/officeart/2005/8/layout/vList2"/>
    <dgm:cxn modelId="{A3C96EB2-E505-439B-BF04-AA3A47F14AEC}" type="presParOf" srcId="{89EB5C73-DDCF-4059-91F8-DC60E3897AEA}" destId="{44F88BFE-08AF-4CD6-A430-E87AED4B8B4E}" srcOrd="3" destOrd="0" presId="urn:microsoft.com/office/officeart/2005/8/layout/vList2"/>
    <dgm:cxn modelId="{A7DCFC2E-562B-41B6-9C52-4DD61A341B7F}" type="presParOf" srcId="{89EB5C73-DDCF-4059-91F8-DC60E3897AEA}" destId="{56EF1482-DDBE-47DC-B470-22CC05403773}" srcOrd="4" destOrd="0" presId="urn:microsoft.com/office/officeart/2005/8/layout/vList2"/>
    <dgm:cxn modelId="{9AE09E5B-9667-4099-96B7-AB75F665FEA6}" type="presParOf" srcId="{89EB5C73-DDCF-4059-91F8-DC60E3897AEA}" destId="{783E4CE2-F4B9-42D5-97C5-77674C03F9B7}" srcOrd="5" destOrd="0" presId="urn:microsoft.com/office/officeart/2005/8/layout/vList2"/>
    <dgm:cxn modelId="{2DA7FFF4-8F73-46E0-9AE9-8A7CE02FCFE8}" type="presParOf" srcId="{89EB5C73-DDCF-4059-91F8-DC60E3897AEA}" destId="{9594B3EC-58D7-4126-A660-893C31BF5085}" srcOrd="6" destOrd="0" presId="urn:microsoft.com/office/officeart/2005/8/layout/vList2"/>
    <dgm:cxn modelId="{6AAE9337-766F-4316-A3A5-0C94A3AA5700}" type="presParOf" srcId="{89EB5C73-DDCF-4059-91F8-DC60E3897AEA}" destId="{ACD5C919-3ADD-4F23-9629-EFAEE90D4B0B}" srcOrd="7" destOrd="0" presId="urn:microsoft.com/office/officeart/2005/8/layout/vList2"/>
    <dgm:cxn modelId="{BDCC030A-A897-41BE-B1C1-7CACC071B760}" type="presParOf" srcId="{89EB5C73-DDCF-4059-91F8-DC60E3897AEA}" destId="{553CF82B-B3D3-487B-9798-C305DCD0CAAE}" srcOrd="8" destOrd="0" presId="urn:microsoft.com/office/officeart/2005/8/layout/vList2"/>
    <dgm:cxn modelId="{FF8E332A-04EC-4EE4-9CEC-F2A33D475096}" type="presParOf" srcId="{89EB5C73-DDCF-4059-91F8-DC60E3897AEA}" destId="{203A666E-6C56-4626-8349-C4CF22F35087}" srcOrd="9" destOrd="0" presId="urn:microsoft.com/office/officeart/2005/8/layout/vList2"/>
    <dgm:cxn modelId="{6C733D18-0124-43D6-9B01-FFB5DD89DA2E}" type="presParOf" srcId="{89EB5C73-DDCF-4059-91F8-DC60E3897AEA}" destId="{F2184E34-102C-4B3D-9CD0-071E588B40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6FBF7-35B9-4F54-BA03-0321D3172135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8FECC9-2A72-4845-96D2-D6FEF8D2E82A}">
      <dgm:prSet phldrT="[Text]"/>
      <dgm:spPr/>
      <dgm:t>
        <a:bodyPr/>
        <a:lstStyle/>
        <a:p>
          <a:pPr algn="l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Integrate principles of social justice throughout the college learning and working environment</a:t>
          </a:r>
          <a:endParaRPr lang="en-US" dirty="0"/>
        </a:p>
      </dgm:t>
    </dgm:pt>
    <dgm:pt modelId="{52D50A4C-901A-4593-BA36-E7B21749432A}" type="parTrans" cxnId="{78F7117F-3643-4E65-8766-A8CECDFB0354}">
      <dgm:prSet/>
      <dgm:spPr/>
      <dgm:t>
        <a:bodyPr/>
        <a:lstStyle/>
        <a:p>
          <a:endParaRPr lang="en-US"/>
        </a:p>
      </dgm:t>
    </dgm:pt>
    <dgm:pt modelId="{06A590FD-FC10-4EAB-A57B-F92CE4569F6A}" type="sibTrans" cxnId="{78F7117F-3643-4E65-8766-A8CECDFB0354}">
      <dgm:prSet/>
      <dgm:spPr/>
      <dgm:t>
        <a:bodyPr/>
        <a:lstStyle/>
        <a:p>
          <a:endParaRPr lang="en-US"/>
        </a:p>
      </dgm:t>
    </dgm:pt>
    <dgm:pt modelId="{AA93FC9B-FDC8-44AA-AF10-F8355FD7BAB8}">
      <dgm:prSet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 a culture of inclusivity, and respect, through dialogue, outreach, education, and equitable policies and practices</a:t>
          </a:r>
        </a:p>
      </dgm:t>
    </dgm:pt>
    <dgm:pt modelId="{9BF91639-E7E9-4075-912E-A0DED2575C46}" type="parTrans" cxnId="{13080DF7-C54C-4A1E-8D5C-A919E2F458AD}">
      <dgm:prSet/>
      <dgm:spPr/>
      <dgm:t>
        <a:bodyPr/>
        <a:lstStyle/>
        <a:p>
          <a:endParaRPr lang="en-US"/>
        </a:p>
      </dgm:t>
    </dgm:pt>
    <dgm:pt modelId="{39D8F5DC-BB39-4345-BBBB-856DB00A6AF6}" type="sibTrans" cxnId="{13080DF7-C54C-4A1E-8D5C-A919E2F458AD}">
      <dgm:prSet/>
      <dgm:spPr/>
      <dgm:t>
        <a:bodyPr/>
        <a:lstStyle/>
        <a:p>
          <a:endParaRPr lang="en-US"/>
        </a:p>
      </dgm:t>
    </dgm:pt>
    <dgm:pt modelId="{8D9F6660-3D19-491D-8EDD-E29D19FC85A2}">
      <dgm:prSet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Improve recruitment, retention, and support of diverse students, faculty, staff, and managers</a:t>
          </a:r>
        </a:p>
      </dgm:t>
    </dgm:pt>
    <dgm:pt modelId="{0E908436-9A4B-4A9F-8987-3993C376285C}" type="parTrans" cxnId="{CABEFB24-D6EE-4DB3-80CE-63774680C0F6}">
      <dgm:prSet/>
      <dgm:spPr/>
      <dgm:t>
        <a:bodyPr/>
        <a:lstStyle/>
        <a:p>
          <a:endParaRPr lang="en-US"/>
        </a:p>
      </dgm:t>
    </dgm:pt>
    <dgm:pt modelId="{1A64EB8D-B469-476F-8C33-40E1C81443E1}" type="sibTrans" cxnId="{CABEFB24-D6EE-4DB3-80CE-63774680C0F6}">
      <dgm:prSet/>
      <dgm:spPr/>
      <dgm:t>
        <a:bodyPr/>
        <a:lstStyle/>
        <a:p>
          <a:endParaRPr lang="en-US"/>
        </a:p>
      </dgm:t>
    </dgm:pt>
    <dgm:pt modelId="{870BEB37-51C6-42B1-A7AB-877FC7820DCB}" type="pres">
      <dgm:prSet presAssocID="{73D6FBF7-35B9-4F54-BA03-0321D31721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3EC85-C8E2-4299-BEEA-C4BE1AD6DB6C}" type="pres">
      <dgm:prSet presAssocID="{B48FECC9-2A72-4845-96D2-D6FEF8D2E82A}" presName="circle1" presStyleLbl="node1" presStyleIdx="0" presStyleCnt="3"/>
      <dgm:spPr/>
    </dgm:pt>
    <dgm:pt modelId="{ACF8F1C0-7790-4691-A5A0-6583D038D329}" type="pres">
      <dgm:prSet presAssocID="{B48FECC9-2A72-4845-96D2-D6FEF8D2E82A}" presName="space" presStyleCnt="0"/>
      <dgm:spPr/>
    </dgm:pt>
    <dgm:pt modelId="{87361CCF-B51E-46BB-8B25-AFF2A1182382}" type="pres">
      <dgm:prSet presAssocID="{B48FECC9-2A72-4845-96D2-D6FEF8D2E82A}" presName="rect1" presStyleLbl="alignAcc1" presStyleIdx="0" presStyleCnt="3"/>
      <dgm:spPr/>
      <dgm:t>
        <a:bodyPr/>
        <a:lstStyle/>
        <a:p>
          <a:endParaRPr lang="en-US"/>
        </a:p>
      </dgm:t>
    </dgm:pt>
    <dgm:pt modelId="{1D3D3CC4-3FA8-4AB9-B891-3C03EC9D7312}" type="pres">
      <dgm:prSet presAssocID="{AA93FC9B-FDC8-44AA-AF10-F8355FD7BAB8}" presName="vertSpace2" presStyleLbl="node1" presStyleIdx="0" presStyleCnt="3"/>
      <dgm:spPr/>
    </dgm:pt>
    <dgm:pt modelId="{266B9416-3E38-4453-A82C-56A8D63EE9B6}" type="pres">
      <dgm:prSet presAssocID="{AA93FC9B-FDC8-44AA-AF10-F8355FD7BAB8}" presName="circle2" presStyleLbl="node1" presStyleIdx="1" presStyleCnt="3"/>
      <dgm:spPr/>
    </dgm:pt>
    <dgm:pt modelId="{DF3A63A2-DB4B-44FB-A7EE-667AAF0A5765}" type="pres">
      <dgm:prSet presAssocID="{AA93FC9B-FDC8-44AA-AF10-F8355FD7BAB8}" presName="rect2" presStyleLbl="alignAcc1" presStyleIdx="1" presStyleCnt="3"/>
      <dgm:spPr/>
      <dgm:t>
        <a:bodyPr/>
        <a:lstStyle/>
        <a:p>
          <a:endParaRPr lang="en-US"/>
        </a:p>
      </dgm:t>
    </dgm:pt>
    <dgm:pt modelId="{F69F055A-926E-4995-B182-6D9B7C7C5360}" type="pres">
      <dgm:prSet presAssocID="{8D9F6660-3D19-491D-8EDD-E29D19FC85A2}" presName="vertSpace3" presStyleLbl="node1" presStyleIdx="1" presStyleCnt="3"/>
      <dgm:spPr/>
    </dgm:pt>
    <dgm:pt modelId="{23DAA149-6B32-4634-A8C8-CBA62313E592}" type="pres">
      <dgm:prSet presAssocID="{8D9F6660-3D19-491D-8EDD-E29D19FC85A2}" presName="circle3" presStyleLbl="node1" presStyleIdx="2" presStyleCnt="3"/>
      <dgm:spPr/>
    </dgm:pt>
    <dgm:pt modelId="{A1F960B5-A4F3-431C-98E7-4BFFB5C9F62D}" type="pres">
      <dgm:prSet presAssocID="{8D9F6660-3D19-491D-8EDD-E29D19FC85A2}" presName="rect3" presStyleLbl="alignAcc1" presStyleIdx="2" presStyleCnt="3"/>
      <dgm:spPr/>
      <dgm:t>
        <a:bodyPr/>
        <a:lstStyle/>
        <a:p>
          <a:endParaRPr lang="en-US"/>
        </a:p>
      </dgm:t>
    </dgm:pt>
    <dgm:pt modelId="{1235D326-C085-4D43-AE08-95A5D80B9106}" type="pres">
      <dgm:prSet presAssocID="{B48FECC9-2A72-4845-96D2-D6FEF8D2E82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BED59-7D4F-47ED-8BFA-FACEDE57745B}" type="pres">
      <dgm:prSet presAssocID="{AA93FC9B-FDC8-44AA-AF10-F8355FD7BAB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CE7DE-7FFE-4BF0-ADD0-F143D5F2E0AB}" type="pres">
      <dgm:prSet presAssocID="{8D9F6660-3D19-491D-8EDD-E29D19FC85A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68FB2D-B7C4-4B0C-88C1-ED187800A89A}" type="presOf" srcId="{8D9F6660-3D19-491D-8EDD-E29D19FC85A2}" destId="{A1F960B5-A4F3-431C-98E7-4BFFB5C9F62D}" srcOrd="0" destOrd="0" presId="urn:microsoft.com/office/officeart/2005/8/layout/target3"/>
    <dgm:cxn modelId="{48FFBBBF-FF3A-4338-98F7-225D83D99380}" type="presOf" srcId="{AA93FC9B-FDC8-44AA-AF10-F8355FD7BAB8}" destId="{994BED59-7D4F-47ED-8BFA-FACEDE57745B}" srcOrd="1" destOrd="0" presId="urn:microsoft.com/office/officeart/2005/8/layout/target3"/>
    <dgm:cxn modelId="{CABEFB24-D6EE-4DB3-80CE-63774680C0F6}" srcId="{73D6FBF7-35B9-4F54-BA03-0321D3172135}" destId="{8D9F6660-3D19-491D-8EDD-E29D19FC85A2}" srcOrd="2" destOrd="0" parTransId="{0E908436-9A4B-4A9F-8987-3993C376285C}" sibTransId="{1A64EB8D-B469-476F-8C33-40E1C81443E1}"/>
    <dgm:cxn modelId="{D0A2E542-B7EB-4572-886F-3F48A0A44A24}" type="presOf" srcId="{8D9F6660-3D19-491D-8EDD-E29D19FC85A2}" destId="{DCBCE7DE-7FFE-4BF0-ADD0-F143D5F2E0AB}" srcOrd="1" destOrd="0" presId="urn:microsoft.com/office/officeart/2005/8/layout/target3"/>
    <dgm:cxn modelId="{13080DF7-C54C-4A1E-8D5C-A919E2F458AD}" srcId="{73D6FBF7-35B9-4F54-BA03-0321D3172135}" destId="{AA93FC9B-FDC8-44AA-AF10-F8355FD7BAB8}" srcOrd="1" destOrd="0" parTransId="{9BF91639-E7E9-4075-912E-A0DED2575C46}" sibTransId="{39D8F5DC-BB39-4345-BBBB-856DB00A6AF6}"/>
    <dgm:cxn modelId="{140FC022-3303-4BA9-8682-49617F06533D}" type="presOf" srcId="{AA93FC9B-FDC8-44AA-AF10-F8355FD7BAB8}" destId="{DF3A63A2-DB4B-44FB-A7EE-667AAF0A5765}" srcOrd="0" destOrd="0" presId="urn:microsoft.com/office/officeart/2005/8/layout/target3"/>
    <dgm:cxn modelId="{78F7117F-3643-4E65-8766-A8CECDFB0354}" srcId="{73D6FBF7-35B9-4F54-BA03-0321D3172135}" destId="{B48FECC9-2A72-4845-96D2-D6FEF8D2E82A}" srcOrd="0" destOrd="0" parTransId="{52D50A4C-901A-4593-BA36-E7B21749432A}" sibTransId="{06A590FD-FC10-4EAB-A57B-F92CE4569F6A}"/>
    <dgm:cxn modelId="{4A32B5E6-9BFF-49E1-AD3A-C3E9E3A8E7CB}" type="presOf" srcId="{B48FECC9-2A72-4845-96D2-D6FEF8D2E82A}" destId="{87361CCF-B51E-46BB-8B25-AFF2A1182382}" srcOrd="0" destOrd="0" presId="urn:microsoft.com/office/officeart/2005/8/layout/target3"/>
    <dgm:cxn modelId="{53DA3540-5694-4490-BDE4-F8EC6CC43774}" type="presOf" srcId="{B48FECC9-2A72-4845-96D2-D6FEF8D2E82A}" destId="{1235D326-C085-4D43-AE08-95A5D80B9106}" srcOrd="1" destOrd="0" presId="urn:microsoft.com/office/officeart/2005/8/layout/target3"/>
    <dgm:cxn modelId="{17102D4E-499D-49A9-86FE-DD26A3A47D82}" type="presOf" srcId="{73D6FBF7-35B9-4F54-BA03-0321D3172135}" destId="{870BEB37-51C6-42B1-A7AB-877FC7820DCB}" srcOrd="0" destOrd="0" presId="urn:microsoft.com/office/officeart/2005/8/layout/target3"/>
    <dgm:cxn modelId="{365846E5-D709-4D9A-BA64-180F04ACBFF1}" type="presParOf" srcId="{870BEB37-51C6-42B1-A7AB-877FC7820DCB}" destId="{C5E3EC85-C8E2-4299-BEEA-C4BE1AD6DB6C}" srcOrd="0" destOrd="0" presId="urn:microsoft.com/office/officeart/2005/8/layout/target3"/>
    <dgm:cxn modelId="{28C27CB0-0D69-4748-A1C1-A75A70D226A3}" type="presParOf" srcId="{870BEB37-51C6-42B1-A7AB-877FC7820DCB}" destId="{ACF8F1C0-7790-4691-A5A0-6583D038D329}" srcOrd="1" destOrd="0" presId="urn:microsoft.com/office/officeart/2005/8/layout/target3"/>
    <dgm:cxn modelId="{9C284625-5F46-4BC6-8151-33BBEC6CD22F}" type="presParOf" srcId="{870BEB37-51C6-42B1-A7AB-877FC7820DCB}" destId="{87361CCF-B51E-46BB-8B25-AFF2A1182382}" srcOrd="2" destOrd="0" presId="urn:microsoft.com/office/officeart/2005/8/layout/target3"/>
    <dgm:cxn modelId="{0994950E-8D1E-4B6E-9796-B8325A13DDF8}" type="presParOf" srcId="{870BEB37-51C6-42B1-A7AB-877FC7820DCB}" destId="{1D3D3CC4-3FA8-4AB9-B891-3C03EC9D7312}" srcOrd="3" destOrd="0" presId="urn:microsoft.com/office/officeart/2005/8/layout/target3"/>
    <dgm:cxn modelId="{9789F227-5ACF-4BEA-BEAD-D781BB9C33E8}" type="presParOf" srcId="{870BEB37-51C6-42B1-A7AB-877FC7820DCB}" destId="{266B9416-3E38-4453-A82C-56A8D63EE9B6}" srcOrd="4" destOrd="0" presId="urn:microsoft.com/office/officeart/2005/8/layout/target3"/>
    <dgm:cxn modelId="{5DB9004A-98C9-4BE7-BF68-3A3F4C87D6A2}" type="presParOf" srcId="{870BEB37-51C6-42B1-A7AB-877FC7820DCB}" destId="{DF3A63A2-DB4B-44FB-A7EE-667AAF0A5765}" srcOrd="5" destOrd="0" presId="urn:microsoft.com/office/officeart/2005/8/layout/target3"/>
    <dgm:cxn modelId="{D0F3DCC6-D908-499D-93DD-F7497394DA8D}" type="presParOf" srcId="{870BEB37-51C6-42B1-A7AB-877FC7820DCB}" destId="{F69F055A-926E-4995-B182-6D9B7C7C5360}" srcOrd="6" destOrd="0" presId="urn:microsoft.com/office/officeart/2005/8/layout/target3"/>
    <dgm:cxn modelId="{7A007689-6713-4A9E-A8A0-8EE1090069C2}" type="presParOf" srcId="{870BEB37-51C6-42B1-A7AB-877FC7820DCB}" destId="{23DAA149-6B32-4634-A8C8-CBA62313E592}" srcOrd="7" destOrd="0" presId="urn:microsoft.com/office/officeart/2005/8/layout/target3"/>
    <dgm:cxn modelId="{FE804CB8-2803-494F-A0CE-87CDD22D763E}" type="presParOf" srcId="{870BEB37-51C6-42B1-A7AB-877FC7820DCB}" destId="{A1F960B5-A4F3-431C-98E7-4BFFB5C9F62D}" srcOrd="8" destOrd="0" presId="urn:microsoft.com/office/officeart/2005/8/layout/target3"/>
    <dgm:cxn modelId="{3D317302-55D5-4261-AA7C-66A342B7E5FF}" type="presParOf" srcId="{870BEB37-51C6-42B1-A7AB-877FC7820DCB}" destId="{1235D326-C085-4D43-AE08-95A5D80B9106}" srcOrd="9" destOrd="0" presId="urn:microsoft.com/office/officeart/2005/8/layout/target3"/>
    <dgm:cxn modelId="{F53305C4-2F47-4356-89FE-AD3C83CA3614}" type="presParOf" srcId="{870BEB37-51C6-42B1-A7AB-877FC7820DCB}" destId="{994BED59-7D4F-47ED-8BFA-FACEDE57745B}" srcOrd="10" destOrd="0" presId="urn:microsoft.com/office/officeart/2005/8/layout/target3"/>
    <dgm:cxn modelId="{7074891D-6B85-4445-A7AD-4419B734E1AF}" type="presParOf" srcId="{870BEB37-51C6-42B1-A7AB-877FC7820DCB}" destId="{DCBCE7DE-7FFE-4BF0-ADD0-F143D5F2E0A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8CA35-31E2-4269-8DB3-8A3F2C2E3BD9}" type="doc">
      <dgm:prSet loTypeId="urn:microsoft.com/office/officeart/2005/8/layout/rings+Icon" loCatId="officeonline" qsTypeId="urn:microsoft.com/office/officeart/2005/8/quickstyle/3d1" qsCatId="3D" csTypeId="urn:microsoft.com/office/officeart/2005/8/colors/colorful3" csCatId="colorful" phldr="1"/>
      <dgm:spPr/>
    </dgm:pt>
    <dgm:pt modelId="{A7CD44D0-DB9A-4265-A923-275D19AD0EEC}">
      <dgm:prSet phldrT="[Text]" custT="1"/>
      <dgm:spPr/>
      <dgm:t>
        <a:bodyPr/>
        <a:lstStyle/>
        <a:p>
          <a:r>
            <a:rPr lang="en-US" sz="1500" b="1" u="sng" dirty="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 – Opportunity for everyone who wishes to participate in the college</a:t>
          </a:r>
        </a:p>
      </dgm:t>
    </dgm:pt>
    <dgm:pt modelId="{CE282594-3F67-4111-9CE3-A7835D74F71E}" type="parTrans" cxnId="{0078E01C-998D-4E3D-9D2D-670CA8CB2614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FA29FF15-2AD2-41E8-959C-92660207A837}" type="sibTrans" cxnId="{0078E01C-998D-4E3D-9D2D-670CA8CB2614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8091AB61-36D6-4E3D-9242-2E794487BD7E}">
      <dgm:prSet custT="1"/>
      <dgm:spPr/>
      <dgm:t>
        <a:bodyPr/>
        <a:lstStyle/>
        <a:p>
          <a:r>
            <a:rPr lang="en-US" sz="1500" b="1" u="sng" dirty="0">
              <a:latin typeface="Arial" panose="020B0604020202020204" pitchFamily="34" charset="0"/>
              <a:cs typeface="Arial" panose="020B0604020202020204" pitchFamily="34" charset="0"/>
            </a:rPr>
            <a:t>Inclusion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 – A sense of belonging as a valued member of decision-making at, and life of, the college</a:t>
          </a:r>
        </a:p>
      </dgm:t>
    </dgm:pt>
    <dgm:pt modelId="{6F46AA4F-FC8B-470E-8799-2289D28F34DA}" type="parTrans" cxnId="{F3D61F6F-E2F8-4222-A5F4-51E572AF6FD0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0476944B-9DDE-4D33-BD1E-71B492873C53}" type="sibTrans" cxnId="{F3D61F6F-E2F8-4222-A5F4-51E572AF6FD0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719ED4F3-6169-4C2C-8FC8-84411D5197B4}">
      <dgm:prSet custT="1"/>
      <dgm:spPr/>
      <dgm:t>
        <a:bodyPr/>
        <a:lstStyle/>
        <a:p>
          <a:r>
            <a:rPr lang="en-US" sz="1500" b="1" u="sng" dirty="0">
              <a:latin typeface="Arial" panose="020B0604020202020204" pitchFamily="34" charset="0"/>
              <a:cs typeface="Arial" panose="020B0604020202020204" pitchFamily="34" charset="0"/>
            </a:rPr>
            <a:t>Equity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 – Fair and just opportunities for all employees and students to reach their academic and professional potential</a:t>
          </a:r>
        </a:p>
      </dgm:t>
    </dgm:pt>
    <dgm:pt modelId="{3BCA4DD8-82E3-407C-ACA4-22CE782E3B8A}" type="parTrans" cxnId="{3E5E021B-0220-4DE2-B0FC-427B00E94C4D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0322D08D-1547-4174-8662-7B2F11D3F642}" type="sibTrans" cxnId="{3E5E021B-0220-4DE2-B0FC-427B00E94C4D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14100F07-8907-44E0-BE89-136728F2D602}" type="pres">
      <dgm:prSet presAssocID="{0C18CA35-31E2-4269-8DB3-8A3F2C2E3BD9}" presName="Name0" presStyleCnt="0">
        <dgm:presLayoutVars>
          <dgm:chMax val="7"/>
          <dgm:dir/>
          <dgm:resizeHandles val="exact"/>
        </dgm:presLayoutVars>
      </dgm:prSet>
      <dgm:spPr/>
    </dgm:pt>
    <dgm:pt modelId="{2EDBD002-7959-44C0-A389-3CF897954887}" type="pres">
      <dgm:prSet presAssocID="{0C18CA35-31E2-4269-8DB3-8A3F2C2E3BD9}" presName="ellipse1" presStyleLbl="vennNode1" presStyleIdx="0" presStyleCnt="3" custLinFactNeighborX="13075" custLinFactNeighborY="-1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C78E6-4453-43D7-897D-6CEEEE0B8C5F}" type="pres">
      <dgm:prSet presAssocID="{0C18CA35-31E2-4269-8DB3-8A3F2C2E3BD9}" presName="ellipse2" presStyleLbl="vennNode1" presStyleIdx="1" presStyleCnt="3" custLinFactNeighborX="5408" custLinFactNeighborY="3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2DABC-0C7B-430F-8460-EBEA29FC5E24}" type="pres">
      <dgm:prSet presAssocID="{0C18CA35-31E2-4269-8DB3-8A3F2C2E3BD9}" presName="ellipse3" presStyleLbl="vennNode1" presStyleIdx="2" presStyleCnt="3" custLinFactNeighborX="-2880" custLinFactNeighborY="-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8E01C-998D-4E3D-9D2D-670CA8CB2614}" srcId="{0C18CA35-31E2-4269-8DB3-8A3F2C2E3BD9}" destId="{A7CD44D0-DB9A-4265-A923-275D19AD0EEC}" srcOrd="0" destOrd="0" parTransId="{CE282594-3F67-4111-9CE3-A7835D74F71E}" sibTransId="{FA29FF15-2AD2-41E8-959C-92660207A837}"/>
    <dgm:cxn modelId="{F3D61F6F-E2F8-4222-A5F4-51E572AF6FD0}" srcId="{0C18CA35-31E2-4269-8DB3-8A3F2C2E3BD9}" destId="{8091AB61-36D6-4E3D-9242-2E794487BD7E}" srcOrd="1" destOrd="0" parTransId="{6F46AA4F-FC8B-470E-8799-2289D28F34DA}" sibTransId="{0476944B-9DDE-4D33-BD1E-71B492873C53}"/>
    <dgm:cxn modelId="{17E9EFC4-4BF0-498F-8156-6F8270B917CF}" type="presOf" srcId="{0C18CA35-31E2-4269-8DB3-8A3F2C2E3BD9}" destId="{14100F07-8907-44E0-BE89-136728F2D602}" srcOrd="0" destOrd="0" presId="urn:microsoft.com/office/officeart/2005/8/layout/rings+Icon"/>
    <dgm:cxn modelId="{78FFB881-FFE2-4690-A1D0-5D5F79B29374}" type="presOf" srcId="{719ED4F3-6169-4C2C-8FC8-84411D5197B4}" destId="{4002DABC-0C7B-430F-8460-EBEA29FC5E24}" srcOrd="0" destOrd="0" presId="urn:microsoft.com/office/officeart/2005/8/layout/rings+Icon"/>
    <dgm:cxn modelId="{3E5E021B-0220-4DE2-B0FC-427B00E94C4D}" srcId="{0C18CA35-31E2-4269-8DB3-8A3F2C2E3BD9}" destId="{719ED4F3-6169-4C2C-8FC8-84411D5197B4}" srcOrd="2" destOrd="0" parTransId="{3BCA4DD8-82E3-407C-ACA4-22CE782E3B8A}" sibTransId="{0322D08D-1547-4174-8662-7B2F11D3F642}"/>
    <dgm:cxn modelId="{90855211-7818-4A51-A5BF-9AA0A9DF3C45}" type="presOf" srcId="{A7CD44D0-DB9A-4265-A923-275D19AD0EEC}" destId="{2EDBD002-7959-44C0-A389-3CF897954887}" srcOrd="0" destOrd="0" presId="urn:microsoft.com/office/officeart/2005/8/layout/rings+Icon"/>
    <dgm:cxn modelId="{4695892A-7C82-48CC-96C1-22ECEC7065E1}" type="presOf" srcId="{8091AB61-36D6-4E3D-9242-2E794487BD7E}" destId="{36CC78E6-4453-43D7-897D-6CEEEE0B8C5F}" srcOrd="0" destOrd="0" presId="urn:microsoft.com/office/officeart/2005/8/layout/rings+Icon"/>
    <dgm:cxn modelId="{29810398-DDBA-43D1-954D-93AA497EC3A2}" type="presParOf" srcId="{14100F07-8907-44E0-BE89-136728F2D602}" destId="{2EDBD002-7959-44C0-A389-3CF897954887}" srcOrd="0" destOrd="0" presId="urn:microsoft.com/office/officeart/2005/8/layout/rings+Icon"/>
    <dgm:cxn modelId="{965EB93B-9CA0-42EB-91AA-0F5E63E824F8}" type="presParOf" srcId="{14100F07-8907-44E0-BE89-136728F2D602}" destId="{36CC78E6-4453-43D7-897D-6CEEEE0B8C5F}" srcOrd="1" destOrd="0" presId="urn:microsoft.com/office/officeart/2005/8/layout/rings+Icon"/>
    <dgm:cxn modelId="{761BD3F5-79EA-4446-AC55-EAE8371BDB63}" type="presParOf" srcId="{14100F07-8907-44E0-BE89-136728F2D602}" destId="{4002DABC-0C7B-430F-8460-EBEA29FC5E2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1E272-7441-4888-B62D-1474E9A2F60C}">
      <dsp:nvSpPr>
        <dsp:cNvPr id="0" name=""/>
        <dsp:cNvSpPr/>
      </dsp:nvSpPr>
      <dsp:spPr>
        <a:xfrm>
          <a:off x="0" y="36769"/>
          <a:ext cx="419792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Diversity Values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130" y="61899"/>
        <a:ext cx="4147667" cy="464540"/>
      </dsp:txXfrm>
    </dsp:sp>
    <dsp:sp modelId="{77BBA3E8-1EFD-448F-B30B-11C6B8FF4125}">
      <dsp:nvSpPr>
        <dsp:cNvPr id="0" name=""/>
        <dsp:cNvSpPr/>
      </dsp:nvSpPr>
      <dsp:spPr>
        <a:xfrm>
          <a:off x="0" y="565969"/>
          <a:ext cx="419792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Strategic Direction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130" y="591099"/>
        <a:ext cx="4147667" cy="464540"/>
      </dsp:txXfrm>
    </dsp:sp>
    <dsp:sp modelId="{56EF1482-DDBE-47DC-B470-22CC05403773}">
      <dsp:nvSpPr>
        <dsp:cNvPr id="0" name=""/>
        <dsp:cNvSpPr/>
      </dsp:nvSpPr>
      <dsp:spPr>
        <a:xfrm>
          <a:off x="0" y="1095169"/>
          <a:ext cx="419792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Strategic Objectives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130" y="1120299"/>
        <a:ext cx="4147667" cy="464540"/>
      </dsp:txXfrm>
    </dsp:sp>
    <dsp:sp modelId="{9594B3EC-58D7-4126-A660-893C31BF5085}">
      <dsp:nvSpPr>
        <dsp:cNvPr id="0" name=""/>
        <dsp:cNvSpPr/>
      </dsp:nvSpPr>
      <dsp:spPr>
        <a:xfrm>
          <a:off x="0" y="1624369"/>
          <a:ext cx="419792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smtClean="0">
              <a:latin typeface="Century Schoolbook" panose="02040604050505020304" pitchFamily="18" charset="0"/>
            </a:rPr>
            <a:t>Key Strategies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130" y="1649499"/>
        <a:ext cx="4147667" cy="464540"/>
      </dsp:txXfrm>
    </dsp:sp>
    <dsp:sp modelId="{553CF82B-B3D3-487B-9798-C305DCD0CAAE}">
      <dsp:nvSpPr>
        <dsp:cNvPr id="0" name=""/>
        <dsp:cNvSpPr/>
      </dsp:nvSpPr>
      <dsp:spPr>
        <a:xfrm>
          <a:off x="0" y="2153569"/>
          <a:ext cx="419792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Diversity Plan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130" y="2178699"/>
        <a:ext cx="4147667" cy="464540"/>
      </dsp:txXfrm>
    </dsp:sp>
    <dsp:sp modelId="{F2184E34-102C-4B3D-9CD0-071E588B4020}">
      <dsp:nvSpPr>
        <dsp:cNvPr id="0" name=""/>
        <dsp:cNvSpPr/>
      </dsp:nvSpPr>
      <dsp:spPr>
        <a:xfrm>
          <a:off x="0" y="2682769"/>
          <a:ext cx="4197927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smtClean="0">
              <a:latin typeface="Century Schoolbook" panose="02040604050505020304" pitchFamily="18" charset="0"/>
            </a:rPr>
            <a:t>Equity Lens Models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130" y="2707899"/>
        <a:ext cx="4147667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3EC85-C8E2-4299-BEEA-C4BE1AD6DB6C}">
      <dsp:nvSpPr>
        <dsp:cNvPr id="0" name=""/>
        <dsp:cNvSpPr/>
      </dsp:nvSpPr>
      <dsp:spPr>
        <a:xfrm>
          <a:off x="0" y="0"/>
          <a:ext cx="3124200" cy="3124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361CCF-B51E-46BB-8B25-AFF2A1182382}">
      <dsp:nvSpPr>
        <dsp:cNvPr id="0" name=""/>
        <dsp:cNvSpPr/>
      </dsp:nvSpPr>
      <dsp:spPr>
        <a:xfrm>
          <a:off x="1562100" y="0"/>
          <a:ext cx="8343900" cy="312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Integrate principles of social justice throughout the college learning and working environment</a:t>
          </a:r>
          <a:endParaRPr lang="en-US" sz="2300" kern="1200" dirty="0"/>
        </a:p>
      </dsp:txBody>
      <dsp:txXfrm>
        <a:off x="1562100" y="0"/>
        <a:ext cx="8343900" cy="937262"/>
      </dsp:txXfrm>
    </dsp:sp>
    <dsp:sp modelId="{266B9416-3E38-4453-A82C-56A8D63EE9B6}">
      <dsp:nvSpPr>
        <dsp:cNvPr id="0" name=""/>
        <dsp:cNvSpPr/>
      </dsp:nvSpPr>
      <dsp:spPr>
        <a:xfrm>
          <a:off x="546736" y="937262"/>
          <a:ext cx="2030727" cy="20307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3A63A2-DB4B-44FB-A7EE-667AAF0A5765}">
      <dsp:nvSpPr>
        <dsp:cNvPr id="0" name=""/>
        <dsp:cNvSpPr/>
      </dsp:nvSpPr>
      <dsp:spPr>
        <a:xfrm>
          <a:off x="1562100" y="937262"/>
          <a:ext cx="8343900" cy="2030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Develop a culture of inclusivity, and respect, through dialogue, outreach, education, and equitable policies and practices</a:t>
          </a:r>
        </a:p>
      </dsp:txBody>
      <dsp:txXfrm>
        <a:off x="1562100" y="937262"/>
        <a:ext cx="8343900" cy="937258"/>
      </dsp:txXfrm>
    </dsp:sp>
    <dsp:sp modelId="{23DAA149-6B32-4634-A8C8-CBA62313E592}">
      <dsp:nvSpPr>
        <dsp:cNvPr id="0" name=""/>
        <dsp:cNvSpPr/>
      </dsp:nvSpPr>
      <dsp:spPr>
        <a:xfrm>
          <a:off x="1093470" y="1874520"/>
          <a:ext cx="937259" cy="9372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F960B5-A4F3-431C-98E7-4BFFB5C9F62D}">
      <dsp:nvSpPr>
        <dsp:cNvPr id="0" name=""/>
        <dsp:cNvSpPr/>
      </dsp:nvSpPr>
      <dsp:spPr>
        <a:xfrm>
          <a:off x="1562100" y="1874520"/>
          <a:ext cx="8343900" cy="9372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Improve recruitment, retention, and support of diverse students, faculty, staff, and managers</a:t>
          </a:r>
        </a:p>
      </dsp:txBody>
      <dsp:txXfrm>
        <a:off x="1562100" y="1874520"/>
        <a:ext cx="8343900" cy="937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BD002-7959-44C0-A389-3CF897954887}">
      <dsp:nvSpPr>
        <dsp:cNvPr id="0" name=""/>
        <dsp:cNvSpPr/>
      </dsp:nvSpPr>
      <dsp:spPr>
        <a:xfrm>
          <a:off x="443867" y="0"/>
          <a:ext cx="3208417" cy="32083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– Opportunity for everyone who wishes to participate in the college</a:t>
          </a:r>
        </a:p>
      </dsp:txBody>
      <dsp:txXfrm>
        <a:off x="913729" y="469855"/>
        <a:ext cx="2268693" cy="2268661"/>
      </dsp:txXfrm>
    </dsp:sp>
    <dsp:sp modelId="{36CC78E6-4453-43D7-897D-6CEEEE0B8C5F}">
      <dsp:nvSpPr>
        <dsp:cNvPr id="0" name=""/>
        <dsp:cNvSpPr/>
      </dsp:nvSpPr>
      <dsp:spPr>
        <a:xfrm>
          <a:off x="1849279" y="2139805"/>
          <a:ext cx="3208417" cy="3208371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Inclusion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– A sense of belonging as a valued member of decision-making at, and life of, the college</a:t>
          </a:r>
        </a:p>
      </dsp:txBody>
      <dsp:txXfrm>
        <a:off x="2319141" y="2609660"/>
        <a:ext cx="2268693" cy="2268661"/>
      </dsp:txXfrm>
    </dsp:sp>
    <dsp:sp modelId="{4002DABC-0C7B-430F-8460-EBEA29FC5E24}">
      <dsp:nvSpPr>
        <dsp:cNvPr id="0" name=""/>
        <dsp:cNvSpPr/>
      </dsp:nvSpPr>
      <dsp:spPr>
        <a:xfrm>
          <a:off x="3232813" y="0"/>
          <a:ext cx="3208417" cy="3208371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Equity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– Fair and just opportunities for all employees and students to reach their academic and professional potential</a:t>
          </a:r>
        </a:p>
      </dsp:txBody>
      <dsp:txXfrm>
        <a:off x="3702675" y="469855"/>
        <a:ext cx="2268693" cy="2268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62608-EF50-440A-97B1-AD54DC40186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A43128-524B-4380-B994-88B6BDBF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89CB3A-1BF0-44EB-9E31-0C02E2A598F2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6D500D-BBF3-4690-84A6-1B51FE255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cc.edu/diversity/lanes-equity-len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cc.edu/diversity/lanes-equity-len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ultco.us/diversity-equity/equity-and-empowerment-lens" TargetMode="External"/><Relationship Id="rId5" Type="http://schemas.openxmlformats.org/officeDocument/2006/relationships/hyperlink" Target="https://www.pps.net/Page/2305" TargetMode="External"/><Relationship Id="rId4" Type="http://schemas.openxmlformats.org/officeDocument/2006/relationships/hyperlink" Target="https://www.oregon.gov/highered/about/Documents/State-Goals/HECC-Equity-Lens-2017-reformat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the packet at </a:t>
            </a:r>
            <a:r>
              <a:rPr lang="en-US" dirty="0" smtClean="0">
                <a:hlinkClick r:id="rId3"/>
              </a:rPr>
              <a:t>https://www.lanecc.edu/diversity/lanes-equity-lens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LCC Equity</a:t>
            </a:r>
            <a:r>
              <a:rPr lang="en-US" baseline="0" dirty="0" smtClean="0"/>
              <a:t> Lens model worksheet </a:t>
            </a:r>
            <a:r>
              <a:rPr lang="en-US" dirty="0" smtClean="0">
                <a:hlinkClick r:id="rId3"/>
              </a:rPr>
              <a:t>https://www.lanecc.edu/diversity/lanes-equity-lens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HECC Oregon’s Equity Lens </a:t>
            </a:r>
            <a:r>
              <a:rPr lang="en-US" dirty="0" smtClean="0">
                <a:hlinkClick r:id="rId4"/>
              </a:rPr>
              <a:t>https://www.oregon.gov/highered/about/Documents/State-Goals/HECC-Equity-Lens-2017-reformat.pdf</a:t>
            </a:r>
            <a:endParaRPr lang="en-US" dirty="0" smtClean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PPS Equity and</a:t>
            </a:r>
            <a:r>
              <a:rPr lang="en-US" baseline="0" dirty="0" smtClean="0"/>
              <a:t> Empowerment Lens </a:t>
            </a:r>
            <a:r>
              <a:rPr lang="en-US" dirty="0" smtClean="0">
                <a:hlinkClick r:id="rId5"/>
              </a:rPr>
              <a:t>https://www.pps.net/Page/2305</a:t>
            </a:r>
            <a:endParaRPr lang="en-US" dirty="0" smtClean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Multnomah County</a:t>
            </a:r>
            <a:r>
              <a:rPr lang="en-US" baseline="0" dirty="0" smtClean="0"/>
              <a:t> Racial Equity Lens </a:t>
            </a:r>
            <a:r>
              <a:rPr lang="en-US" dirty="0" smtClean="0">
                <a:hlinkClick r:id="rId6"/>
              </a:rPr>
              <a:t>https://multco.us/diversity-equity/equity-and-empowerment-lens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4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9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8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90901"/>
            <a:ext cx="10515600" cy="2698749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5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7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2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9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1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9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7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co.us/diversity-equity/equity-and-empowerment-lens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pps.net/Page/23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regon.gov/highered/about/Documents/State-Goals/HECC-Equity-Lens-2017-reformat.pdf" TargetMode="External"/><Relationship Id="rId5" Type="http://schemas.openxmlformats.org/officeDocument/2006/relationships/hyperlink" Target="https://www.lanecc.edu/diversity/lanes-equity-lens" TargetMode="Externa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54" b="68269" l="808" r="99231"/>
                    </a14:imgEffect>
                  </a14:imgLayer>
                </a14:imgProps>
              </a:ext>
            </a:extLst>
          </a:blip>
          <a:srcRect t="32480" b="32195"/>
          <a:stretch/>
        </p:blipFill>
        <p:spPr>
          <a:xfrm>
            <a:off x="76229" y="2264720"/>
            <a:ext cx="12039542" cy="4253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08" y="5605639"/>
            <a:ext cx="2174783" cy="740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6831" y="5904974"/>
            <a:ext cx="23583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equity@lanecc.edu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6628" y="447146"/>
            <a:ext cx="85587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Equity Lens</a:t>
            </a:r>
            <a:br>
              <a:rPr lang="en-US" sz="6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6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Implementation Team</a:t>
            </a:r>
          </a:p>
        </p:txBody>
      </p:sp>
    </p:spTree>
    <p:extLst>
      <p:ext uri="{BB962C8B-B14F-4D97-AF65-F5344CB8AC3E}">
        <p14:creationId xmlns:p14="http://schemas.microsoft.com/office/powerpoint/2010/main" val="226594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Equity Lens Toolkit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5527"/>
            <a:ext cx="10515600" cy="4331200"/>
          </a:xfrm>
          <a:solidFill>
            <a:schemeClr val="tx1">
              <a:alpha val="18000"/>
            </a:schemeClr>
          </a:solidFill>
        </p:spPr>
        <p:txBody>
          <a:bodyPr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100" cap="none" dirty="0" smtClean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Frame the Question or item under scrutiny</a:t>
            </a:r>
            <a:endParaRPr lang="en-US" cap="none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/>
            </a:endParaRPr>
          </a:p>
          <a:p>
            <a:r>
              <a:rPr lang="en-US" sz="2400" cap="none" dirty="0" smtClean="0">
                <a:effectLst/>
              </a:rPr>
              <a:t>What </a:t>
            </a:r>
            <a:r>
              <a:rPr lang="en-US" sz="2400" cap="none" dirty="0">
                <a:effectLst/>
              </a:rPr>
              <a:t>is the issue, policy, or process being examined?  </a:t>
            </a:r>
          </a:p>
          <a:p>
            <a:r>
              <a:rPr lang="en-US" sz="2400" cap="none" dirty="0">
                <a:effectLst/>
              </a:rPr>
              <a:t>Who is conducting this analysis -- who is at the table for this discussion?</a:t>
            </a:r>
          </a:p>
          <a:p>
            <a:r>
              <a:rPr lang="en-US" sz="2400" cap="none" dirty="0" smtClean="0"/>
              <a:t>6 Inquiry Questions </a:t>
            </a:r>
          </a:p>
          <a:p>
            <a:endParaRPr lang="en-US" sz="2400" cap="none" dirty="0" smtClean="0"/>
          </a:p>
          <a:p>
            <a:pPr marL="0" indent="0">
              <a:buNone/>
            </a:pP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Frame the outcome of applying and Equity Lens, </a:t>
            </a:r>
            <a:b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</a:b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including even small gains toward inclusion</a:t>
            </a:r>
          </a:p>
          <a:p>
            <a:r>
              <a:rPr lang="en-US" sz="2400" cap="none" dirty="0" smtClean="0">
                <a:effectLst/>
              </a:rPr>
              <a:t>What </a:t>
            </a:r>
            <a:r>
              <a:rPr lang="en-US" sz="2400" cap="none" dirty="0">
                <a:effectLst/>
              </a:rPr>
              <a:t>is the decision or action that will be taken in relation to the issue, policy, or process</a:t>
            </a:r>
            <a:r>
              <a:rPr lang="en-US" sz="2400" cap="none" dirty="0" smtClean="0">
                <a:effectLst/>
              </a:rPr>
              <a:t>? </a:t>
            </a:r>
            <a:endParaRPr lang="en-US" sz="24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982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affected by content and current framing of this policy, program, practice, or decision? What are the potential impacts? (Refer to hardcopy handout for the ‘lists’)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806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this policy, program, practice, decision-making process, or decision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access, equity, and inclusion? How does it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 or worsen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any disparities?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being impacted by this decision-making process? How have stakeholders been intentionally invited to and empowered to participate in the decision-making process or practice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9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barriers to more equitable outcomes around this policy, program, practice, decision making-process or decision?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2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members of the college community identify, address, and mitigate negative impacts and the barriers identified above?  How will you support this work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5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we, as members of the college community, create an environment and culture that fosters healing and reconciliation to transform our structures, environments, and selves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88" y="1567416"/>
            <a:ext cx="9905998" cy="44593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cap="none" dirty="0">
                <a:effectLst/>
              </a:rPr>
              <a:t>Remember that the Equity Lens is a means of inquiry, and should never be used as a justification for a pre-determined outcome.  Be mindful and transparent when assigning weight to the needs of </a:t>
            </a:r>
            <a:r>
              <a:rPr lang="en-US" i="1" cap="none" dirty="0">
                <a:effectLst/>
              </a:rPr>
              <a:t>any</a:t>
            </a:r>
            <a:r>
              <a:rPr lang="en-US" cap="none" dirty="0">
                <a:effectLst/>
              </a:rPr>
              <a:t> single group, especially as any single group over any other. </a:t>
            </a:r>
            <a:endParaRPr lang="en-US" cap="none" dirty="0" smtClean="0">
              <a:effectLst/>
            </a:endParaRPr>
          </a:p>
          <a:p>
            <a:pPr marL="0" indent="0">
              <a:buNone/>
            </a:pPr>
            <a:r>
              <a:rPr lang="en-US" cap="none" dirty="0" smtClean="0">
                <a:effectLst/>
              </a:rPr>
              <a:t>Consider </a:t>
            </a:r>
            <a:r>
              <a:rPr lang="en-US" cap="none" dirty="0">
                <a:effectLst/>
              </a:rPr>
              <a:t>relationships, alliances, and social capital that might be affected by the decision, policy, or process being considered.</a:t>
            </a:r>
          </a:p>
          <a:p>
            <a:pPr marL="0" indent="0">
              <a:buNone/>
            </a:pPr>
            <a:r>
              <a:rPr lang="en-US" cap="none" dirty="0" smtClean="0">
                <a:effectLst/>
              </a:rPr>
              <a:t>Values </a:t>
            </a:r>
            <a:r>
              <a:rPr lang="en-US" cap="none" dirty="0">
                <a:effectLst/>
              </a:rPr>
              <a:t>won’t be represented as groups or individuals in your analysis, but if the decision-making body has agreed-upon values, it’s a good idea to make them explicit and name them at the beginning of the Equity Lens analysis. 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biLevel thresh="25000"/>
            <a:extLst/>
          </a:blip>
          <a:srcRect t="32480" b="32195"/>
          <a:stretch/>
        </p:blipFill>
        <p:spPr>
          <a:xfrm>
            <a:off x="9877647" y="609600"/>
            <a:ext cx="1727762" cy="6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Choice Is Yours | insightbyseymour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0" r="90000"/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4" y="2690036"/>
            <a:ext cx="7410893" cy="5185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Equity Lens Tools – Additional Resources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288993"/>
              </p:ext>
            </p:extLst>
          </p:nvPr>
        </p:nvGraphicFramePr>
        <p:xfrm>
          <a:off x="1141413" y="1587500"/>
          <a:ext cx="9906000" cy="2133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39178">
                  <a:extLst>
                    <a:ext uri="{9D8B030D-6E8A-4147-A177-3AD203B41FA5}">
                      <a16:colId xmlns:a16="http://schemas.microsoft.com/office/drawing/2014/main" val="2850261065"/>
                    </a:ext>
                  </a:extLst>
                </a:gridCol>
                <a:gridCol w="4483411">
                  <a:extLst>
                    <a:ext uri="{9D8B030D-6E8A-4147-A177-3AD203B41FA5}">
                      <a16:colId xmlns:a16="http://schemas.microsoft.com/office/drawing/2014/main" val="293162827"/>
                    </a:ext>
                  </a:extLst>
                </a:gridCol>
                <a:gridCol w="4483411">
                  <a:extLst>
                    <a:ext uri="{9D8B030D-6E8A-4147-A177-3AD203B41FA5}">
                      <a16:colId xmlns:a16="http://schemas.microsoft.com/office/drawing/2014/main" val="382314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cap="small" baseline="0" dirty="0" smtClean="0"/>
                        <a:t>Item</a:t>
                      </a:r>
                      <a:endParaRPr lang="en-US" sz="2200" b="1" cap="small" baseline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cap="small" baseline="0" dirty="0" smtClean="0"/>
                        <a:t>Source</a:t>
                      </a:r>
                      <a:endParaRPr lang="en-US" sz="2200" b="1" cap="small" baseline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cap="small" baseline="0" dirty="0" smtClean="0"/>
                        <a:t>Title</a:t>
                      </a:r>
                      <a:endParaRPr lang="en-US" sz="2200" b="1" cap="small" baseline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8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LCC, Diversity Council</a:t>
                      </a:r>
                      <a:r>
                        <a:rPr lang="en-US" sz="2200" b="1" baseline="0" dirty="0" smtClean="0"/>
                        <a:t>  &amp; ELIT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hlinkClick r:id="rId5"/>
                        </a:rPr>
                        <a:t>Equity Lens Tool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2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Higher</a:t>
                      </a:r>
                      <a:r>
                        <a:rPr lang="en-US" sz="2200" b="1" baseline="0" dirty="0" smtClean="0"/>
                        <a:t> Ed Coordinating Commission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hlinkClick r:id="rId6"/>
                        </a:rPr>
                        <a:t>Oregon’s Equity</a:t>
                      </a:r>
                      <a:r>
                        <a:rPr lang="en-US" sz="2200" b="1" baseline="0" dirty="0" smtClean="0">
                          <a:hlinkClick r:id="rId6"/>
                        </a:rPr>
                        <a:t> Lens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5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Portland Public Schools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hlinkClick r:id="rId7"/>
                        </a:rPr>
                        <a:t>Racial Equity and Social Justice Lens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5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Multnomah County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  <a:hlinkClick r:id="rId8"/>
                        </a:rPr>
                        <a:t>Equity</a:t>
                      </a:r>
                      <a:r>
                        <a:rPr lang="en-US" sz="2200" b="1" baseline="0" dirty="0" smtClean="0">
                          <a:latin typeface="+mn-lt"/>
                          <a:hlinkClick r:id="rId8"/>
                        </a:rPr>
                        <a:t> and Empowerment Lens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2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35991" y="85060"/>
            <a:ext cx="8589432" cy="6687879"/>
            <a:chOff x="6285517" y="0"/>
            <a:chExt cx="5562638" cy="5247421"/>
          </a:xfrm>
        </p:grpSpPr>
        <p:grpSp>
          <p:nvGrpSpPr>
            <p:cNvPr id="5" name="Group 4"/>
            <p:cNvGrpSpPr/>
            <p:nvPr/>
          </p:nvGrpSpPr>
          <p:grpSpPr>
            <a:xfrm>
              <a:off x="6285517" y="0"/>
              <a:ext cx="5562638" cy="5247421"/>
              <a:chOff x="4921064" y="355938"/>
              <a:chExt cx="5562638" cy="5247421"/>
            </a:xfrm>
          </p:grpSpPr>
          <p:pic>
            <p:nvPicPr>
              <p:cNvPr id="7" name="Picture 6" descr="Your Trade Show Booth Expo Toolkit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67" b="98057" l="4000" r="100000">
                            <a14:foregroundMark x1="30667" y1="4417" x2="30667" y2="4417"/>
                            <a14:backgroundMark x1="30167" y1="95230" x2="30167" y2="95230"/>
                            <a14:backgroundMark x1="16833" y1="65018" x2="16833" y2="650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1064" y="355938"/>
                <a:ext cx="5562638" cy="524742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/>
              </a:blip>
              <a:srcRect t="32480" b="32195"/>
              <a:stretch/>
            </p:blipFill>
            <p:spPr>
              <a:xfrm>
                <a:off x="6220047" y="828331"/>
                <a:ext cx="1206766" cy="426296"/>
              </a:xfrm>
              <a:prstGeom prst="rect">
                <a:avLst/>
              </a:prstGeom>
            </p:spPr>
          </p:pic>
        </p:grpSp>
        <p:sp>
          <p:nvSpPr>
            <p:cNvPr id="6" name="Lightning Bolt 5"/>
            <p:cNvSpPr/>
            <p:nvPr/>
          </p:nvSpPr>
          <p:spPr>
            <a:xfrm>
              <a:off x="7890171" y="1616148"/>
              <a:ext cx="595423" cy="850605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850605" y="687129"/>
            <a:ext cx="3454121" cy="2832247"/>
          </a:xfrm>
          <a:prstGeom prst="cloudCallout">
            <a:avLst>
              <a:gd name="adj1" fmla="val 77683"/>
              <a:gd name="adj2" fmla="val -44889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7309" y="6141148"/>
            <a:ext cx="366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equity@lanecc.edu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Managers Toolkit - Tips For Good ManagementTips For Good Manag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" b="7631"/>
          <a:stretch/>
        </p:blipFill>
        <p:spPr>
          <a:xfrm>
            <a:off x="-457199" y="-379091"/>
            <a:ext cx="10230294" cy="7389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49272" y="3982514"/>
            <a:ext cx="27799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small" dirty="0">
                <a:ln w="66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Equity</a:t>
            </a:r>
            <a:r>
              <a:rPr lang="en-US" sz="4800" b="1" cap="small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Lens</a:t>
            </a: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Toolkit</a:t>
            </a:r>
            <a:endParaRPr lang="en-US" sz="4800" b="1" cap="small" spc="0" dirty="0">
              <a:ln w="6600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275131">
            <a:off x="1820874" y="5573112"/>
            <a:ext cx="247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equity@lanecc.edu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0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Unpacking the Equity Lens Toolkit Packet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529892"/>
              </p:ext>
            </p:extLst>
          </p:nvPr>
        </p:nvGraphicFramePr>
        <p:xfrm>
          <a:off x="7155873" y="2216907"/>
          <a:ext cx="4197927" cy="323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 descr="5 TOOLKITS FOR SOCIAL ENTERPRISE – Social Enterprise Development in the Baltic Sea Reg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891344"/>
            <a:ext cx="6852880" cy="5966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95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Diversity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1409697"/>
            <a:ext cx="6203936" cy="47694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i="1" cap="none" dirty="0" smtClean="0">
                <a:effectLst/>
              </a:rPr>
              <a:t>“To </a:t>
            </a:r>
            <a:r>
              <a:rPr lang="en-US" i="1" cap="none" dirty="0">
                <a:effectLst/>
              </a:rPr>
              <a:t>ensure we realize our stated college values and actualize access, equity, and inclusion across the college, we are building and implementing an Equity Lens. </a:t>
            </a:r>
            <a:endParaRPr lang="en-US" i="1" cap="none" dirty="0" smtClean="0">
              <a:effectLst/>
            </a:endParaRPr>
          </a:p>
          <a:p>
            <a:pPr marL="0" indent="0">
              <a:buNone/>
            </a:pPr>
            <a:r>
              <a:rPr lang="en-US" i="1" cap="none" dirty="0" smtClean="0">
                <a:effectLst/>
              </a:rPr>
              <a:t>We </a:t>
            </a:r>
            <a:r>
              <a:rPr lang="en-US" i="1" cap="none" dirty="0">
                <a:effectLst/>
              </a:rPr>
              <a:t>will be identifying and supporting best practices for equity-related initiatives, with a strong commitment to equal employment and educational opportunity in all activities, programs, and services</a:t>
            </a:r>
            <a:r>
              <a:rPr lang="en-US" i="1" cap="none" dirty="0" smtClean="0">
                <a:effectLst/>
              </a:rPr>
              <a:t>.”</a:t>
            </a:r>
            <a:r>
              <a:rPr lang="en-US" i="1" cap="none" dirty="0">
                <a:effectLst/>
              </a:rPr>
              <a:t> </a:t>
            </a:r>
            <a:r>
              <a:rPr lang="en-US" sz="3200" i="1" cap="none" dirty="0">
                <a:effectLst/>
              </a:rPr>
              <a:t> </a:t>
            </a:r>
          </a:p>
        </p:txBody>
      </p:sp>
      <p:pic>
        <p:nvPicPr>
          <p:cNvPr id="11" name="Picture 10" descr="Introduction to SQL Performance Tuning for Data Analysts - Insight Extractor - Blo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5000" r="99048">
                        <a14:foregroundMark x1="24286" y1="39375" x2="24286" y2="39375"/>
                        <a14:foregroundMark x1="63810" y1="10313" x2="63810" y2="10313"/>
                        <a14:backgroundMark x1="27619" y1="56250" x2="28571" y2="52500"/>
                        <a14:backgroundMark x1="62381" y1="64375" x2="61429" y2="62187"/>
                        <a14:backgroundMark x1="70476" y1="40625" x2="70476" y2="40625"/>
                        <a14:backgroundMark x1="68333" y1="46563" x2="68333" y2="4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184990"/>
            <a:ext cx="6213623" cy="4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Strategic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167" y="1562100"/>
            <a:ext cx="7789936" cy="4409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cap="none" dirty="0">
                <a:effectLst/>
              </a:rPr>
              <a:t>In order to fully realize Lane’s commitment to these outcomes, we will develop a social justice framework (Equity Lens) to guide our work. This framework will provide structures, systems and support for:</a:t>
            </a:r>
          </a:p>
          <a:p>
            <a:pPr lvl="0"/>
            <a:r>
              <a:rPr lang="en-US" cap="none" dirty="0">
                <a:effectLst/>
              </a:rPr>
              <a:t>Advancing individual and collective growth in cultural fluency, agility and competency across the institution</a:t>
            </a:r>
          </a:p>
          <a:p>
            <a:pPr lvl="0"/>
            <a:r>
              <a:rPr lang="en-US" cap="none" dirty="0">
                <a:effectLst/>
              </a:rPr>
              <a:t>Bringing stakeholder groups together to identify and remedy barriers to social justice </a:t>
            </a:r>
            <a:r>
              <a:rPr lang="en-US" cap="none" dirty="0" smtClean="0">
                <a:effectLst/>
              </a:rPr>
              <a:t>at LCC</a:t>
            </a:r>
            <a:endParaRPr lang="en-US" cap="none" dirty="0">
              <a:effectLst/>
            </a:endParaRPr>
          </a:p>
          <a:p>
            <a:pPr lvl="0"/>
            <a:r>
              <a:rPr lang="en-US" cap="none" dirty="0">
                <a:effectLst/>
              </a:rPr>
              <a:t>Improving recruitment and retention of diverse students and staff</a:t>
            </a:r>
          </a:p>
          <a:p>
            <a:pPr lvl="0"/>
            <a:r>
              <a:rPr lang="en-US" cap="none" dirty="0">
                <a:effectLst/>
              </a:rPr>
              <a:t>Increasing the range, scope and depth of </a:t>
            </a:r>
            <a:r>
              <a:rPr lang="en-US" cap="none" dirty="0" smtClean="0">
                <a:effectLst/>
              </a:rPr>
              <a:t>diversity</a:t>
            </a:r>
            <a:r>
              <a:rPr lang="en-US" cap="none" dirty="0">
                <a:effectLst/>
              </a:rPr>
              <a:t>, equity and </a:t>
            </a:r>
            <a:r>
              <a:rPr lang="en-US" dirty="0"/>
              <a:t>inclusion </a:t>
            </a:r>
            <a:r>
              <a:rPr lang="en-US" dirty="0" smtClean="0"/>
              <a:t>curriculum</a:t>
            </a:r>
            <a:endParaRPr lang="en-US" cap="none" dirty="0">
              <a:effectLst/>
            </a:endParaRPr>
          </a:p>
          <a:p>
            <a:pPr lvl="0"/>
            <a:r>
              <a:rPr lang="en-US" cap="none" dirty="0">
                <a:effectLst/>
              </a:rPr>
              <a:t>Demonstrating leadership in social </a:t>
            </a:r>
            <a:r>
              <a:rPr lang="en-US" cap="none" dirty="0" smtClean="0">
                <a:effectLst/>
              </a:rPr>
              <a:t>justice</a:t>
            </a:r>
            <a:endParaRPr lang="en-US" cap="none" dirty="0">
              <a:effectLst/>
            </a:endParaRPr>
          </a:p>
        </p:txBody>
      </p:sp>
      <p:pic>
        <p:nvPicPr>
          <p:cNvPr id="6" name="Picture 5" descr="Slave to Your Business? Finding Freedom, Strategies 6 - 9 - Nancy N. Wilso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353" y1="66353" x2="14353" y2="66353"/>
                        <a14:foregroundMark x1="23059" y1="52706" x2="23059" y2="52706"/>
                        <a14:foregroundMark x1="34118" y1="77412" x2="34118" y2="77412"/>
                        <a14:foregroundMark x1="56941" y1="72941" x2="56941" y2="72941"/>
                        <a14:foregroundMark x1="75059" y1="61412" x2="75059" y2="61412"/>
                        <a14:foregroundMark x1="70118" y1="53176" x2="70118" y2="53176"/>
                        <a14:backgroundMark x1="53647" y1="31529" x2="53647" y2="31529"/>
                        <a14:backgroundMark x1="53882" y1="30118" x2="53882" y2="30118"/>
                        <a14:backgroundMark x1="52471" y1="32941" x2="52471" y2="3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70" y="2920410"/>
            <a:ext cx="4345172" cy="43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Strategic 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70400"/>
              </p:ext>
            </p:extLst>
          </p:nvPr>
        </p:nvGraphicFramePr>
        <p:xfrm>
          <a:off x="1141413" y="2029046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96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Principle Outcomes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60156" y="1105786"/>
            <a:ext cx="6558001" cy="5348177"/>
            <a:chOff x="3160156" y="1105786"/>
            <a:chExt cx="6558001" cy="5348177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251960268"/>
                </p:ext>
              </p:extLst>
            </p:nvPr>
          </p:nvGraphicFramePr>
          <p:xfrm>
            <a:off x="3160156" y="1105786"/>
            <a:ext cx="6558001" cy="53481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5-Point Star 8"/>
            <p:cNvSpPr/>
            <p:nvPr/>
          </p:nvSpPr>
          <p:spPr>
            <a:xfrm>
              <a:off x="6444471" y="3145463"/>
              <a:ext cx="372139" cy="393405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4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88681"/>
            <a:ext cx="6365173" cy="44796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Equity Lens models previously developed have a single focus--usually race. </a:t>
            </a: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Ours </a:t>
            </a:r>
            <a: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be more broad and </a:t>
            </a: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inclusive.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unique feature of Lane’s Equity Lens is that we will include both students and employees</a:t>
            </a: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artoon magnifying glass clipart 20 free Cliparts | Download images on Clipground 20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25" l="1402" r="98598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97" y="0"/>
            <a:ext cx="3669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Our Model</a:t>
            </a:r>
            <a:endParaRPr lang="en-US" dirty="0">
              <a:solidFill>
                <a:srgbClr val="00B0F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Lane’s Equity Lens Tool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0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643</Words>
  <Application>Microsoft Office PowerPoint</Application>
  <PresentationFormat>Widescreen</PresentationFormat>
  <Paragraphs>88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Times New Roman</vt:lpstr>
      <vt:lpstr>Office Theme</vt:lpstr>
      <vt:lpstr>PowerPoint Presentation</vt:lpstr>
      <vt:lpstr>PowerPoint Presentation</vt:lpstr>
      <vt:lpstr>Unpacking the Equity Lens Toolkit Packet</vt:lpstr>
      <vt:lpstr>Diversity Values</vt:lpstr>
      <vt:lpstr>Strategic Direction</vt:lpstr>
      <vt:lpstr>Strategic Objectives</vt:lpstr>
      <vt:lpstr>Principle Outcomes</vt:lpstr>
      <vt:lpstr>A Closer Look</vt:lpstr>
      <vt:lpstr>Our Model</vt:lpstr>
      <vt:lpstr> Equity Lens Toolkit</vt:lpstr>
      <vt:lpstr>1.</vt:lpstr>
      <vt:lpstr>2</vt:lpstr>
      <vt:lpstr>3</vt:lpstr>
      <vt:lpstr>4</vt:lpstr>
      <vt:lpstr>5</vt:lpstr>
      <vt:lpstr>6</vt:lpstr>
      <vt:lpstr>Perspective</vt:lpstr>
      <vt:lpstr>Equity Lens Tools – Additional Resources</vt:lpstr>
      <vt:lpstr>PowerPoint Presentation</vt:lpstr>
    </vt:vector>
  </TitlesOfParts>
  <Company>Lane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Wenner</dc:creator>
  <cp:lastModifiedBy>Tracy Wenner</cp:lastModifiedBy>
  <cp:revision>84</cp:revision>
  <cp:lastPrinted>2019-11-07T18:43:51Z</cp:lastPrinted>
  <dcterms:created xsi:type="dcterms:W3CDTF">2019-09-24T13:16:58Z</dcterms:created>
  <dcterms:modified xsi:type="dcterms:W3CDTF">2019-11-18T22:30:01Z</dcterms:modified>
</cp:coreProperties>
</file>