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8"/>
  </p:notesMasterIdLst>
  <p:handoutMasterIdLst>
    <p:handoutMasterId r:id="rId29"/>
  </p:handoutMasterIdLst>
  <p:sldIdLst>
    <p:sldId id="291" r:id="rId2"/>
    <p:sldId id="256" r:id="rId3"/>
    <p:sldId id="285" r:id="rId4"/>
    <p:sldId id="292" r:id="rId5"/>
    <p:sldId id="269" r:id="rId6"/>
    <p:sldId id="258" r:id="rId7"/>
    <p:sldId id="259" r:id="rId8"/>
    <p:sldId id="261" r:id="rId9"/>
    <p:sldId id="273" r:id="rId10"/>
    <p:sldId id="274" r:id="rId11"/>
    <p:sldId id="272" r:id="rId12"/>
    <p:sldId id="263" r:id="rId13"/>
    <p:sldId id="265" r:id="rId14"/>
    <p:sldId id="288" r:id="rId15"/>
    <p:sldId id="275" r:id="rId16"/>
    <p:sldId id="279" r:id="rId17"/>
    <p:sldId id="280" r:id="rId18"/>
    <p:sldId id="281" r:id="rId19"/>
    <p:sldId id="282" r:id="rId20"/>
    <p:sldId id="283" r:id="rId21"/>
    <p:sldId id="284" r:id="rId22"/>
    <p:sldId id="277" r:id="rId23"/>
    <p:sldId id="289" r:id="rId24"/>
    <p:sldId id="264" r:id="rId25"/>
    <p:sldId id="290" r:id="rId26"/>
    <p:sldId id="278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73" autoAdjust="0"/>
  </p:normalViewPr>
  <p:slideViewPr>
    <p:cSldViewPr snapToGrid="0">
      <p:cViewPr varScale="1">
        <p:scale>
          <a:sx n="62" d="100"/>
          <a:sy n="62" d="100"/>
        </p:scale>
        <p:origin x="7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8.xml"/><Relationship Id="rId1" Type="http://schemas.openxmlformats.org/officeDocument/2006/relationships/slide" Target="../slides/slide7.xml"/><Relationship Id="rId6" Type="http://schemas.openxmlformats.org/officeDocument/2006/relationships/slide" Target="../slides/slide9.xml"/><Relationship Id="rId5" Type="http://schemas.openxmlformats.org/officeDocument/2006/relationships/slide" Target="../slides/slide24.xml"/><Relationship Id="rId4" Type="http://schemas.openxmlformats.org/officeDocument/2006/relationships/slide" Target="../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F86CB-65B6-407D-B09D-C1B9ABABD3F6}" type="doc">
      <dgm:prSet loTypeId="urn:microsoft.com/office/officeart/2005/8/layout/vList2" loCatId="list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E70971-0744-4B23-9C19-D1DCA07396A5}">
      <dgm:prSet phldrT="[Text]" custT="1"/>
      <dgm:spPr/>
      <dgm:t>
        <a:bodyPr/>
        <a:lstStyle/>
        <a:p>
          <a:pPr algn="l"/>
          <a:r>
            <a:rPr lang="en-US" sz="2400" b="1" cap="small" baseline="0" dirty="0" smtClean="0">
              <a:latin typeface="Century Schoolbook" panose="02040604050505020304" pitchFamily="18" charset="0"/>
            </a:rPr>
            <a:t>Diversity Values</a:t>
          </a:r>
          <a:endParaRPr lang="en-US" sz="2400" b="1" cap="small" baseline="0" dirty="0">
            <a:latin typeface="Century Schoolbook" panose="020406040505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5173E98-341C-4A2A-B217-82FD5657C3D6}" type="parTrans" cxnId="{79E88AEA-0575-40B4-A587-78772254056A}">
      <dgm:prSet/>
      <dgm:spPr/>
      <dgm:t>
        <a:bodyPr/>
        <a:lstStyle/>
        <a:p>
          <a:pPr algn="l"/>
          <a:endParaRPr lang="en-US" sz="1600" b="1" cap="small" baseline="0">
            <a:latin typeface="Century Schoolbook" panose="02040604050505020304" pitchFamily="18" charset="0"/>
          </a:endParaRPr>
        </a:p>
      </dgm:t>
    </dgm:pt>
    <dgm:pt modelId="{B943D4D2-4F73-4888-986B-07D6350D7414}" type="sibTrans" cxnId="{79E88AEA-0575-40B4-A587-78772254056A}">
      <dgm:prSet/>
      <dgm:spPr/>
      <dgm:t>
        <a:bodyPr/>
        <a:lstStyle/>
        <a:p>
          <a:pPr algn="l"/>
          <a:endParaRPr lang="en-US" sz="1600" b="1" cap="small" baseline="0">
            <a:latin typeface="Century Schoolbook" panose="02040604050505020304" pitchFamily="18" charset="0"/>
          </a:endParaRPr>
        </a:p>
      </dgm:t>
    </dgm:pt>
    <dgm:pt modelId="{085864B1-3419-4A1F-8C6C-56391EAFA148}">
      <dgm:prSet phldrT="[Text]" custT="1"/>
      <dgm:spPr/>
      <dgm:t>
        <a:bodyPr/>
        <a:lstStyle/>
        <a:p>
          <a:pPr algn="l"/>
          <a:r>
            <a:rPr lang="en-US" sz="2400" b="1" cap="small" baseline="0" dirty="0" smtClean="0">
              <a:latin typeface="Century Schoolbook" panose="02040604050505020304" pitchFamily="18" charset="0"/>
            </a:rPr>
            <a:t>Strategic Direction</a:t>
          </a:r>
          <a:endParaRPr lang="en-US" sz="2400" b="1" cap="small" baseline="0" dirty="0">
            <a:latin typeface="Century Schoolbook" panose="020406040505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50A49A9-07FA-4F9F-BAB7-294ED3F1B940}" type="parTrans" cxnId="{B537CECD-FC6E-4936-B4AA-B06BD5DB09F1}">
      <dgm:prSet/>
      <dgm:spPr/>
      <dgm:t>
        <a:bodyPr/>
        <a:lstStyle/>
        <a:p>
          <a:pPr algn="l"/>
          <a:endParaRPr lang="en-US" sz="1600" b="1" cap="small" baseline="0">
            <a:latin typeface="Century Schoolbook" panose="02040604050505020304" pitchFamily="18" charset="0"/>
          </a:endParaRPr>
        </a:p>
      </dgm:t>
    </dgm:pt>
    <dgm:pt modelId="{7CD5BB7B-8B37-4572-81B8-6401228C4D45}" type="sibTrans" cxnId="{B537CECD-FC6E-4936-B4AA-B06BD5DB09F1}">
      <dgm:prSet/>
      <dgm:spPr/>
      <dgm:t>
        <a:bodyPr/>
        <a:lstStyle/>
        <a:p>
          <a:pPr algn="l"/>
          <a:endParaRPr lang="en-US" sz="1600" b="1" cap="small" baseline="0">
            <a:latin typeface="Century Schoolbook" panose="02040604050505020304" pitchFamily="18" charset="0"/>
          </a:endParaRPr>
        </a:p>
      </dgm:t>
    </dgm:pt>
    <dgm:pt modelId="{3BFA73E1-2640-4503-BAE8-AA0D2C9195AE}">
      <dgm:prSet phldrT="[Text]" custT="1"/>
      <dgm:spPr/>
      <dgm:t>
        <a:bodyPr/>
        <a:lstStyle/>
        <a:p>
          <a:pPr algn="l"/>
          <a:r>
            <a:rPr lang="en-US" sz="2400" b="1" cap="small" baseline="0" smtClean="0">
              <a:latin typeface="Century Schoolbook" panose="02040604050505020304" pitchFamily="18" charset="0"/>
            </a:rPr>
            <a:t>Key Strategies</a:t>
          </a:r>
          <a:endParaRPr lang="en-US" sz="2400" b="1" cap="small" baseline="0" dirty="0">
            <a:latin typeface="Century Schoolbook" panose="020406040505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383356D1-9B8C-4F02-B3A7-7A95FBFB678D}" type="parTrans" cxnId="{6BAFA94D-9A04-4F42-A524-FD40C7554875}">
      <dgm:prSet/>
      <dgm:spPr/>
      <dgm:t>
        <a:bodyPr/>
        <a:lstStyle/>
        <a:p>
          <a:pPr algn="l"/>
          <a:endParaRPr lang="en-US" sz="1600" b="1" cap="small" baseline="0">
            <a:latin typeface="Century Schoolbook" panose="02040604050505020304" pitchFamily="18" charset="0"/>
          </a:endParaRPr>
        </a:p>
      </dgm:t>
    </dgm:pt>
    <dgm:pt modelId="{C4A1928D-3353-46D2-8DC3-5F5B6A3054C3}" type="sibTrans" cxnId="{6BAFA94D-9A04-4F42-A524-FD40C7554875}">
      <dgm:prSet/>
      <dgm:spPr/>
      <dgm:t>
        <a:bodyPr/>
        <a:lstStyle/>
        <a:p>
          <a:pPr algn="l"/>
          <a:endParaRPr lang="en-US" sz="1600" b="1" cap="small" baseline="0">
            <a:latin typeface="Century Schoolbook" panose="02040604050505020304" pitchFamily="18" charset="0"/>
          </a:endParaRPr>
        </a:p>
      </dgm:t>
    </dgm:pt>
    <dgm:pt modelId="{8A939F3B-1F60-4A0F-9987-C165152BF382}">
      <dgm:prSet phldrT="[Text]" custT="1"/>
      <dgm:spPr/>
      <dgm:t>
        <a:bodyPr/>
        <a:lstStyle/>
        <a:p>
          <a:pPr algn="l"/>
          <a:r>
            <a:rPr lang="en-US" sz="2400" b="1" cap="small" baseline="0" dirty="0" smtClean="0">
              <a:latin typeface="Century Schoolbook" panose="02040604050505020304" pitchFamily="18" charset="0"/>
            </a:rPr>
            <a:t>Principle Outcomes</a:t>
          </a:r>
          <a:endParaRPr lang="en-US" sz="2400" b="1" cap="small" baseline="0" dirty="0">
            <a:latin typeface="Century Schoolbook" panose="020406040505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3C75A73-C7B1-4CAD-9068-652BE86E908B}" type="parTrans" cxnId="{8120B6AD-9BA5-49D2-B693-DF87385CDF49}">
      <dgm:prSet/>
      <dgm:spPr/>
      <dgm:t>
        <a:bodyPr/>
        <a:lstStyle/>
        <a:p>
          <a:pPr algn="l"/>
          <a:endParaRPr lang="en-US" sz="1600" b="1" cap="small" baseline="0">
            <a:latin typeface="Century Schoolbook" panose="02040604050505020304" pitchFamily="18" charset="0"/>
          </a:endParaRPr>
        </a:p>
      </dgm:t>
    </dgm:pt>
    <dgm:pt modelId="{9A70C7CF-6894-4284-BD87-C812B8940C89}" type="sibTrans" cxnId="{8120B6AD-9BA5-49D2-B693-DF87385CDF49}">
      <dgm:prSet/>
      <dgm:spPr/>
      <dgm:t>
        <a:bodyPr/>
        <a:lstStyle/>
        <a:p>
          <a:pPr algn="l"/>
          <a:endParaRPr lang="en-US" sz="1600" b="1" cap="small" baseline="0">
            <a:latin typeface="Century Schoolbook" panose="02040604050505020304" pitchFamily="18" charset="0"/>
          </a:endParaRPr>
        </a:p>
      </dgm:t>
    </dgm:pt>
    <dgm:pt modelId="{2AD2D2CF-4078-4F06-A114-1BF266A6B465}">
      <dgm:prSet phldrT="[Text]" custT="1"/>
      <dgm:spPr/>
      <dgm:t>
        <a:bodyPr/>
        <a:lstStyle/>
        <a:p>
          <a:pPr algn="l"/>
          <a:r>
            <a:rPr lang="en-US" sz="2400" b="1" cap="small" baseline="0" smtClean="0">
              <a:latin typeface="Century Schoolbook" panose="02040604050505020304" pitchFamily="18" charset="0"/>
            </a:rPr>
            <a:t>Equity Lens Models</a:t>
          </a:r>
          <a:endParaRPr lang="en-US" sz="2400" b="1" cap="small" baseline="0" dirty="0">
            <a:latin typeface="Century Schoolbook" panose="020406040505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D8E0AAD-B2F3-4344-AB2C-C65C43891C68}" type="parTrans" cxnId="{FB56C93B-925D-48B8-B8AA-5E8AE357BB87}">
      <dgm:prSet/>
      <dgm:spPr/>
      <dgm:t>
        <a:bodyPr/>
        <a:lstStyle/>
        <a:p>
          <a:pPr algn="l"/>
          <a:endParaRPr lang="en-US" sz="1600" b="1" cap="small" baseline="0">
            <a:latin typeface="Century Schoolbook" panose="02040604050505020304" pitchFamily="18" charset="0"/>
          </a:endParaRPr>
        </a:p>
      </dgm:t>
    </dgm:pt>
    <dgm:pt modelId="{A2069FD4-A030-41CB-8870-0896200F2FE6}" type="sibTrans" cxnId="{FB56C93B-925D-48B8-B8AA-5E8AE357BB87}">
      <dgm:prSet/>
      <dgm:spPr/>
      <dgm:t>
        <a:bodyPr/>
        <a:lstStyle/>
        <a:p>
          <a:pPr algn="l"/>
          <a:endParaRPr lang="en-US" sz="1600" b="1" cap="small" baseline="0">
            <a:latin typeface="Century Schoolbook" panose="02040604050505020304" pitchFamily="18" charset="0"/>
          </a:endParaRPr>
        </a:p>
      </dgm:t>
    </dgm:pt>
    <dgm:pt modelId="{9EAD81FA-D03B-4273-A633-5C078D2C8D69}">
      <dgm:prSet phldrT="[Text]" custT="1"/>
      <dgm:spPr/>
      <dgm:t>
        <a:bodyPr/>
        <a:lstStyle/>
        <a:p>
          <a:pPr algn="l"/>
          <a:r>
            <a:rPr lang="en-US" sz="2400" b="1" cap="small" baseline="0" dirty="0" smtClean="0">
              <a:latin typeface="Century Schoolbook" panose="02040604050505020304" pitchFamily="18" charset="0"/>
            </a:rPr>
            <a:t>Strategic Objectives</a:t>
          </a:r>
          <a:endParaRPr lang="en-US" sz="2400" b="1" cap="small" baseline="0" dirty="0">
            <a:latin typeface="Century Schoolbook" panose="020406040505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39FFCD05-64C9-44C4-9871-E94C888A3B23}" type="parTrans" cxnId="{825A72AA-F49C-47ED-BBCA-C430A5D5D97E}">
      <dgm:prSet/>
      <dgm:spPr/>
      <dgm:t>
        <a:bodyPr/>
        <a:lstStyle/>
        <a:p>
          <a:endParaRPr lang="en-US" sz="1600"/>
        </a:p>
      </dgm:t>
    </dgm:pt>
    <dgm:pt modelId="{55ACAEDD-5365-46D9-A9F3-17E76825F110}" type="sibTrans" cxnId="{825A72AA-F49C-47ED-BBCA-C430A5D5D97E}">
      <dgm:prSet/>
      <dgm:spPr/>
      <dgm:t>
        <a:bodyPr/>
        <a:lstStyle/>
        <a:p>
          <a:endParaRPr lang="en-US" sz="1600"/>
        </a:p>
      </dgm:t>
    </dgm:pt>
    <dgm:pt modelId="{89EB5C73-DDCF-4059-91F8-DC60E3897AEA}" type="pres">
      <dgm:prSet presAssocID="{126F86CB-65B6-407D-B09D-C1B9ABABD3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71E272-7441-4888-B62D-1474E9A2F60C}" type="pres">
      <dgm:prSet presAssocID="{09E70971-0744-4B23-9C19-D1DCA07396A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76622-AA47-4950-8721-72F9B2F6E734}" type="pres">
      <dgm:prSet presAssocID="{B943D4D2-4F73-4888-986B-07D6350D7414}" presName="spacer" presStyleCnt="0"/>
      <dgm:spPr/>
    </dgm:pt>
    <dgm:pt modelId="{77BBA3E8-1EFD-448F-B30B-11C6B8FF4125}" type="pres">
      <dgm:prSet presAssocID="{085864B1-3419-4A1F-8C6C-56391EAFA14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88BFE-08AF-4CD6-A430-E87AED4B8B4E}" type="pres">
      <dgm:prSet presAssocID="{7CD5BB7B-8B37-4572-81B8-6401228C4D45}" presName="spacer" presStyleCnt="0"/>
      <dgm:spPr/>
    </dgm:pt>
    <dgm:pt modelId="{56EF1482-DDBE-47DC-B470-22CC05403773}" type="pres">
      <dgm:prSet presAssocID="{9EAD81FA-D03B-4273-A633-5C078D2C8D6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E4CE2-F4B9-42D5-97C5-77674C03F9B7}" type="pres">
      <dgm:prSet presAssocID="{55ACAEDD-5365-46D9-A9F3-17E76825F110}" presName="spacer" presStyleCnt="0"/>
      <dgm:spPr/>
    </dgm:pt>
    <dgm:pt modelId="{9594B3EC-58D7-4126-A660-893C31BF5085}" type="pres">
      <dgm:prSet presAssocID="{3BFA73E1-2640-4503-BAE8-AA0D2C9195A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5C919-3ADD-4F23-9629-EFAEE90D4B0B}" type="pres">
      <dgm:prSet presAssocID="{C4A1928D-3353-46D2-8DC3-5F5B6A3054C3}" presName="spacer" presStyleCnt="0"/>
      <dgm:spPr/>
    </dgm:pt>
    <dgm:pt modelId="{553CF82B-B3D3-487B-9798-C305DCD0CAAE}" type="pres">
      <dgm:prSet presAssocID="{8A939F3B-1F60-4A0F-9987-C165152BF38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A666E-6C56-4626-8349-C4CF22F35087}" type="pres">
      <dgm:prSet presAssocID="{9A70C7CF-6894-4284-BD87-C812B8940C89}" presName="spacer" presStyleCnt="0"/>
      <dgm:spPr/>
    </dgm:pt>
    <dgm:pt modelId="{F2184E34-102C-4B3D-9CD0-071E588B4020}" type="pres">
      <dgm:prSet presAssocID="{2AD2D2CF-4078-4F06-A114-1BF266A6B46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D3EB97-E376-4A2C-9B96-F2CF813ADBF5}" type="presOf" srcId="{126F86CB-65B6-407D-B09D-C1B9ABABD3F6}" destId="{89EB5C73-DDCF-4059-91F8-DC60E3897AEA}" srcOrd="0" destOrd="0" presId="urn:microsoft.com/office/officeart/2005/8/layout/vList2"/>
    <dgm:cxn modelId="{79E88AEA-0575-40B4-A587-78772254056A}" srcId="{126F86CB-65B6-407D-B09D-C1B9ABABD3F6}" destId="{09E70971-0744-4B23-9C19-D1DCA07396A5}" srcOrd="0" destOrd="0" parTransId="{85173E98-341C-4A2A-B217-82FD5657C3D6}" sibTransId="{B943D4D2-4F73-4888-986B-07D6350D7414}"/>
    <dgm:cxn modelId="{3AF1CE30-EE10-4C89-84CA-B5D884046731}" type="presOf" srcId="{2AD2D2CF-4078-4F06-A114-1BF266A6B465}" destId="{F2184E34-102C-4B3D-9CD0-071E588B4020}" srcOrd="0" destOrd="0" presId="urn:microsoft.com/office/officeart/2005/8/layout/vList2"/>
    <dgm:cxn modelId="{120A3302-9589-43CA-AD7F-2E45DED8689A}" type="presOf" srcId="{8A939F3B-1F60-4A0F-9987-C165152BF382}" destId="{553CF82B-B3D3-487B-9798-C305DCD0CAAE}" srcOrd="0" destOrd="0" presId="urn:microsoft.com/office/officeart/2005/8/layout/vList2"/>
    <dgm:cxn modelId="{6BAFA94D-9A04-4F42-A524-FD40C7554875}" srcId="{126F86CB-65B6-407D-B09D-C1B9ABABD3F6}" destId="{3BFA73E1-2640-4503-BAE8-AA0D2C9195AE}" srcOrd="3" destOrd="0" parTransId="{383356D1-9B8C-4F02-B3A7-7A95FBFB678D}" sibTransId="{C4A1928D-3353-46D2-8DC3-5F5B6A3054C3}"/>
    <dgm:cxn modelId="{FB56C93B-925D-48B8-B8AA-5E8AE357BB87}" srcId="{126F86CB-65B6-407D-B09D-C1B9ABABD3F6}" destId="{2AD2D2CF-4078-4F06-A114-1BF266A6B465}" srcOrd="5" destOrd="0" parTransId="{ED8E0AAD-B2F3-4344-AB2C-C65C43891C68}" sibTransId="{A2069FD4-A030-41CB-8870-0896200F2FE6}"/>
    <dgm:cxn modelId="{A4DEA552-40E6-430E-99C8-EF595C55B3BF}" type="presOf" srcId="{085864B1-3419-4A1F-8C6C-56391EAFA148}" destId="{77BBA3E8-1EFD-448F-B30B-11C6B8FF4125}" srcOrd="0" destOrd="0" presId="urn:microsoft.com/office/officeart/2005/8/layout/vList2"/>
    <dgm:cxn modelId="{8120B6AD-9BA5-49D2-B693-DF87385CDF49}" srcId="{126F86CB-65B6-407D-B09D-C1B9ABABD3F6}" destId="{8A939F3B-1F60-4A0F-9987-C165152BF382}" srcOrd="4" destOrd="0" parTransId="{73C75A73-C7B1-4CAD-9068-652BE86E908B}" sibTransId="{9A70C7CF-6894-4284-BD87-C812B8940C89}"/>
    <dgm:cxn modelId="{32F56679-FDE7-41D7-A5C0-E72D39E6AF6B}" type="presOf" srcId="{3BFA73E1-2640-4503-BAE8-AA0D2C9195AE}" destId="{9594B3EC-58D7-4126-A660-893C31BF5085}" srcOrd="0" destOrd="0" presId="urn:microsoft.com/office/officeart/2005/8/layout/vList2"/>
    <dgm:cxn modelId="{B537CECD-FC6E-4936-B4AA-B06BD5DB09F1}" srcId="{126F86CB-65B6-407D-B09D-C1B9ABABD3F6}" destId="{085864B1-3419-4A1F-8C6C-56391EAFA148}" srcOrd="1" destOrd="0" parTransId="{D50A49A9-07FA-4F9F-BAB7-294ED3F1B940}" sibTransId="{7CD5BB7B-8B37-4572-81B8-6401228C4D45}"/>
    <dgm:cxn modelId="{D1159FD6-C100-4165-A0A1-467143FDE14F}" type="presOf" srcId="{9EAD81FA-D03B-4273-A633-5C078D2C8D69}" destId="{56EF1482-DDBE-47DC-B470-22CC05403773}" srcOrd="0" destOrd="0" presId="urn:microsoft.com/office/officeart/2005/8/layout/vList2"/>
    <dgm:cxn modelId="{296322CA-50D5-44C0-B888-6782F238399E}" type="presOf" srcId="{09E70971-0744-4B23-9C19-D1DCA07396A5}" destId="{0871E272-7441-4888-B62D-1474E9A2F60C}" srcOrd="0" destOrd="0" presId="urn:microsoft.com/office/officeart/2005/8/layout/vList2"/>
    <dgm:cxn modelId="{825A72AA-F49C-47ED-BBCA-C430A5D5D97E}" srcId="{126F86CB-65B6-407D-B09D-C1B9ABABD3F6}" destId="{9EAD81FA-D03B-4273-A633-5C078D2C8D69}" srcOrd="2" destOrd="0" parTransId="{39FFCD05-64C9-44C4-9871-E94C888A3B23}" sibTransId="{55ACAEDD-5365-46D9-A9F3-17E76825F110}"/>
    <dgm:cxn modelId="{640A56B5-CCF0-413A-97CA-7F11EB11E129}" type="presParOf" srcId="{89EB5C73-DDCF-4059-91F8-DC60E3897AEA}" destId="{0871E272-7441-4888-B62D-1474E9A2F60C}" srcOrd="0" destOrd="0" presId="urn:microsoft.com/office/officeart/2005/8/layout/vList2"/>
    <dgm:cxn modelId="{3E8A0CBF-45A3-4E2A-81A1-886BB59F1287}" type="presParOf" srcId="{89EB5C73-DDCF-4059-91F8-DC60E3897AEA}" destId="{46376622-AA47-4950-8721-72F9B2F6E734}" srcOrd="1" destOrd="0" presId="urn:microsoft.com/office/officeart/2005/8/layout/vList2"/>
    <dgm:cxn modelId="{2790B3FC-32AE-4115-B7C8-6A13764D4BCA}" type="presParOf" srcId="{89EB5C73-DDCF-4059-91F8-DC60E3897AEA}" destId="{77BBA3E8-1EFD-448F-B30B-11C6B8FF4125}" srcOrd="2" destOrd="0" presId="urn:microsoft.com/office/officeart/2005/8/layout/vList2"/>
    <dgm:cxn modelId="{A3C96EB2-E505-439B-BF04-AA3A47F14AEC}" type="presParOf" srcId="{89EB5C73-DDCF-4059-91F8-DC60E3897AEA}" destId="{44F88BFE-08AF-4CD6-A430-E87AED4B8B4E}" srcOrd="3" destOrd="0" presId="urn:microsoft.com/office/officeart/2005/8/layout/vList2"/>
    <dgm:cxn modelId="{A7DCFC2E-562B-41B6-9C52-4DD61A341B7F}" type="presParOf" srcId="{89EB5C73-DDCF-4059-91F8-DC60E3897AEA}" destId="{56EF1482-DDBE-47DC-B470-22CC05403773}" srcOrd="4" destOrd="0" presId="urn:microsoft.com/office/officeart/2005/8/layout/vList2"/>
    <dgm:cxn modelId="{9AE09E5B-9667-4099-96B7-AB75F665FEA6}" type="presParOf" srcId="{89EB5C73-DDCF-4059-91F8-DC60E3897AEA}" destId="{783E4CE2-F4B9-42D5-97C5-77674C03F9B7}" srcOrd="5" destOrd="0" presId="urn:microsoft.com/office/officeart/2005/8/layout/vList2"/>
    <dgm:cxn modelId="{2DA7FFF4-8F73-46E0-9AE9-8A7CE02FCFE8}" type="presParOf" srcId="{89EB5C73-DDCF-4059-91F8-DC60E3897AEA}" destId="{9594B3EC-58D7-4126-A660-893C31BF5085}" srcOrd="6" destOrd="0" presId="urn:microsoft.com/office/officeart/2005/8/layout/vList2"/>
    <dgm:cxn modelId="{6AAE9337-766F-4316-A3A5-0C94A3AA5700}" type="presParOf" srcId="{89EB5C73-DDCF-4059-91F8-DC60E3897AEA}" destId="{ACD5C919-3ADD-4F23-9629-EFAEE90D4B0B}" srcOrd="7" destOrd="0" presId="urn:microsoft.com/office/officeart/2005/8/layout/vList2"/>
    <dgm:cxn modelId="{BDCC030A-A897-41BE-B1C1-7CACC071B760}" type="presParOf" srcId="{89EB5C73-DDCF-4059-91F8-DC60E3897AEA}" destId="{553CF82B-B3D3-487B-9798-C305DCD0CAAE}" srcOrd="8" destOrd="0" presId="urn:microsoft.com/office/officeart/2005/8/layout/vList2"/>
    <dgm:cxn modelId="{FF8E332A-04EC-4EE4-9CEC-F2A33D475096}" type="presParOf" srcId="{89EB5C73-DDCF-4059-91F8-DC60E3897AEA}" destId="{203A666E-6C56-4626-8349-C4CF22F35087}" srcOrd="9" destOrd="0" presId="urn:microsoft.com/office/officeart/2005/8/layout/vList2"/>
    <dgm:cxn modelId="{6C733D18-0124-43D6-9B01-FFB5DD89DA2E}" type="presParOf" srcId="{89EB5C73-DDCF-4059-91F8-DC60E3897AEA}" destId="{F2184E34-102C-4B3D-9CD0-071E588B402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6FBF7-35B9-4F54-BA03-0321D3172135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8FECC9-2A72-4845-96D2-D6FEF8D2E82A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Integrate principles of social justice throughout the college learning and working environment</a:t>
          </a:r>
          <a:endParaRPr lang="en-US" sz="2400" dirty="0"/>
        </a:p>
      </dgm:t>
    </dgm:pt>
    <dgm:pt modelId="{52D50A4C-901A-4593-BA36-E7B21749432A}" type="parTrans" cxnId="{78F7117F-3643-4E65-8766-A8CECDFB0354}">
      <dgm:prSet/>
      <dgm:spPr/>
      <dgm:t>
        <a:bodyPr/>
        <a:lstStyle/>
        <a:p>
          <a:endParaRPr lang="en-US" sz="2000"/>
        </a:p>
      </dgm:t>
    </dgm:pt>
    <dgm:pt modelId="{06A590FD-FC10-4EAB-A57B-F92CE4569F6A}" type="sibTrans" cxnId="{78F7117F-3643-4E65-8766-A8CECDFB0354}">
      <dgm:prSet/>
      <dgm:spPr/>
      <dgm:t>
        <a:bodyPr/>
        <a:lstStyle/>
        <a:p>
          <a:endParaRPr lang="en-US" sz="2000"/>
        </a:p>
      </dgm:t>
    </dgm:pt>
    <dgm:pt modelId="{AA93FC9B-FDC8-44AA-AF10-F8355FD7BAB8}">
      <dgm:prSet custT="1"/>
      <dgm:spPr/>
      <dgm:t>
        <a:bodyPr/>
        <a:lstStyle/>
        <a:p>
          <a:pPr algn="l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Develop a culture of inclusivity, and respect, through dialogue, outreach, education, and equitable policies and practices</a:t>
          </a:r>
        </a:p>
      </dgm:t>
    </dgm:pt>
    <dgm:pt modelId="{9BF91639-E7E9-4075-912E-A0DED2575C46}" type="parTrans" cxnId="{13080DF7-C54C-4A1E-8D5C-A919E2F458AD}">
      <dgm:prSet/>
      <dgm:spPr/>
      <dgm:t>
        <a:bodyPr/>
        <a:lstStyle/>
        <a:p>
          <a:endParaRPr lang="en-US" sz="2000"/>
        </a:p>
      </dgm:t>
    </dgm:pt>
    <dgm:pt modelId="{39D8F5DC-BB39-4345-BBBB-856DB00A6AF6}" type="sibTrans" cxnId="{13080DF7-C54C-4A1E-8D5C-A919E2F458AD}">
      <dgm:prSet/>
      <dgm:spPr/>
      <dgm:t>
        <a:bodyPr/>
        <a:lstStyle/>
        <a:p>
          <a:endParaRPr lang="en-US" sz="2000"/>
        </a:p>
      </dgm:t>
    </dgm:pt>
    <dgm:pt modelId="{8D9F6660-3D19-491D-8EDD-E29D19FC85A2}">
      <dgm:prSet custT="1"/>
      <dgm:spPr/>
      <dgm:t>
        <a:bodyPr/>
        <a:lstStyle/>
        <a:p>
          <a:pPr algn="l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Improve recruitment, retention, and support of diverse students, faculty, staff, and managers</a:t>
          </a:r>
        </a:p>
      </dgm:t>
    </dgm:pt>
    <dgm:pt modelId="{0E908436-9A4B-4A9F-8987-3993C376285C}" type="parTrans" cxnId="{CABEFB24-D6EE-4DB3-80CE-63774680C0F6}">
      <dgm:prSet/>
      <dgm:spPr/>
      <dgm:t>
        <a:bodyPr/>
        <a:lstStyle/>
        <a:p>
          <a:endParaRPr lang="en-US" sz="2000"/>
        </a:p>
      </dgm:t>
    </dgm:pt>
    <dgm:pt modelId="{1A64EB8D-B469-476F-8C33-40E1C81443E1}" type="sibTrans" cxnId="{CABEFB24-D6EE-4DB3-80CE-63774680C0F6}">
      <dgm:prSet/>
      <dgm:spPr/>
      <dgm:t>
        <a:bodyPr/>
        <a:lstStyle/>
        <a:p>
          <a:endParaRPr lang="en-US" sz="2000"/>
        </a:p>
      </dgm:t>
    </dgm:pt>
    <dgm:pt modelId="{870BEB37-51C6-42B1-A7AB-877FC7820DCB}" type="pres">
      <dgm:prSet presAssocID="{73D6FBF7-35B9-4F54-BA03-0321D317213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E3EC85-C8E2-4299-BEEA-C4BE1AD6DB6C}" type="pres">
      <dgm:prSet presAssocID="{B48FECC9-2A72-4845-96D2-D6FEF8D2E82A}" presName="circle1" presStyleLbl="node1" presStyleIdx="0" presStyleCnt="3"/>
      <dgm:spPr/>
    </dgm:pt>
    <dgm:pt modelId="{ACF8F1C0-7790-4691-A5A0-6583D038D329}" type="pres">
      <dgm:prSet presAssocID="{B48FECC9-2A72-4845-96D2-D6FEF8D2E82A}" presName="space" presStyleCnt="0"/>
      <dgm:spPr/>
    </dgm:pt>
    <dgm:pt modelId="{87361CCF-B51E-46BB-8B25-AFF2A1182382}" type="pres">
      <dgm:prSet presAssocID="{B48FECC9-2A72-4845-96D2-D6FEF8D2E82A}" presName="rect1" presStyleLbl="alignAcc1" presStyleIdx="0" presStyleCnt="3"/>
      <dgm:spPr/>
      <dgm:t>
        <a:bodyPr/>
        <a:lstStyle/>
        <a:p>
          <a:endParaRPr lang="en-US"/>
        </a:p>
      </dgm:t>
    </dgm:pt>
    <dgm:pt modelId="{1D3D3CC4-3FA8-4AB9-B891-3C03EC9D7312}" type="pres">
      <dgm:prSet presAssocID="{AA93FC9B-FDC8-44AA-AF10-F8355FD7BAB8}" presName="vertSpace2" presStyleLbl="node1" presStyleIdx="0" presStyleCnt="3"/>
      <dgm:spPr/>
    </dgm:pt>
    <dgm:pt modelId="{266B9416-3E38-4453-A82C-56A8D63EE9B6}" type="pres">
      <dgm:prSet presAssocID="{AA93FC9B-FDC8-44AA-AF10-F8355FD7BAB8}" presName="circle2" presStyleLbl="node1" presStyleIdx="1" presStyleCnt="3"/>
      <dgm:spPr/>
    </dgm:pt>
    <dgm:pt modelId="{DF3A63A2-DB4B-44FB-A7EE-667AAF0A5765}" type="pres">
      <dgm:prSet presAssocID="{AA93FC9B-FDC8-44AA-AF10-F8355FD7BAB8}" presName="rect2" presStyleLbl="alignAcc1" presStyleIdx="1" presStyleCnt="3"/>
      <dgm:spPr/>
      <dgm:t>
        <a:bodyPr/>
        <a:lstStyle/>
        <a:p>
          <a:endParaRPr lang="en-US"/>
        </a:p>
      </dgm:t>
    </dgm:pt>
    <dgm:pt modelId="{F69F055A-926E-4995-B182-6D9B7C7C5360}" type="pres">
      <dgm:prSet presAssocID="{8D9F6660-3D19-491D-8EDD-E29D19FC85A2}" presName="vertSpace3" presStyleLbl="node1" presStyleIdx="1" presStyleCnt="3"/>
      <dgm:spPr/>
    </dgm:pt>
    <dgm:pt modelId="{23DAA149-6B32-4634-A8C8-CBA62313E592}" type="pres">
      <dgm:prSet presAssocID="{8D9F6660-3D19-491D-8EDD-E29D19FC85A2}" presName="circle3" presStyleLbl="node1" presStyleIdx="2" presStyleCnt="3"/>
      <dgm:spPr/>
    </dgm:pt>
    <dgm:pt modelId="{A1F960B5-A4F3-431C-98E7-4BFFB5C9F62D}" type="pres">
      <dgm:prSet presAssocID="{8D9F6660-3D19-491D-8EDD-E29D19FC85A2}" presName="rect3" presStyleLbl="alignAcc1" presStyleIdx="2" presStyleCnt="3"/>
      <dgm:spPr/>
      <dgm:t>
        <a:bodyPr/>
        <a:lstStyle/>
        <a:p>
          <a:endParaRPr lang="en-US"/>
        </a:p>
      </dgm:t>
    </dgm:pt>
    <dgm:pt modelId="{1235D326-C085-4D43-AE08-95A5D80B9106}" type="pres">
      <dgm:prSet presAssocID="{B48FECC9-2A72-4845-96D2-D6FEF8D2E82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BED59-7D4F-47ED-8BFA-FACEDE57745B}" type="pres">
      <dgm:prSet presAssocID="{AA93FC9B-FDC8-44AA-AF10-F8355FD7BAB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CE7DE-7FFE-4BF0-ADD0-F143D5F2E0AB}" type="pres">
      <dgm:prSet presAssocID="{8D9F6660-3D19-491D-8EDD-E29D19FC85A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68FB2D-B7C4-4B0C-88C1-ED187800A89A}" type="presOf" srcId="{8D9F6660-3D19-491D-8EDD-E29D19FC85A2}" destId="{A1F960B5-A4F3-431C-98E7-4BFFB5C9F62D}" srcOrd="0" destOrd="0" presId="urn:microsoft.com/office/officeart/2005/8/layout/target3"/>
    <dgm:cxn modelId="{48FFBBBF-FF3A-4338-98F7-225D83D99380}" type="presOf" srcId="{AA93FC9B-FDC8-44AA-AF10-F8355FD7BAB8}" destId="{994BED59-7D4F-47ED-8BFA-FACEDE57745B}" srcOrd="1" destOrd="0" presId="urn:microsoft.com/office/officeart/2005/8/layout/target3"/>
    <dgm:cxn modelId="{CABEFB24-D6EE-4DB3-80CE-63774680C0F6}" srcId="{73D6FBF7-35B9-4F54-BA03-0321D3172135}" destId="{8D9F6660-3D19-491D-8EDD-E29D19FC85A2}" srcOrd="2" destOrd="0" parTransId="{0E908436-9A4B-4A9F-8987-3993C376285C}" sibTransId="{1A64EB8D-B469-476F-8C33-40E1C81443E1}"/>
    <dgm:cxn modelId="{D0A2E542-B7EB-4572-886F-3F48A0A44A24}" type="presOf" srcId="{8D9F6660-3D19-491D-8EDD-E29D19FC85A2}" destId="{DCBCE7DE-7FFE-4BF0-ADD0-F143D5F2E0AB}" srcOrd="1" destOrd="0" presId="urn:microsoft.com/office/officeart/2005/8/layout/target3"/>
    <dgm:cxn modelId="{13080DF7-C54C-4A1E-8D5C-A919E2F458AD}" srcId="{73D6FBF7-35B9-4F54-BA03-0321D3172135}" destId="{AA93FC9B-FDC8-44AA-AF10-F8355FD7BAB8}" srcOrd="1" destOrd="0" parTransId="{9BF91639-E7E9-4075-912E-A0DED2575C46}" sibTransId="{39D8F5DC-BB39-4345-BBBB-856DB00A6AF6}"/>
    <dgm:cxn modelId="{140FC022-3303-4BA9-8682-49617F06533D}" type="presOf" srcId="{AA93FC9B-FDC8-44AA-AF10-F8355FD7BAB8}" destId="{DF3A63A2-DB4B-44FB-A7EE-667AAF0A5765}" srcOrd="0" destOrd="0" presId="urn:microsoft.com/office/officeart/2005/8/layout/target3"/>
    <dgm:cxn modelId="{78F7117F-3643-4E65-8766-A8CECDFB0354}" srcId="{73D6FBF7-35B9-4F54-BA03-0321D3172135}" destId="{B48FECC9-2A72-4845-96D2-D6FEF8D2E82A}" srcOrd="0" destOrd="0" parTransId="{52D50A4C-901A-4593-BA36-E7B21749432A}" sibTransId="{06A590FD-FC10-4EAB-A57B-F92CE4569F6A}"/>
    <dgm:cxn modelId="{4A32B5E6-9BFF-49E1-AD3A-C3E9E3A8E7CB}" type="presOf" srcId="{B48FECC9-2A72-4845-96D2-D6FEF8D2E82A}" destId="{87361CCF-B51E-46BB-8B25-AFF2A1182382}" srcOrd="0" destOrd="0" presId="urn:microsoft.com/office/officeart/2005/8/layout/target3"/>
    <dgm:cxn modelId="{53DA3540-5694-4490-BDE4-F8EC6CC43774}" type="presOf" srcId="{B48FECC9-2A72-4845-96D2-D6FEF8D2E82A}" destId="{1235D326-C085-4D43-AE08-95A5D80B9106}" srcOrd="1" destOrd="0" presId="urn:microsoft.com/office/officeart/2005/8/layout/target3"/>
    <dgm:cxn modelId="{17102D4E-499D-49A9-86FE-DD26A3A47D82}" type="presOf" srcId="{73D6FBF7-35B9-4F54-BA03-0321D3172135}" destId="{870BEB37-51C6-42B1-A7AB-877FC7820DCB}" srcOrd="0" destOrd="0" presId="urn:microsoft.com/office/officeart/2005/8/layout/target3"/>
    <dgm:cxn modelId="{365846E5-D709-4D9A-BA64-180F04ACBFF1}" type="presParOf" srcId="{870BEB37-51C6-42B1-A7AB-877FC7820DCB}" destId="{C5E3EC85-C8E2-4299-BEEA-C4BE1AD6DB6C}" srcOrd="0" destOrd="0" presId="urn:microsoft.com/office/officeart/2005/8/layout/target3"/>
    <dgm:cxn modelId="{28C27CB0-0D69-4748-A1C1-A75A70D226A3}" type="presParOf" srcId="{870BEB37-51C6-42B1-A7AB-877FC7820DCB}" destId="{ACF8F1C0-7790-4691-A5A0-6583D038D329}" srcOrd="1" destOrd="0" presId="urn:microsoft.com/office/officeart/2005/8/layout/target3"/>
    <dgm:cxn modelId="{9C284625-5F46-4BC6-8151-33BBEC6CD22F}" type="presParOf" srcId="{870BEB37-51C6-42B1-A7AB-877FC7820DCB}" destId="{87361CCF-B51E-46BB-8B25-AFF2A1182382}" srcOrd="2" destOrd="0" presId="urn:microsoft.com/office/officeart/2005/8/layout/target3"/>
    <dgm:cxn modelId="{0994950E-8D1E-4B6E-9796-B8325A13DDF8}" type="presParOf" srcId="{870BEB37-51C6-42B1-A7AB-877FC7820DCB}" destId="{1D3D3CC4-3FA8-4AB9-B891-3C03EC9D7312}" srcOrd="3" destOrd="0" presId="urn:microsoft.com/office/officeart/2005/8/layout/target3"/>
    <dgm:cxn modelId="{9789F227-5ACF-4BEA-BEAD-D781BB9C33E8}" type="presParOf" srcId="{870BEB37-51C6-42B1-A7AB-877FC7820DCB}" destId="{266B9416-3E38-4453-A82C-56A8D63EE9B6}" srcOrd="4" destOrd="0" presId="urn:microsoft.com/office/officeart/2005/8/layout/target3"/>
    <dgm:cxn modelId="{5DB9004A-98C9-4BE7-BF68-3A3F4C87D6A2}" type="presParOf" srcId="{870BEB37-51C6-42B1-A7AB-877FC7820DCB}" destId="{DF3A63A2-DB4B-44FB-A7EE-667AAF0A5765}" srcOrd="5" destOrd="0" presId="urn:microsoft.com/office/officeart/2005/8/layout/target3"/>
    <dgm:cxn modelId="{D0F3DCC6-D908-499D-93DD-F7497394DA8D}" type="presParOf" srcId="{870BEB37-51C6-42B1-A7AB-877FC7820DCB}" destId="{F69F055A-926E-4995-B182-6D9B7C7C5360}" srcOrd="6" destOrd="0" presId="urn:microsoft.com/office/officeart/2005/8/layout/target3"/>
    <dgm:cxn modelId="{7A007689-6713-4A9E-A8A0-8EE1090069C2}" type="presParOf" srcId="{870BEB37-51C6-42B1-A7AB-877FC7820DCB}" destId="{23DAA149-6B32-4634-A8C8-CBA62313E592}" srcOrd="7" destOrd="0" presId="urn:microsoft.com/office/officeart/2005/8/layout/target3"/>
    <dgm:cxn modelId="{FE804CB8-2803-494F-A0CE-87CDD22D763E}" type="presParOf" srcId="{870BEB37-51C6-42B1-A7AB-877FC7820DCB}" destId="{A1F960B5-A4F3-431C-98E7-4BFFB5C9F62D}" srcOrd="8" destOrd="0" presId="urn:microsoft.com/office/officeart/2005/8/layout/target3"/>
    <dgm:cxn modelId="{3D317302-55D5-4261-AA7C-66A342B7E5FF}" type="presParOf" srcId="{870BEB37-51C6-42B1-A7AB-877FC7820DCB}" destId="{1235D326-C085-4D43-AE08-95A5D80B9106}" srcOrd="9" destOrd="0" presId="urn:microsoft.com/office/officeart/2005/8/layout/target3"/>
    <dgm:cxn modelId="{F53305C4-2F47-4356-89FE-AD3C83CA3614}" type="presParOf" srcId="{870BEB37-51C6-42B1-A7AB-877FC7820DCB}" destId="{994BED59-7D4F-47ED-8BFA-FACEDE57745B}" srcOrd="10" destOrd="0" presId="urn:microsoft.com/office/officeart/2005/8/layout/target3"/>
    <dgm:cxn modelId="{7074891D-6B85-4445-A7AD-4419B734E1AF}" type="presParOf" srcId="{870BEB37-51C6-42B1-A7AB-877FC7820DCB}" destId="{DCBCE7DE-7FFE-4BF0-ADD0-F143D5F2E0A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18CA35-31E2-4269-8DB3-8A3F2C2E3BD9}" type="doc">
      <dgm:prSet loTypeId="urn:microsoft.com/office/officeart/2005/8/layout/rings+Icon" loCatId="officeonline" qsTypeId="urn:microsoft.com/office/officeart/2005/8/quickstyle/3d1" qsCatId="3D" csTypeId="urn:microsoft.com/office/officeart/2005/8/colors/colorful3" csCatId="colorful" phldr="1"/>
      <dgm:spPr/>
    </dgm:pt>
    <dgm:pt modelId="{A7CD44D0-DB9A-4265-A923-275D19AD0EEC}">
      <dgm:prSet phldrT="[Text]" custT="1"/>
      <dgm:spPr/>
      <dgm:t>
        <a:bodyPr/>
        <a:lstStyle/>
        <a:p>
          <a:r>
            <a:rPr lang="en-US" sz="1500" b="1" u="sng" dirty="0">
              <a:latin typeface="Arial" panose="020B0604020202020204" pitchFamily="34" charset="0"/>
              <a:cs typeface="Arial" panose="020B0604020202020204" pitchFamily="34" charset="0"/>
            </a:rPr>
            <a:t>Access</a:t>
          </a:r>
          <a:r>
            <a:rPr lang="en-US" sz="1500" b="1" dirty="0">
              <a:latin typeface="Arial" panose="020B0604020202020204" pitchFamily="34" charset="0"/>
              <a:cs typeface="Arial" panose="020B0604020202020204" pitchFamily="34" charset="0"/>
            </a:rPr>
            <a:t> – Opportunity for everyone who wishes to participate in the college</a:t>
          </a:r>
        </a:p>
      </dgm:t>
    </dgm:pt>
    <dgm:pt modelId="{CE282594-3F67-4111-9CE3-A7835D74F71E}" type="parTrans" cxnId="{0078E01C-998D-4E3D-9D2D-670CA8CB2614}">
      <dgm:prSet/>
      <dgm:spPr/>
      <dgm:t>
        <a:bodyPr/>
        <a:lstStyle/>
        <a:p>
          <a:endParaRPr lang="en-US" sz="1500" b="1">
            <a:latin typeface="Century Schoolbook" panose="02040604050505020304" pitchFamily="18" charset="0"/>
          </a:endParaRPr>
        </a:p>
      </dgm:t>
    </dgm:pt>
    <dgm:pt modelId="{FA29FF15-2AD2-41E8-959C-92660207A837}" type="sibTrans" cxnId="{0078E01C-998D-4E3D-9D2D-670CA8CB2614}">
      <dgm:prSet/>
      <dgm:spPr/>
      <dgm:t>
        <a:bodyPr/>
        <a:lstStyle/>
        <a:p>
          <a:endParaRPr lang="en-US" sz="1500" b="1">
            <a:latin typeface="Century Schoolbook" panose="02040604050505020304" pitchFamily="18" charset="0"/>
          </a:endParaRPr>
        </a:p>
      </dgm:t>
    </dgm:pt>
    <dgm:pt modelId="{8091AB61-36D6-4E3D-9242-2E794487BD7E}">
      <dgm:prSet custT="1"/>
      <dgm:spPr/>
      <dgm:t>
        <a:bodyPr/>
        <a:lstStyle/>
        <a:p>
          <a:r>
            <a:rPr lang="en-US" sz="1500" b="1" u="sng" dirty="0">
              <a:latin typeface="Arial" panose="020B0604020202020204" pitchFamily="34" charset="0"/>
              <a:cs typeface="Arial" panose="020B0604020202020204" pitchFamily="34" charset="0"/>
            </a:rPr>
            <a:t>Inclusion</a:t>
          </a:r>
          <a:r>
            <a:rPr lang="en-US" sz="1500" b="1" dirty="0">
              <a:latin typeface="Arial" panose="020B0604020202020204" pitchFamily="34" charset="0"/>
              <a:cs typeface="Arial" panose="020B0604020202020204" pitchFamily="34" charset="0"/>
            </a:rPr>
            <a:t> – A sense of belonging as a valued member of decision-making at, and life of, the college</a:t>
          </a:r>
        </a:p>
      </dgm:t>
    </dgm:pt>
    <dgm:pt modelId="{6F46AA4F-FC8B-470E-8799-2289D28F34DA}" type="parTrans" cxnId="{F3D61F6F-E2F8-4222-A5F4-51E572AF6FD0}">
      <dgm:prSet/>
      <dgm:spPr/>
      <dgm:t>
        <a:bodyPr/>
        <a:lstStyle/>
        <a:p>
          <a:endParaRPr lang="en-US" sz="1500" b="1">
            <a:latin typeface="Century Schoolbook" panose="02040604050505020304" pitchFamily="18" charset="0"/>
          </a:endParaRPr>
        </a:p>
      </dgm:t>
    </dgm:pt>
    <dgm:pt modelId="{0476944B-9DDE-4D33-BD1E-71B492873C53}" type="sibTrans" cxnId="{F3D61F6F-E2F8-4222-A5F4-51E572AF6FD0}">
      <dgm:prSet/>
      <dgm:spPr/>
      <dgm:t>
        <a:bodyPr/>
        <a:lstStyle/>
        <a:p>
          <a:endParaRPr lang="en-US" sz="1500" b="1">
            <a:latin typeface="Century Schoolbook" panose="02040604050505020304" pitchFamily="18" charset="0"/>
          </a:endParaRPr>
        </a:p>
      </dgm:t>
    </dgm:pt>
    <dgm:pt modelId="{719ED4F3-6169-4C2C-8FC8-84411D5197B4}">
      <dgm:prSet custT="1"/>
      <dgm:spPr/>
      <dgm:t>
        <a:bodyPr/>
        <a:lstStyle/>
        <a:p>
          <a:r>
            <a:rPr lang="en-US" sz="1500" b="1" u="sng" dirty="0">
              <a:latin typeface="Arial" panose="020B0604020202020204" pitchFamily="34" charset="0"/>
              <a:cs typeface="Arial" panose="020B0604020202020204" pitchFamily="34" charset="0"/>
            </a:rPr>
            <a:t>Equity</a:t>
          </a:r>
          <a:r>
            <a:rPr lang="en-US" sz="1500" b="1" dirty="0">
              <a:latin typeface="Arial" panose="020B0604020202020204" pitchFamily="34" charset="0"/>
              <a:cs typeface="Arial" panose="020B0604020202020204" pitchFamily="34" charset="0"/>
            </a:rPr>
            <a:t> – Fair and just opportunities for all employees and students to reach their academic and professional potential</a:t>
          </a:r>
        </a:p>
      </dgm:t>
    </dgm:pt>
    <dgm:pt modelId="{3BCA4DD8-82E3-407C-ACA4-22CE782E3B8A}" type="parTrans" cxnId="{3E5E021B-0220-4DE2-B0FC-427B00E94C4D}">
      <dgm:prSet/>
      <dgm:spPr/>
      <dgm:t>
        <a:bodyPr/>
        <a:lstStyle/>
        <a:p>
          <a:endParaRPr lang="en-US" sz="1500" b="1">
            <a:latin typeface="Century Schoolbook" panose="02040604050505020304" pitchFamily="18" charset="0"/>
          </a:endParaRPr>
        </a:p>
      </dgm:t>
    </dgm:pt>
    <dgm:pt modelId="{0322D08D-1547-4174-8662-7B2F11D3F642}" type="sibTrans" cxnId="{3E5E021B-0220-4DE2-B0FC-427B00E94C4D}">
      <dgm:prSet/>
      <dgm:spPr/>
      <dgm:t>
        <a:bodyPr/>
        <a:lstStyle/>
        <a:p>
          <a:endParaRPr lang="en-US" sz="1500" b="1">
            <a:latin typeface="Century Schoolbook" panose="02040604050505020304" pitchFamily="18" charset="0"/>
          </a:endParaRPr>
        </a:p>
      </dgm:t>
    </dgm:pt>
    <dgm:pt modelId="{14100F07-8907-44E0-BE89-136728F2D602}" type="pres">
      <dgm:prSet presAssocID="{0C18CA35-31E2-4269-8DB3-8A3F2C2E3BD9}" presName="Name0" presStyleCnt="0">
        <dgm:presLayoutVars>
          <dgm:chMax val="7"/>
          <dgm:dir/>
          <dgm:resizeHandles val="exact"/>
        </dgm:presLayoutVars>
      </dgm:prSet>
      <dgm:spPr/>
    </dgm:pt>
    <dgm:pt modelId="{2EDBD002-7959-44C0-A389-3CF897954887}" type="pres">
      <dgm:prSet presAssocID="{0C18CA35-31E2-4269-8DB3-8A3F2C2E3BD9}" presName="ellipse1" presStyleLbl="vennNode1" presStyleIdx="0" presStyleCnt="3" custLinFactNeighborX="13075" custLinFactNeighborY="-1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C78E6-4453-43D7-897D-6CEEEE0B8C5F}" type="pres">
      <dgm:prSet presAssocID="{0C18CA35-31E2-4269-8DB3-8A3F2C2E3BD9}" presName="ellipse2" presStyleLbl="vennNode1" presStyleIdx="1" presStyleCnt="3" custLinFactNeighborX="5408" custLinFactNeighborY="3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2DABC-0C7B-430F-8460-EBEA29FC5E24}" type="pres">
      <dgm:prSet presAssocID="{0C18CA35-31E2-4269-8DB3-8A3F2C2E3BD9}" presName="ellipse3" presStyleLbl="vennNode1" presStyleIdx="2" presStyleCnt="3" custLinFactNeighborX="-2880" custLinFactNeighborY="-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78E01C-998D-4E3D-9D2D-670CA8CB2614}" srcId="{0C18CA35-31E2-4269-8DB3-8A3F2C2E3BD9}" destId="{A7CD44D0-DB9A-4265-A923-275D19AD0EEC}" srcOrd="0" destOrd="0" parTransId="{CE282594-3F67-4111-9CE3-A7835D74F71E}" sibTransId="{FA29FF15-2AD2-41E8-959C-92660207A837}"/>
    <dgm:cxn modelId="{F3D61F6F-E2F8-4222-A5F4-51E572AF6FD0}" srcId="{0C18CA35-31E2-4269-8DB3-8A3F2C2E3BD9}" destId="{8091AB61-36D6-4E3D-9242-2E794487BD7E}" srcOrd="1" destOrd="0" parTransId="{6F46AA4F-FC8B-470E-8799-2289D28F34DA}" sibTransId="{0476944B-9DDE-4D33-BD1E-71B492873C53}"/>
    <dgm:cxn modelId="{17E9EFC4-4BF0-498F-8156-6F8270B917CF}" type="presOf" srcId="{0C18CA35-31E2-4269-8DB3-8A3F2C2E3BD9}" destId="{14100F07-8907-44E0-BE89-136728F2D602}" srcOrd="0" destOrd="0" presId="urn:microsoft.com/office/officeart/2005/8/layout/rings+Icon"/>
    <dgm:cxn modelId="{78FFB881-FFE2-4690-A1D0-5D5F79B29374}" type="presOf" srcId="{719ED4F3-6169-4C2C-8FC8-84411D5197B4}" destId="{4002DABC-0C7B-430F-8460-EBEA29FC5E24}" srcOrd="0" destOrd="0" presId="urn:microsoft.com/office/officeart/2005/8/layout/rings+Icon"/>
    <dgm:cxn modelId="{3E5E021B-0220-4DE2-B0FC-427B00E94C4D}" srcId="{0C18CA35-31E2-4269-8DB3-8A3F2C2E3BD9}" destId="{719ED4F3-6169-4C2C-8FC8-84411D5197B4}" srcOrd="2" destOrd="0" parTransId="{3BCA4DD8-82E3-407C-ACA4-22CE782E3B8A}" sibTransId="{0322D08D-1547-4174-8662-7B2F11D3F642}"/>
    <dgm:cxn modelId="{90855211-7818-4A51-A5BF-9AA0A9DF3C45}" type="presOf" srcId="{A7CD44D0-DB9A-4265-A923-275D19AD0EEC}" destId="{2EDBD002-7959-44C0-A389-3CF897954887}" srcOrd="0" destOrd="0" presId="urn:microsoft.com/office/officeart/2005/8/layout/rings+Icon"/>
    <dgm:cxn modelId="{4695892A-7C82-48CC-96C1-22ECEC7065E1}" type="presOf" srcId="{8091AB61-36D6-4E3D-9242-2E794487BD7E}" destId="{36CC78E6-4453-43D7-897D-6CEEEE0B8C5F}" srcOrd="0" destOrd="0" presId="urn:microsoft.com/office/officeart/2005/8/layout/rings+Icon"/>
    <dgm:cxn modelId="{29810398-DDBA-43D1-954D-93AA497EC3A2}" type="presParOf" srcId="{14100F07-8907-44E0-BE89-136728F2D602}" destId="{2EDBD002-7959-44C0-A389-3CF897954887}" srcOrd="0" destOrd="0" presId="urn:microsoft.com/office/officeart/2005/8/layout/rings+Icon"/>
    <dgm:cxn modelId="{965EB93B-9CA0-42EB-91AA-0F5E63E824F8}" type="presParOf" srcId="{14100F07-8907-44E0-BE89-136728F2D602}" destId="{36CC78E6-4453-43D7-897D-6CEEEE0B8C5F}" srcOrd="1" destOrd="0" presId="urn:microsoft.com/office/officeart/2005/8/layout/rings+Icon"/>
    <dgm:cxn modelId="{761BD3F5-79EA-4446-AC55-EAE8371BDB63}" type="presParOf" srcId="{14100F07-8907-44E0-BE89-136728F2D602}" destId="{4002DABC-0C7B-430F-8460-EBEA29FC5E24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1E272-7441-4888-B62D-1474E9A2F60C}">
      <dsp:nvSpPr>
        <dsp:cNvPr id="0" name=""/>
        <dsp:cNvSpPr/>
      </dsp:nvSpPr>
      <dsp:spPr>
        <a:xfrm>
          <a:off x="0" y="163"/>
          <a:ext cx="4197927" cy="5279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small" baseline="0" dirty="0" smtClean="0">
              <a:latin typeface="Century Schoolbook" panose="02040604050505020304" pitchFamily="18" charset="0"/>
            </a:rPr>
            <a:t>Diversity Values</a:t>
          </a:r>
          <a:endParaRPr lang="en-US" sz="2400" b="1" kern="1200" cap="small" baseline="0" dirty="0">
            <a:latin typeface="Century Schoolbook" panose="02040604050505020304" pitchFamily="18" charset="0"/>
          </a:endParaRPr>
        </a:p>
      </dsp:txBody>
      <dsp:txXfrm>
        <a:off x="25772" y="25935"/>
        <a:ext cx="4146383" cy="476407"/>
      </dsp:txXfrm>
    </dsp:sp>
    <dsp:sp modelId="{77BBA3E8-1EFD-448F-B30B-11C6B8FF4125}">
      <dsp:nvSpPr>
        <dsp:cNvPr id="0" name=""/>
        <dsp:cNvSpPr/>
      </dsp:nvSpPr>
      <dsp:spPr>
        <a:xfrm>
          <a:off x="0" y="541375"/>
          <a:ext cx="4197927" cy="5279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small" baseline="0" dirty="0" smtClean="0">
              <a:latin typeface="Century Schoolbook" panose="02040604050505020304" pitchFamily="18" charset="0"/>
            </a:rPr>
            <a:t>Strategic Direction</a:t>
          </a:r>
          <a:endParaRPr lang="en-US" sz="2400" b="1" kern="1200" cap="small" baseline="0" dirty="0">
            <a:latin typeface="Century Schoolbook" panose="02040604050505020304" pitchFamily="18" charset="0"/>
          </a:endParaRPr>
        </a:p>
      </dsp:txBody>
      <dsp:txXfrm>
        <a:off x="25772" y="567147"/>
        <a:ext cx="4146383" cy="476407"/>
      </dsp:txXfrm>
    </dsp:sp>
    <dsp:sp modelId="{56EF1482-DDBE-47DC-B470-22CC05403773}">
      <dsp:nvSpPr>
        <dsp:cNvPr id="0" name=""/>
        <dsp:cNvSpPr/>
      </dsp:nvSpPr>
      <dsp:spPr>
        <a:xfrm>
          <a:off x="0" y="1082587"/>
          <a:ext cx="4197927" cy="5279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small" baseline="0" dirty="0" smtClean="0">
              <a:latin typeface="Century Schoolbook" panose="02040604050505020304" pitchFamily="18" charset="0"/>
            </a:rPr>
            <a:t>Strategic Objectives</a:t>
          </a:r>
          <a:endParaRPr lang="en-US" sz="2400" b="1" kern="1200" cap="small" baseline="0" dirty="0">
            <a:latin typeface="Century Schoolbook" panose="02040604050505020304" pitchFamily="18" charset="0"/>
          </a:endParaRPr>
        </a:p>
      </dsp:txBody>
      <dsp:txXfrm>
        <a:off x="25772" y="1108359"/>
        <a:ext cx="4146383" cy="476407"/>
      </dsp:txXfrm>
    </dsp:sp>
    <dsp:sp modelId="{9594B3EC-58D7-4126-A660-893C31BF5085}">
      <dsp:nvSpPr>
        <dsp:cNvPr id="0" name=""/>
        <dsp:cNvSpPr/>
      </dsp:nvSpPr>
      <dsp:spPr>
        <a:xfrm>
          <a:off x="0" y="1623799"/>
          <a:ext cx="4197927" cy="5279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small" baseline="0" smtClean="0">
              <a:latin typeface="Century Schoolbook" panose="02040604050505020304" pitchFamily="18" charset="0"/>
            </a:rPr>
            <a:t>Key Strategies</a:t>
          </a:r>
          <a:endParaRPr lang="en-US" sz="2400" b="1" kern="1200" cap="small" baseline="0" dirty="0">
            <a:latin typeface="Century Schoolbook" panose="02040604050505020304" pitchFamily="18" charset="0"/>
          </a:endParaRPr>
        </a:p>
      </dsp:txBody>
      <dsp:txXfrm>
        <a:off x="25772" y="1649571"/>
        <a:ext cx="4146383" cy="476407"/>
      </dsp:txXfrm>
    </dsp:sp>
    <dsp:sp modelId="{553CF82B-B3D3-487B-9798-C305DCD0CAAE}">
      <dsp:nvSpPr>
        <dsp:cNvPr id="0" name=""/>
        <dsp:cNvSpPr/>
      </dsp:nvSpPr>
      <dsp:spPr>
        <a:xfrm>
          <a:off x="0" y="2165011"/>
          <a:ext cx="4197927" cy="5279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small" baseline="0" dirty="0" smtClean="0">
              <a:latin typeface="Century Schoolbook" panose="02040604050505020304" pitchFamily="18" charset="0"/>
            </a:rPr>
            <a:t>Principle Outcomes</a:t>
          </a:r>
          <a:endParaRPr lang="en-US" sz="2400" b="1" kern="1200" cap="small" baseline="0" dirty="0">
            <a:latin typeface="Century Schoolbook" panose="02040604050505020304" pitchFamily="18" charset="0"/>
          </a:endParaRPr>
        </a:p>
      </dsp:txBody>
      <dsp:txXfrm>
        <a:off x="25772" y="2190783"/>
        <a:ext cx="4146383" cy="476407"/>
      </dsp:txXfrm>
    </dsp:sp>
    <dsp:sp modelId="{F2184E34-102C-4B3D-9CD0-071E588B4020}">
      <dsp:nvSpPr>
        <dsp:cNvPr id="0" name=""/>
        <dsp:cNvSpPr/>
      </dsp:nvSpPr>
      <dsp:spPr>
        <a:xfrm>
          <a:off x="0" y="2706223"/>
          <a:ext cx="4197927" cy="5279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small" baseline="0" smtClean="0">
              <a:latin typeface="Century Schoolbook" panose="02040604050505020304" pitchFamily="18" charset="0"/>
            </a:rPr>
            <a:t>Equity Lens Models</a:t>
          </a:r>
          <a:endParaRPr lang="en-US" sz="2400" b="1" kern="1200" cap="small" baseline="0" dirty="0">
            <a:latin typeface="Century Schoolbook" panose="02040604050505020304" pitchFamily="18" charset="0"/>
          </a:endParaRPr>
        </a:p>
      </dsp:txBody>
      <dsp:txXfrm>
        <a:off x="25772" y="2731995"/>
        <a:ext cx="4146383" cy="476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3EC85-C8E2-4299-BEEA-C4BE1AD6DB6C}">
      <dsp:nvSpPr>
        <dsp:cNvPr id="0" name=""/>
        <dsp:cNvSpPr/>
      </dsp:nvSpPr>
      <dsp:spPr>
        <a:xfrm>
          <a:off x="0" y="0"/>
          <a:ext cx="3864984" cy="386498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361CCF-B51E-46BB-8B25-AFF2A1182382}">
      <dsp:nvSpPr>
        <dsp:cNvPr id="0" name=""/>
        <dsp:cNvSpPr/>
      </dsp:nvSpPr>
      <dsp:spPr>
        <a:xfrm>
          <a:off x="1932492" y="0"/>
          <a:ext cx="8278308" cy="38649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Integrate principles of social justice throughout the college learning and working environment</a:t>
          </a:r>
          <a:endParaRPr lang="en-US" sz="2400" kern="1200" dirty="0"/>
        </a:p>
      </dsp:txBody>
      <dsp:txXfrm>
        <a:off x="1932492" y="0"/>
        <a:ext cx="8278308" cy="1159497"/>
      </dsp:txXfrm>
    </dsp:sp>
    <dsp:sp modelId="{266B9416-3E38-4453-A82C-56A8D63EE9B6}">
      <dsp:nvSpPr>
        <dsp:cNvPr id="0" name=""/>
        <dsp:cNvSpPr/>
      </dsp:nvSpPr>
      <dsp:spPr>
        <a:xfrm>
          <a:off x="676373" y="1159497"/>
          <a:ext cx="2512237" cy="251223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3A63A2-DB4B-44FB-A7EE-667AAF0A5765}">
      <dsp:nvSpPr>
        <dsp:cNvPr id="0" name=""/>
        <dsp:cNvSpPr/>
      </dsp:nvSpPr>
      <dsp:spPr>
        <a:xfrm>
          <a:off x="1932492" y="1159497"/>
          <a:ext cx="8278308" cy="25122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Develop a culture of inclusivity, and respect, through dialogue, outreach, education, and equitable policies and practices</a:t>
          </a:r>
        </a:p>
      </dsp:txBody>
      <dsp:txXfrm>
        <a:off x="1932492" y="1159497"/>
        <a:ext cx="8278308" cy="1159493"/>
      </dsp:txXfrm>
    </dsp:sp>
    <dsp:sp modelId="{23DAA149-6B32-4634-A8C8-CBA62313E592}">
      <dsp:nvSpPr>
        <dsp:cNvPr id="0" name=""/>
        <dsp:cNvSpPr/>
      </dsp:nvSpPr>
      <dsp:spPr>
        <a:xfrm>
          <a:off x="1352744" y="2318991"/>
          <a:ext cx="1159494" cy="11594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F960B5-A4F3-431C-98E7-4BFFB5C9F62D}">
      <dsp:nvSpPr>
        <dsp:cNvPr id="0" name=""/>
        <dsp:cNvSpPr/>
      </dsp:nvSpPr>
      <dsp:spPr>
        <a:xfrm>
          <a:off x="1932492" y="2318991"/>
          <a:ext cx="8278308" cy="11594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Improve recruitment, retention, and support of diverse students, faculty, staff, and managers</a:t>
          </a:r>
        </a:p>
      </dsp:txBody>
      <dsp:txXfrm>
        <a:off x="1932492" y="2318991"/>
        <a:ext cx="8278308" cy="1159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BD002-7959-44C0-A389-3CF897954887}">
      <dsp:nvSpPr>
        <dsp:cNvPr id="0" name=""/>
        <dsp:cNvSpPr/>
      </dsp:nvSpPr>
      <dsp:spPr>
        <a:xfrm>
          <a:off x="443867" y="0"/>
          <a:ext cx="3208417" cy="320837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>
              <a:latin typeface="Arial" panose="020B0604020202020204" pitchFamily="34" charset="0"/>
              <a:cs typeface="Arial" panose="020B0604020202020204" pitchFamily="34" charset="0"/>
            </a:rPr>
            <a:t>Access</a:t>
          </a:r>
          <a:r>
            <a:rPr lang="en-US" sz="1500" b="1" kern="1200" dirty="0">
              <a:latin typeface="Arial" panose="020B0604020202020204" pitchFamily="34" charset="0"/>
              <a:cs typeface="Arial" panose="020B0604020202020204" pitchFamily="34" charset="0"/>
            </a:rPr>
            <a:t> – Opportunity for everyone who wishes to participate in the college</a:t>
          </a:r>
        </a:p>
      </dsp:txBody>
      <dsp:txXfrm>
        <a:off x="913729" y="469855"/>
        <a:ext cx="2268693" cy="2268661"/>
      </dsp:txXfrm>
    </dsp:sp>
    <dsp:sp modelId="{36CC78E6-4453-43D7-897D-6CEEEE0B8C5F}">
      <dsp:nvSpPr>
        <dsp:cNvPr id="0" name=""/>
        <dsp:cNvSpPr/>
      </dsp:nvSpPr>
      <dsp:spPr>
        <a:xfrm>
          <a:off x="1849279" y="2139805"/>
          <a:ext cx="3208417" cy="3208371"/>
        </a:xfrm>
        <a:prstGeom prst="ellipse">
          <a:avLst/>
        </a:prstGeom>
        <a:solidFill>
          <a:schemeClr val="accent3">
            <a:alpha val="50000"/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>
              <a:latin typeface="Arial" panose="020B0604020202020204" pitchFamily="34" charset="0"/>
              <a:cs typeface="Arial" panose="020B0604020202020204" pitchFamily="34" charset="0"/>
            </a:rPr>
            <a:t>Inclusion</a:t>
          </a:r>
          <a:r>
            <a:rPr lang="en-US" sz="1500" b="1" kern="1200" dirty="0">
              <a:latin typeface="Arial" panose="020B0604020202020204" pitchFamily="34" charset="0"/>
              <a:cs typeface="Arial" panose="020B0604020202020204" pitchFamily="34" charset="0"/>
            </a:rPr>
            <a:t> – A sense of belonging as a valued member of decision-making at, and life of, the college</a:t>
          </a:r>
        </a:p>
      </dsp:txBody>
      <dsp:txXfrm>
        <a:off x="2319141" y="2609660"/>
        <a:ext cx="2268693" cy="2268661"/>
      </dsp:txXfrm>
    </dsp:sp>
    <dsp:sp modelId="{4002DABC-0C7B-430F-8460-EBEA29FC5E24}">
      <dsp:nvSpPr>
        <dsp:cNvPr id="0" name=""/>
        <dsp:cNvSpPr/>
      </dsp:nvSpPr>
      <dsp:spPr>
        <a:xfrm>
          <a:off x="3232813" y="0"/>
          <a:ext cx="3208417" cy="3208371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>
              <a:latin typeface="Arial" panose="020B0604020202020204" pitchFamily="34" charset="0"/>
              <a:cs typeface="Arial" panose="020B0604020202020204" pitchFamily="34" charset="0"/>
            </a:rPr>
            <a:t>Equity</a:t>
          </a:r>
          <a:r>
            <a:rPr lang="en-US" sz="1500" b="1" kern="1200" dirty="0">
              <a:latin typeface="Arial" panose="020B0604020202020204" pitchFamily="34" charset="0"/>
              <a:cs typeface="Arial" panose="020B0604020202020204" pitchFamily="34" charset="0"/>
            </a:rPr>
            <a:t> – Fair and just opportunities for all employees and students to reach their academic and professional potential</a:t>
          </a:r>
        </a:p>
      </dsp:txBody>
      <dsp:txXfrm>
        <a:off x="3702675" y="469855"/>
        <a:ext cx="2268693" cy="2268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C62608-EF50-440A-97B1-AD54DC40186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A43128-524B-4380-B994-88B6BDBF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20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89CB3A-1BF0-44EB-9E31-0C02E2A598F2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6D500D-BBF3-4690-84A6-1B51FE255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ecc.edu/sites/default/files/diversity/combined_toolkit_packet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ecc.edu/diversity/lanes-equity-len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ecc.edu/diversity/lanes-equity-lens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multco.us/diversity-equity/equity-and-empowerment-lens" TargetMode="External"/><Relationship Id="rId5" Type="http://schemas.openxmlformats.org/officeDocument/2006/relationships/hyperlink" Target="https://www.pps.net/Page/2305" TargetMode="External"/><Relationship Id="rId4" Type="http://schemas.openxmlformats.org/officeDocument/2006/relationships/hyperlink" Target="https://www.oregon.gov/highered/about/Documents/State-Goals/HECC-Equity-Lens-2017-reformat.pdf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ecc.edu/sites/default/files/diversity/combined_toolkit_packet.pdf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D500D-BBF3-4690-84A6-1B51FE2554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89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Packet </a:t>
            </a:r>
            <a:r>
              <a:rPr lang="en-US" dirty="0" smtClean="0">
                <a:hlinkClick r:id="rId3"/>
              </a:rPr>
              <a:t>https://www.lanecc.edu/sites/default/files/diversity/combined_toolkit_packet.pdf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D500D-BBF3-4690-84A6-1B51FE2554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 the packet at </a:t>
            </a:r>
            <a:r>
              <a:rPr lang="en-US" dirty="0" smtClean="0">
                <a:hlinkClick r:id="rId3"/>
              </a:rPr>
              <a:t>https://www.lanecc.edu/diversity/lanes-equity-lens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D500D-BBF3-4690-84A6-1B51FE2554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43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Principle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D500D-BBF3-4690-84A6-1B51FE2554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26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D500D-BBF3-4690-84A6-1B51FE2554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31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LCC Equity</a:t>
            </a:r>
            <a:r>
              <a:rPr lang="en-US" baseline="0" dirty="0" smtClean="0"/>
              <a:t> Lens model worksheet </a:t>
            </a:r>
            <a:r>
              <a:rPr lang="en-US" dirty="0" smtClean="0">
                <a:hlinkClick r:id="rId3"/>
              </a:rPr>
              <a:t>https://www.lanecc.edu/diversity/lanes-equity-lens</a:t>
            </a:r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HECC Oregon’s Equity Lens </a:t>
            </a:r>
            <a:r>
              <a:rPr lang="en-US" dirty="0" smtClean="0">
                <a:hlinkClick r:id="rId4"/>
              </a:rPr>
              <a:t>https://www.oregon.gov/highered/about/Documents/State-Goals/HECC-Equity-Lens-2017-reformat.pdf</a:t>
            </a:r>
            <a:endParaRPr lang="en-US" dirty="0" smtClean="0"/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PPS Equity and</a:t>
            </a:r>
            <a:r>
              <a:rPr lang="en-US" baseline="0" dirty="0" smtClean="0"/>
              <a:t> Empowerment Lens </a:t>
            </a:r>
            <a:r>
              <a:rPr lang="en-US" dirty="0" smtClean="0">
                <a:hlinkClick r:id="rId5"/>
              </a:rPr>
              <a:t>https://www.pps.net/Page/2305</a:t>
            </a:r>
            <a:endParaRPr lang="en-US" dirty="0" smtClean="0"/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Multnomah County</a:t>
            </a:r>
            <a:r>
              <a:rPr lang="en-US" baseline="0" dirty="0" smtClean="0"/>
              <a:t> Racial Equity Lens </a:t>
            </a:r>
            <a:r>
              <a:rPr lang="en-US" dirty="0" smtClean="0">
                <a:hlinkClick r:id="rId6"/>
              </a:rPr>
              <a:t>https://multco.us/diversity-equity/equity-and-empowerment-lens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D500D-BBF3-4690-84A6-1B51FE25544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2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Packet </a:t>
            </a:r>
            <a:r>
              <a:rPr lang="en-US" dirty="0" smtClean="0">
                <a:hlinkClick r:id="rId3"/>
              </a:rPr>
              <a:t>https://www.lanecc.edu/sites/default/files/diversity/combined_toolkit_packet.pdf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D500D-BBF3-4690-84A6-1B51FE25544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4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1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8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91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81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390901"/>
            <a:ext cx="10515600" cy="2698749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73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57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7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24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97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14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91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7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lanecc.edu/sites/default/files/diversity/combined_toolkit_packet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anecc.edu/sites/default/files/diversity/combined_toolkit_packet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anecc.edu/diversity" TargetMode="Externa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anecc.edu/sites/default/files/diversity/combined_toolkit_packet.pdf" TargetMode="Externa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multco.us/diversity-equity/equity-and-empowerment-lens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www.pps.net/Page/230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regon.gov/highered/about/Documents/State-Goals/HECC-Equity-Lens-2017-reformat.pdf" TargetMode="External"/><Relationship Id="rId5" Type="http://schemas.openxmlformats.org/officeDocument/2006/relationships/hyperlink" Target="https://www.lanecc.edu/diversity/lanes-equity-lens" TargetMode="Externa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ecc.edu/diversit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necc.edu/sites/default/files/diversity/combined_toolkit_packet.pdf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mailto:equity@lanecc.edu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ecc.edu/diversi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necc.edu/sites/default/files/diversity/combined_toolkit_packet.pdf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s://www.lanecc.edu/sites/default/files/diversity/combined_toolkit_packet.pdf" TargetMode="External"/><Relationship Id="rId4" Type="http://schemas.openxmlformats.org/officeDocument/2006/relationships/diagramQuickStyle" Target="../diagrams/quickStyle1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6" y="97618"/>
            <a:ext cx="11136948" cy="654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71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Key Strategies</a:t>
            </a:r>
            <a:br>
              <a:rPr lang="en-US" dirty="0" smtClean="0"/>
            </a:br>
            <a:r>
              <a:rPr lang="en-US" dirty="0" smtClean="0"/>
              <a:t>Office of Equity &amp; Inclusion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189" y="1937781"/>
            <a:ext cx="6061363" cy="4324474"/>
          </a:xfrm>
          <a:solidFill>
            <a:schemeClr val="bg1">
              <a:lumMod val="65000"/>
              <a:alpha val="95000"/>
            </a:schemeClr>
          </a:solidFill>
        </p:spPr>
        <p:txBody>
          <a:bodyPr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b="1" u="sng" dirty="0">
                <a:effectLst/>
              </a:rPr>
              <a:t>Create </a:t>
            </a:r>
            <a:r>
              <a:rPr lang="en-US" b="1" u="sng" dirty="0" smtClean="0">
                <a:effectLst/>
              </a:rPr>
              <a:t>and Implement a </a:t>
            </a:r>
            <a:r>
              <a:rPr lang="en-US" b="1" u="sng" dirty="0">
                <a:effectLst/>
              </a:rPr>
              <a:t>Social Justice Equity Framework (Equity Lens)</a:t>
            </a:r>
            <a:r>
              <a:rPr lang="en-US" u="sng" dirty="0">
                <a:effectLst/>
              </a:rPr>
              <a:t> </a:t>
            </a:r>
            <a:endParaRPr lang="en-US" u="sng" dirty="0" smtClean="0">
              <a:effectLst/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/>
              </a:rPr>
              <a:t>Provide Cultural Competency Professional Development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Opportunities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/>
              </a:rPr>
              <a:t>Institute Diversity Orientation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&amp;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effectLst/>
              </a:rPr>
              <a:t>Development for Students and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Staff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/>
              </a:rPr>
              <a:t>Improve Recruitment and Retention of Diverse Students and Staff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-1" y="1022224"/>
            <a:ext cx="1003189" cy="227515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are Here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 descr="Personalíssimo | Leg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3" y="-18155"/>
            <a:ext cx="6418955" cy="64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2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ree illustration: Construction Workers, Site, Helm - Free Image on Pixabay - 101978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946" y="0"/>
            <a:ext cx="7148946" cy="7148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Principle Outcomes: What are we building?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237090" y="1032759"/>
            <a:ext cx="6558001" cy="5348177"/>
            <a:chOff x="3160156" y="1105786"/>
            <a:chExt cx="6558001" cy="5348177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2251960268"/>
                </p:ext>
              </p:extLst>
            </p:nvPr>
          </p:nvGraphicFramePr>
          <p:xfrm>
            <a:off x="3160156" y="1105786"/>
            <a:ext cx="6558001" cy="53481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9" name="5-Point Star 8"/>
            <p:cNvSpPr/>
            <p:nvPr/>
          </p:nvSpPr>
          <p:spPr>
            <a:xfrm>
              <a:off x="6444471" y="3145463"/>
              <a:ext cx="372139" cy="393405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/>
          </a:blip>
          <a:srcRect t="32480" b="32195"/>
          <a:stretch/>
        </p:blipFill>
        <p:spPr>
          <a:xfrm>
            <a:off x="2190589" y="2032001"/>
            <a:ext cx="1097280" cy="3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1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A Closer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88681"/>
            <a:ext cx="6365173" cy="447961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Equity Lens models previously developed have a single focus--usually race. </a:t>
            </a:r>
            <a:r>
              <a:rPr lang="en-US" cap="non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Ours </a:t>
            </a:r>
            <a:r>
              <a:rPr lang="en-US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 be more broad and </a:t>
            </a:r>
            <a:r>
              <a:rPr lang="en-US" cap="non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inclusive.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Another </a:t>
            </a:r>
            <a:r>
              <a:rPr lang="en-US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unique feature of Lane’s Equity Lens is that we will include both students and employees</a:t>
            </a:r>
            <a:r>
              <a:rPr lang="en-US" cap="non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cap="non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artoon magnifying glass clipart 20 free Cliparts | Download images on Clipground 20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25" l="1402" r="98598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397" y="0"/>
            <a:ext cx="3669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1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Century Schoolbook" panose="02040604050505020304" pitchFamily="18" charset="0"/>
              </a:rPr>
              <a:t>Our Model</a:t>
            </a:r>
            <a:endParaRPr lang="en-US" dirty="0">
              <a:solidFill>
                <a:srgbClr val="00B0F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Lane’s Equity Lens Tool Worksheet</a:t>
            </a:r>
            <a:endParaRPr lang="en-US" dirty="0"/>
          </a:p>
        </p:txBody>
      </p:sp>
      <p:pic>
        <p:nvPicPr>
          <p:cNvPr id="6" name="Picture 5" descr="Shack's Comings and Going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792" r="7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2" y="430649"/>
            <a:ext cx="3408218" cy="3408218"/>
          </a:xfrm>
          <a:prstGeom prst="rect">
            <a:avLst/>
          </a:prstGeom>
        </p:spPr>
      </p:pic>
      <p:sp>
        <p:nvSpPr>
          <p:cNvPr id="7" name="Flowchart: Document 6">
            <a:hlinkClick r:id="rId4"/>
          </p:cNvPr>
          <p:cNvSpPr/>
          <p:nvPr/>
        </p:nvSpPr>
        <p:spPr>
          <a:xfrm>
            <a:off x="709722" y="703564"/>
            <a:ext cx="1520456" cy="1116418"/>
          </a:xfrm>
          <a:prstGeom prst="flowChartDocument">
            <a:avLst/>
          </a:prstGeom>
          <a:ln w="28575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to open Packet pdf</a:t>
            </a: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2021045" y="5694416"/>
            <a:ext cx="418265" cy="4204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#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723" y="5694416"/>
            <a:ext cx="152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Packet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06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96637" y="0"/>
            <a:ext cx="10598726" cy="6858000"/>
            <a:chOff x="660001" y="0"/>
            <a:chExt cx="10598726" cy="68580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6371314"/>
                </p:ext>
              </p:extLst>
            </p:nvPr>
          </p:nvGraphicFramePr>
          <p:xfrm>
            <a:off x="660001" y="0"/>
            <a:ext cx="5299363" cy="685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0" name="Acrobat Document" r:id="rId3" imgW="3886044" imgH="5029200" progId="Acrobat.Document.DC">
                    <p:embed/>
                  </p:oleObj>
                </mc:Choice>
                <mc:Fallback>
                  <p:oleObj name="Acrobat Document" r:id="rId3" imgW="3886044" imgH="5029200" progId="Acrobat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60001" y="0"/>
                          <a:ext cx="5299363" cy="685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1221771"/>
                </p:ext>
              </p:extLst>
            </p:nvPr>
          </p:nvGraphicFramePr>
          <p:xfrm>
            <a:off x="5959364" y="0"/>
            <a:ext cx="5299363" cy="685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1" name="Acrobat Document" r:id="rId5" imgW="3886044" imgH="5029200" progId="Acrobat.Document.DC">
                    <p:embed/>
                  </p:oleObj>
                </mc:Choice>
                <mc:Fallback>
                  <p:oleObj name="Acrobat Document" r:id="rId5" imgW="3886044" imgH="5029200" progId="Acrobat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959364" y="0"/>
                          <a:ext cx="5299363" cy="685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Flowchart: Connector 7"/>
          <p:cNvSpPr/>
          <p:nvPr/>
        </p:nvSpPr>
        <p:spPr>
          <a:xfrm>
            <a:off x="378372" y="268014"/>
            <a:ext cx="418265" cy="4204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11395363" y="268014"/>
            <a:ext cx="418265" cy="4204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29271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Equity Lens Toolkit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5527"/>
            <a:ext cx="10515600" cy="4331200"/>
          </a:xfrm>
          <a:solidFill>
            <a:schemeClr val="tx1">
              <a:alpha val="18000"/>
            </a:schemeClr>
          </a:solidFill>
        </p:spPr>
        <p:txBody>
          <a:bodyPr anchor="t"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US" sz="100" cap="none" dirty="0" smtClean="0"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n-US" cap="none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/>
              </a:rPr>
              <a:t>Frame the Question or item under scrutiny</a:t>
            </a:r>
            <a:endParaRPr lang="en-US" cap="none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/>
            </a:endParaRPr>
          </a:p>
          <a:p>
            <a:r>
              <a:rPr lang="en-US" sz="2400" cap="none" dirty="0" smtClean="0">
                <a:effectLst/>
              </a:rPr>
              <a:t>What </a:t>
            </a:r>
            <a:r>
              <a:rPr lang="en-US" sz="2400" cap="none" dirty="0">
                <a:effectLst/>
              </a:rPr>
              <a:t>is the issue, policy, or process being examined?  </a:t>
            </a:r>
          </a:p>
          <a:p>
            <a:r>
              <a:rPr lang="en-US" sz="2400" cap="none" dirty="0">
                <a:effectLst/>
              </a:rPr>
              <a:t>Who is conducting this analysis -- who is at the table for this discussion?</a:t>
            </a:r>
          </a:p>
          <a:p>
            <a:r>
              <a:rPr lang="en-US" sz="2400" cap="none" dirty="0" smtClean="0"/>
              <a:t>6 Inquiry Questions </a:t>
            </a:r>
          </a:p>
          <a:p>
            <a:endParaRPr lang="en-US" sz="2400" cap="none" dirty="0" smtClean="0"/>
          </a:p>
          <a:p>
            <a:pPr marL="0" indent="0">
              <a:buNone/>
            </a:pPr>
            <a:r>
              <a:rPr lang="en-US" cap="none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/>
              </a:rPr>
              <a:t>Frame the outcome of </a:t>
            </a:r>
            <a:r>
              <a:rPr lang="en-US" cap="none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/>
              </a:rPr>
              <a:t>applying an </a:t>
            </a:r>
            <a:r>
              <a:rPr lang="en-US" cap="none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/>
              </a:rPr>
              <a:t>Equity Lens, </a:t>
            </a:r>
            <a:br>
              <a:rPr lang="en-US" cap="none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/>
              </a:rPr>
            </a:br>
            <a:r>
              <a:rPr lang="en-US" cap="none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/>
              </a:rPr>
              <a:t>including even small gains toward inclusion</a:t>
            </a:r>
          </a:p>
          <a:p>
            <a:r>
              <a:rPr lang="en-US" sz="2400" cap="none" dirty="0" smtClean="0">
                <a:effectLst/>
              </a:rPr>
              <a:t>What </a:t>
            </a:r>
            <a:r>
              <a:rPr lang="en-US" sz="2400" cap="none" dirty="0">
                <a:effectLst/>
              </a:rPr>
              <a:t>is the decision or action that will be taken in relation to the issue, policy, or process</a:t>
            </a:r>
            <a:r>
              <a:rPr lang="en-US" sz="2400" cap="none" dirty="0" smtClean="0">
                <a:effectLst/>
              </a:rPr>
              <a:t>? (document interim plans and information gathering tasks)</a:t>
            </a:r>
            <a:endParaRPr lang="en-US" sz="2400" cap="none" dirty="0">
              <a:effectLst/>
            </a:endParaRPr>
          </a:p>
        </p:txBody>
      </p:sp>
      <p:pic>
        <p:nvPicPr>
          <p:cNvPr id="6" name="Picture 5" descr="Shack's Comings and Going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792" r="7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90" y="365125"/>
            <a:ext cx="2252661" cy="2252661"/>
          </a:xfrm>
          <a:prstGeom prst="rect">
            <a:avLst/>
          </a:prstGeom>
        </p:spPr>
      </p:pic>
      <p:sp>
        <p:nvSpPr>
          <p:cNvPr id="7" name="Flowchart: Document 6">
            <a:hlinkClick r:id="rId4"/>
          </p:cNvPr>
          <p:cNvSpPr/>
          <p:nvPr/>
        </p:nvSpPr>
        <p:spPr>
          <a:xfrm>
            <a:off x="8949482" y="3517884"/>
            <a:ext cx="1520456" cy="1116418"/>
          </a:xfrm>
          <a:prstGeom prst="flowChartDocument">
            <a:avLst/>
          </a:prstGeom>
          <a:ln w="28575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to open Packet 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29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is affected by content and current framing of this policy, program, practice, or decision? What are the potential impacts? </a:t>
            </a:r>
            <a:endParaRPr lang="en-US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[Helpful ‘lists’ are on page 8 of the packet]</a:t>
            </a:r>
            <a:endParaRPr lang="en-US" sz="2000" dirty="0"/>
          </a:p>
        </p:txBody>
      </p:sp>
      <p:pic>
        <p:nvPicPr>
          <p:cNvPr id="8" name="Picture 7" descr="Shack's Comings and Going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792" r="7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90" y="365125"/>
            <a:ext cx="2252661" cy="22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6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does this policy, program, practice, decision-making process, or decision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access, equity, and inclusion? How does it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produce or worsen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any disparities?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Shack's Comings and Going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792" r="7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90" y="365125"/>
            <a:ext cx="2252661" cy="22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5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is being impacted by this decision-making process? How have stakeholders been intentionally invited to and empowered to participate in the decision-making process or practice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hack's Comings and Going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792" r="7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90" y="365125"/>
            <a:ext cx="2252661" cy="22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98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are the barriers to more equitable outcomes around this policy, program, practice, decision making-process or decision? 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hack's Comings and Going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792" r="7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90" y="365125"/>
            <a:ext cx="2252661" cy="22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28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54" b="68269" l="808" r="99231"/>
                    </a14:imgEffect>
                  </a14:imgLayer>
                </a14:imgProps>
              </a:ext>
            </a:extLst>
          </a:blip>
          <a:srcRect t="32480" b="32195"/>
          <a:stretch/>
        </p:blipFill>
        <p:spPr>
          <a:xfrm>
            <a:off x="1779584" y="2515230"/>
            <a:ext cx="8632832" cy="30495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58374" y="5707826"/>
            <a:ext cx="32752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  <a:hlinkClick r:id="rId5"/>
              </a:rPr>
              <a:t>www.lanecc.edu/diversity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 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Email equity@lanecc.edu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8958" y="447146"/>
            <a:ext cx="863409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Equity Lens</a:t>
            </a:r>
            <a:br>
              <a:rPr lang="en-US" sz="60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6000" b="0" cap="small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Toolkit Introduction</a:t>
            </a:r>
            <a:endParaRPr lang="en-US" sz="6000" b="0" cap="small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42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will members of the college community identify, address, and mitigate negative impacts and the barriers identified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previously/above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  How will </a:t>
            </a:r>
            <a:r>
              <a:rPr lang="en-US" sz="40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support this work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hack's Comings and Going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792" r="7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90" y="365125"/>
            <a:ext cx="2252661" cy="22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50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can we, as members of the college community, create an environment and culture that fosters healing and reconciliation to transform our structures, environments, and selves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hack's Comings and Going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792" r="7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90" y="365125"/>
            <a:ext cx="2252661" cy="22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089" y="1567416"/>
            <a:ext cx="10365046" cy="445931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600" cap="none" dirty="0">
                <a:effectLst/>
              </a:rPr>
              <a:t>Remember that the Equity Lens is a means of inquiry, and should never be used as a justification for a pre-determined outcome.  Be mindful and transparent when assigning weight to the needs of </a:t>
            </a:r>
            <a:r>
              <a:rPr lang="en-US" sz="2600" i="1" cap="none" dirty="0">
                <a:effectLst/>
              </a:rPr>
              <a:t>any</a:t>
            </a:r>
            <a:r>
              <a:rPr lang="en-US" sz="2600" cap="none" dirty="0">
                <a:effectLst/>
              </a:rPr>
              <a:t> single group, especially as any single group over any other. </a:t>
            </a:r>
            <a:endParaRPr lang="en-US" sz="2600" cap="none" dirty="0" smtClean="0">
              <a:effectLst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234569" y="2871115"/>
            <a:ext cx="4814233" cy="3524900"/>
            <a:chOff x="7957461" y="0"/>
            <a:chExt cx="4128231" cy="2857500"/>
          </a:xfrm>
        </p:grpSpPr>
        <p:pic>
          <p:nvPicPr>
            <p:cNvPr id="5" name="Picture 4" descr="Semester Schedule - Morphopedic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7461" y="0"/>
              <a:ext cx="3810000" cy="28575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biLevel thresh="25000"/>
              <a:extLst/>
            </a:blip>
            <a:srcRect t="32480" b="32195"/>
            <a:stretch/>
          </p:blipFill>
          <p:spPr>
            <a:xfrm flipH="1">
              <a:off x="10357930" y="989391"/>
              <a:ext cx="1727762" cy="61034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35089" y="3164681"/>
            <a:ext cx="6848147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Consider relationships, alliances, and social capital that might be affected by the decision, policy, or process being considered.</a:t>
            </a:r>
          </a:p>
          <a:p>
            <a:r>
              <a:rPr lang="en-US" sz="2600" dirty="0"/>
              <a:t>Values won’t be represented as groups or individuals in your analysis, but if the decision-making body has agreed-upon values, it’s a good idea to make them explicit and name them at the beginning of the Equity Lens analysis.  </a:t>
            </a:r>
          </a:p>
          <a:p>
            <a:endParaRPr lang="en-US" sz="2600" dirty="0"/>
          </a:p>
        </p:txBody>
      </p:sp>
      <p:sp>
        <p:nvSpPr>
          <p:cNvPr id="9" name="Flowchart: Document 8">
            <a:hlinkClick r:id="rId5"/>
          </p:cNvPr>
          <p:cNvSpPr/>
          <p:nvPr/>
        </p:nvSpPr>
        <p:spPr>
          <a:xfrm>
            <a:off x="7935673" y="3375644"/>
            <a:ext cx="1520456" cy="1116418"/>
          </a:xfrm>
          <a:prstGeom prst="flowChartDocument">
            <a:avLst/>
          </a:prstGeom>
          <a:ln w="28575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to open Packet 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20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96637" y="0"/>
            <a:ext cx="10598726" cy="6858000"/>
            <a:chOff x="660001" y="0"/>
            <a:chExt cx="10598726" cy="68580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6371314"/>
                </p:ext>
              </p:extLst>
            </p:nvPr>
          </p:nvGraphicFramePr>
          <p:xfrm>
            <a:off x="660001" y="0"/>
            <a:ext cx="5299363" cy="685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" name="Acrobat Document" r:id="rId3" imgW="3886044" imgH="5029200" progId="Acrobat.Document.DC">
                    <p:embed/>
                  </p:oleObj>
                </mc:Choice>
                <mc:Fallback>
                  <p:oleObj name="Acrobat Document" r:id="rId3" imgW="3886044" imgH="5029200" progId="Acrobat.Document.DC">
                    <p:embed/>
                    <p:pic>
                      <p:nvPicPr>
                        <p:cNvPr id="5" name="Object 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60001" y="0"/>
                          <a:ext cx="5299363" cy="685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1221771"/>
                </p:ext>
              </p:extLst>
            </p:nvPr>
          </p:nvGraphicFramePr>
          <p:xfrm>
            <a:off x="5959364" y="0"/>
            <a:ext cx="5299363" cy="685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9" name="Acrobat Document" r:id="rId5" imgW="3886044" imgH="5029200" progId="Acrobat.Document.DC">
                    <p:embed/>
                  </p:oleObj>
                </mc:Choice>
                <mc:Fallback>
                  <p:oleObj name="Acrobat Document" r:id="rId5" imgW="3886044" imgH="5029200" progId="Acrobat.Document.DC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959364" y="0"/>
                          <a:ext cx="5299363" cy="685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Flowchart: Connector 7"/>
          <p:cNvSpPr/>
          <p:nvPr/>
        </p:nvSpPr>
        <p:spPr>
          <a:xfrm>
            <a:off x="378372" y="268014"/>
            <a:ext cx="418265" cy="4204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11395363" y="268014"/>
            <a:ext cx="418265" cy="4204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96941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e Choice Is Yours | insightbyseymour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00" l="0" r="90000"/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37" y="1953838"/>
            <a:ext cx="8562117" cy="5990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Equity Lens Tools – Additional Resources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797117"/>
              </p:ext>
            </p:extLst>
          </p:nvPr>
        </p:nvGraphicFramePr>
        <p:xfrm>
          <a:off x="1141413" y="1587500"/>
          <a:ext cx="9906000" cy="2133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39178">
                  <a:extLst>
                    <a:ext uri="{9D8B030D-6E8A-4147-A177-3AD203B41FA5}">
                      <a16:colId xmlns:a16="http://schemas.microsoft.com/office/drawing/2014/main" val="2850261065"/>
                    </a:ext>
                  </a:extLst>
                </a:gridCol>
                <a:gridCol w="4483411">
                  <a:extLst>
                    <a:ext uri="{9D8B030D-6E8A-4147-A177-3AD203B41FA5}">
                      <a16:colId xmlns:a16="http://schemas.microsoft.com/office/drawing/2014/main" val="293162827"/>
                    </a:ext>
                  </a:extLst>
                </a:gridCol>
                <a:gridCol w="4483411">
                  <a:extLst>
                    <a:ext uri="{9D8B030D-6E8A-4147-A177-3AD203B41FA5}">
                      <a16:colId xmlns:a16="http://schemas.microsoft.com/office/drawing/2014/main" val="3823144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cap="small" baseline="0" dirty="0" smtClean="0"/>
                        <a:t>Item</a:t>
                      </a:r>
                      <a:endParaRPr lang="en-US" sz="2200" b="1" cap="small" baseline="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cap="small" baseline="0" dirty="0" smtClean="0"/>
                        <a:t>Source</a:t>
                      </a:r>
                      <a:endParaRPr lang="en-US" sz="2200" b="1" cap="small" baseline="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cap="small" baseline="0" dirty="0" smtClean="0"/>
                        <a:t>Title</a:t>
                      </a:r>
                      <a:endParaRPr lang="en-US" sz="2200" b="1" cap="small" baseline="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98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LCC, Diversity Council</a:t>
                      </a:r>
                      <a:r>
                        <a:rPr lang="en-US" sz="2200" b="1" baseline="0" dirty="0" smtClean="0"/>
                        <a:t>  &amp; ELIT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hlinkClick r:id="rId5"/>
                        </a:rPr>
                        <a:t>Lane’s Equity Lens Toolkit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322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Higher</a:t>
                      </a:r>
                      <a:r>
                        <a:rPr lang="en-US" sz="2200" b="1" baseline="0" dirty="0" smtClean="0"/>
                        <a:t> Ed Coordinating Commission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hlinkClick r:id="rId6"/>
                        </a:rPr>
                        <a:t>Oregon’s Equity</a:t>
                      </a:r>
                      <a:r>
                        <a:rPr lang="en-US" sz="2200" b="1" baseline="0" dirty="0" smtClean="0">
                          <a:hlinkClick r:id="rId6"/>
                        </a:rPr>
                        <a:t> Lens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957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3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Portland Public Schools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hlinkClick r:id="rId7"/>
                        </a:rPr>
                        <a:t>Racial Equity and Social Justice Lens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656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4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Multnomah County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+mn-lt"/>
                          <a:hlinkClick r:id="rId8"/>
                        </a:rPr>
                        <a:t>Equity</a:t>
                      </a:r>
                      <a:r>
                        <a:rPr lang="en-US" sz="2200" b="1" baseline="0" dirty="0" smtClean="0">
                          <a:latin typeface="+mn-lt"/>
                          <a:hlinkClick r:id="rId8"/>
                        </a:rPr>
                        <a:t> and Empowerment Lens</a:t>
                      </a:r>
                      <a:endParaRPr lang="en-US" sz="2200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321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19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Locating the Equity Lens Toolkit Online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3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hlinkClick r:id="rId3"/>
              </a:rPr>
              <a:t>www.lanecc.edu/diversity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387" t="14806" r="16822" b="6227"/>
          <a:stretch/>
        </p:blipFill>
        <p:spPr>
          <a:xfrm>
            <a:off x="1109327" y="2126513"/>
            <a:ext cx="5185323" cy="3397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4923" t="15840" r="71938" b="49225"/>
          <a:stretch/>
        </p:blipFill>
        <p:spPr>
          <a:xfrm>
            <a:off x="8303140" y="1485383"/>
            <a:ext cx="2402959" cy="359380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565777" y="2245322"/>
            <a:ext cx="2018413" cy="166950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Expanded Navigation Menu</a:t>
            </a:r>
            <a:endParaRPr lang="en-US" dirty="0"/>
          </a:p>
        </p:txBody>
      </p:sp>
      <p:sp>
        <p:nvSpPr>
          <p:cNvPr id="8" name="Right Arrow 7">
            <a:hlinkClick r:id="rId3"/>
          </p:cNvPr>
          <p:cNvSpPr>
            <a:spLocks noChangeAspect="1"/>
          </p:cNvSpPr>
          <p:nvPr/>
        </p:nvSpPr>
        <p:spPr>
          <a:xfrm>
            <a:off x="940267" y="4376500"/>
            <a:ext cx="1188720" cy="1875444"/>
          </a:xfrm>
          <a:prstGeom prst="rightArrow">
            <a:avLst/>
          </a:prstGeom>
          <a:solidFill>
            <a:schemeClr val="accent2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</a:t>
            </a:r>
            <a:r>
              <a:rPr lang="en-US" dirty="0" smtClean="0"/>
              <a:t>n Home page</a:t>
            </a:r>
            <a:endParaRPr lang="en-US" dirty="0"/>
          </a:p>
        </p:txBody>
      </p:sp>
      <p:sp>
        <p:nvSpPr>
          <p:cNvPr id="9" name="Flowchart: Document 8">
            <a:hlinkClick r:id="rId6"/>
          </p:cNvPr>
          <p:cNvSpPr/>
          <p:nvPr/>
        </p:nvSpPr>
        <p:spPr>
          <a:xfrm>
            <a:off x="9853722" y="5278512"/>
            <a:ext cx="1520456" cy="1116418"/>
          </a:xfrm>
          <a:prstGeom prst="flowChartDocument">
            <a:avLst/>
          </a:prstGeom>
          <a:ln w="28575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to open Packet</a:t>
            </a:r>
            <a:endParaRPr lang="en-US" dirty="0"/>
          </a:p>
        </p:txBody>
      </p:sp>
      <p:sp>
        <p:nvSpPr>
          <p:cNvPr id="5" name="5-Point Star 4"/>
          <p:cNvSpPr>
            <a:spLocks noChangeAspect="1"/>
          </p:cNvSpPr>
          <p:nvPr/>
        </p:nvSpPr>
        <p:spPr>
          <a:xfrm>
            <a:off x="932790" y="2591634"/>
            <a:ext cx="179805" cy="18288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9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44216" y="739118"/>
            <a:ext cx="6879263" cy="5581137"/>
            <a:chOff x="6285517" y="0"/>
            <a:chExt cx="5562638" cy="5247421"/>
          </a:xfrm>
        </p:grpSpPr>
        <p:grpSp>
          <p:nvGrpSpPr>
            <p:cNvPr id="5" name="Group 4"/>
            <p:cNvGrpSpPr/>
            <p:nvPr/>
          </p:nvGrpSpPr>
          <p:grpSpPr>
            <a:xfrm>
              <a:off x="6285517" y="0"/>
              <a:ext cx="5562638" cy="5247421"/>
              <a:chOff x="4921064" y="355938"/>
              <a:chExt cx="5562638" cy="5247421"/>
            </a:xfrm>
          </p:grpSpPr>
          <p:pic>
            <p:nvPicPr>
              <p:cNvPr id="7" name="Picture 6" descr="Your Trade Show Booth Expo Toolkit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767" b="98057" l="4000" r="100000">
                            <a14:foregroundMark x1="30667" y1="4417" x2="30667" y2="4417"/>
                            <a14:backgroundMark x1="30167" y1="95230" x2="30167" y2="95230"/>
                            <a14:backgroundMark x1="16833" y1="65018" x2="16833" y2="650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1064" y="355938"/>
                <a:ext cx="5562638" cy="524742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extLst/>
              </a:blip>
              <a:srcRect t="32480" b="32195"/>
              <a:stretch/>
            </p:blipFill>
            <p:spPr>
              <a:xfrm>
                <a:off x="6220047" y="828331"/>
                <a:ext cx="1206766" cy="426296"/>
              </a:xfrm>
              <a:prstGeom prst="rect">
                <a:avLst/>
              </a:prstGeom>
            </p:spPr>
          </p:pic>
        </p:grpSp>
        <p:sp>
          <p:nvSpPr>
            <p:cNvPr id="6" name="Lightning Bolt 5"/>
            <p:cNvSpPr/>
            <p:nvPr/>
          </p:nvSpPr>
          <p:spPr>
            <a:xfrm>
              <a:off x="7890171" y="1616148"/>
              <a:ext cx="595423" cy="850605"/>
            </a:xfrm>
            <a:prstGeom prst="lightningBolt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492480" y="396709"/>
            <a:ext cx="4055166" cy="2832247"/>
          </a:xfrm>
          <a:prstGeom prst="cloudCallout">
            <a:avLst>
              <a:gd name="adj1" fmla="val 70431"/>
              <a:gd name="adj2" fmla="val -23600"/>
            </a:avLst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Please, Email your questions and comments to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equity@lanecc.edu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4371" y="5329495"/>
            <a:ext cx="4613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equity@lanecc.edu</a:t>
            </a:r>
          </a:p>
          <a:p>
            <a:pPr algn="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www.lanecc.edu/diversity</a:t>
            </a:r>
          </a:p>
        </p:txBody>
      </p:sp>
      <p:pic>
        <p:nvPicPr>
          <p:cNvPr id="11" name="Picture 10" descr="White Male 3D Man Isolated · Free image on Pixabay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861" b="99722" l="556" r="98056">
                        <a14:foregroundMark x1="67083" y1="42361" x2="93611" y2="92222"/>
                        <a14:backgroundMark x1="78333" y1="61667" x2="78333" y2="66667"/>
                        <a14:backgroundMark x1="26667" y1="61250" x2="26667" y2="61250"/>
                        <a14:backgroundMark x1="90694" y1="61667" x2="90694" y2="61667"/>
                        <a14:backgroundMark x1="86111" y1="77361" x2="86111" y2="77361"/>
                        <a14:backgroundMark x1="81528" y1="62083" x2="78333" y2="65833"/>
                        <a14:backgroundMark x1="80139" y1="64861" x2="81111" y2="7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1" y="2907714"/>
            <a:ext cx="2743880" cy="27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4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u="sng" cap="small" dirty="0" smtClean="0"/>
              <a:t/>
            </a:r>
            <a:br>
              <a:rPr lang="en-US" sz="4000" b="1" u="sng" cap="small" dirty="0" smtClean="0"/>
            </a:br>
            <a:r>
              <a:rPr lang="en-US" sz="4000" b="1" u="sng" cap="small" dirty="0" smtClean="0"/>
              <a:t>Office of Equity &amp; Inclusion - Remote Presentation</a:t>
            </a:r>
            <a:br>
              <a:rPr lang="en-US" sz="4000" b="1" u="sng" cap="small" dirty="0" smtClean="0"/>
            </a:br>
            <a:endParaRPr lang="en-US" sz="4000" b="1" u="sng" cap="sm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70369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Greg Evans </a:t>
            </a:r>
            <a:r>
              <a:rPr lang="en-US" dirty="0" err="1" smtClean="0"/>
              <a:t>EdM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AVP for Equity and Inclusion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46" y="2505075"/>
            <a:ext cx="2947670" cy="3684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74079" y="1690688"/>
            <a:ext cx="5183188" cy="823912"/>
          </a:xfrm>
        </p:spPr>
        <p:txBody>
          <a:bodyPr/>
          <a:lstStyle/>
          <a:p>
            <a:pPr algn="ctr"/>
            <a:r>
              <a:rPr lang="en-US" dirty="0" smtClean="0"/>
              <a:t>Tracy Weimer BS,</a:t>
            </a:r>
            <a:br>
              <a:rPr lang="en-US" dirty="0" smtClean="0"/>
            </a:br>
            <a:r>
              <a:rPr lang="en-US" dirty="0" smtClean="0"/>
              <a:t>Project Coordinator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4359" r="4657" b="3670"/>
          <a:stretch/>
        </p:blipFill>
        <p:spPr>
          <a:xfrm>
            <a:off x="7102633" y="2505075"/>
            <a:ext cx="2926080" cy="3730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96001" y="6189663"/>
            <a:ext cx="224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evansg@lanecc.edu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42993" y="6235402"/>
            <a:ext cx="224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weimert@lanecc.edu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93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Locating the Equity Lens Toolkit Online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3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hlinkClick r:id="rId3"/>
              </a:rPr>
              <a:t>www.lanecc.edu/diversity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387" t="14806" r="16822" b="6227"/>
          <a:stretch/>
        </p:blipFill>
        <p:spPr>
          <a:xfrm>
            <a:off x="1109327" y="2126513"/>
            <a:ext cx="5185323" cy="3397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4923" t="15840" r="71938" b="49225"/>
          <a:stretch/>
        </p:blipFill>
        <p:spPr>
          <a:xfrm>
            <a:off x="8303140" y="1485383"/>
            <a:ext cx="2402959" cy="359380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565777" y="2245322"/>
            <a:ext cx="2018413" cy="166950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Expanded Navigation Menu</a:t>
            </a:r>
            <a:endParaRPr lang="en-US" dirty="0"/>
          </a:p>
        </p:txBody>
      </p:sp>
      <p:sp>
        <p:nvSpPr>
          <p:cNvPr id="8" name="Right Arrow 7">
            <a:hlinkClick r:id="rId3"/>
          </p:cNvPr>
          <p:cNvSpPr>
            <a:spLocks noChangeAspect="1"/>
          </p:cNvSpPr>
          <p:nvPr/>
        </p:nvSpPr>
        <p:spPr>
          <a:xfrm>
            <a:off x="940267" y="4376500"/>
            <a:ext cx="1188720" cy="1875444"/>
          </a:xfrm>
          <a:prstGeom prst="rightArrow">
            <a:avLst/>
          </a:prstGeom>
          <a:solidFill>
            <a:schemeClr val="accent2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</a:t>
            </a:r>
            <a:r>
              <a:rPr lang="en-US" dirty="0" smtClean="0"/>
              <a:t>n Home page</a:t>
            </a:r>
            <a:endParaRPr lang="en-US" dirty="0"/>
          </a:p>
        </p:txBody>
      </p:sp>
      <p:sp>
        <p:nvSpPr>
          <p:cNvPr id="9" name="Flowchart: Document 8">
            <a:hlinkClick r:id="rId6"/>
          </p:cNvPr>
          <p:cNvSpPr/>
          <p:nvPr/>
        </p:nvSpPr>
        <p:spPr>
          <a:xfrm>
            <a:off x="9853722" y="5278512"/>
            <a:ext cx="1520456" cy="1116418"/>
          </a:xfrm>
          <a:prstGeom prst="flowChartDocument">
            <a:avLst/>
          </a:prstGeom>
          <a:ln w="28575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to open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5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Managers Toolkit - Tips For Good ManagementTips For Good Manageme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5" b="7631"/>
          <a:stretch/>
        </p:blipFill>
        <p:spPr>
          <a:xfrm>
            <a:off x="-457199" y="-379091"/>
            <a:ext cx="10230294" cy="73890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49272" y="3982514"/>
            <a:ext cx="277992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small" dirty="0">
                <a:ln w="6600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Schoolbook" panose="02040604050505020304" pitchFamily="18" charset="0"/>
              </a:rPr>
              <a:t>Equity</a:t>
            </a:r>
            <a:r>
              <a:rPr lang="en-US" sz="4800" b="1" cap="small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sz="4800" b="1" cap="small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en-US" sz="4800" b="1" cap="small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4800" b="1" cap="small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Schoolbook" panose="02040604050505020304" pitchFamily="18" charset="0"/>
              </a:rPr>
              <a:t>Lens</a:t>
            </a:r>
            <a:r>
              <a:rPr lang="en-US" sz="4800" b="1" cap="small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en-US" sz="4800" b="1" cap="small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4800" b="1" cap="small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Schoolbook" panose="02040604050505020304" pitchFamily="18" charset="0"/>
              </a:rPr>
              <a:t>Toolkit</a:t>
            </a:r>
            <a:endParaRPr lang="en-US" sz="4800" b="1" cap="small" spc="0" dirty="0">
              <a:ln w="6600">
                <a:solidFill>
                  <a:srgbClr val="00B0F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275131">
            <a:off x="1820874" y="5573112"/>
            <a:ext cx="247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equity@lanecc.edu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00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Unpacking the Equity Lens Toolkit Packet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587747"/>
              </p:ext>
            </p:extLst>
          </p:nvPr>
        </p:nvGraphicFramePr>
        <p:xfrm>
          <a:off x="6096000" y="1302507"/>
          <a:ext cx="4197927" cy="3234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21" descr="5 TOOLKITS FOR SOCIAL ENTERPRISE – Social Enterprise Development in the Baltic Sea Regio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946" y="891344"/>
            <a:ext cx="6852880" cy="5966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ree illustration: Construction Workers, Site, Helm - Free Image on Pixabay - 101978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1" y="2087997"/>
            <a:ext cx="4949020" cy="4949020"/>
          </a:xfrm>
          <a:prstGeom prst="rect">
            <a:avLst/>
          </a:prstGeom>
        </p:spPr>
      </p:pic>
      <p:sp>
        <p:nvSpPr>
          <p:cNvPr id="7" name="Flowchart: Document 6">
            <a:hlinkClick r:id="rId10"/>
          </p:cNvPr>
          <p:cNvSpPr/>
          <p:nvPr/>
        </p:nvSpPr>
        <p:spPr>
          <a:xfrm>
            <a:off x="7667702" y="5139214"/>
            <a:ext cx="1520456" cy="1116418"/>
          </a:xfrm>
          <a:prstGeom prst="flowChartDocument">
            <a:avLst/>
          </a:prstGeom>
          <a:ln w="28575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to open Packet 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56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Diversity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673" y="1409697"/>
            <a:ext cx="6203936" cy="476942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cap="none" dirty="0" smtClean="0">
                <a:effectLst/>
              </a:rPr>
              <a:t>“To </a:t>
            </a:r>
            <a:r>
              <a:rPr lang="en-US" cap="none" dirty="0">
                <a:effectLst/>
              </a:rPr>
              <a:t>ensure we realize our stated college values and actualize access, equity, and inclusion across the college, we are building and implementing an Equity Lens. </a:t>
            </a:r>
            <a:endParaRPr lang="en-US" cap="none" dirty="0" smtClean="0">
              <a:effectLst/>
            </a:endParaRPr>
          </a:p>
          <a:p>
            <a:pPr marL="0" indent="0">
              <a:buNone/>
            </a:pPr>
            <a:r>
              <a:rPr lang="en-US" cap="none" dirty="0" smtClean="0">
                <a:effectLst/>
              </a:rPr>
              <a:t>We </a:t>
            </a:r>
            <a:r>
              <a:rPr lang="en-US" cap="none" dirty="0">
                <a:effectLst/>
              </a:rPr>
              <a:t>will be identifying and supporting best practices for equity-related initiatives, with a strong commitment to equal employment and educational opportunity in all activities, programs, and services</a:t>
            </a:r>
            <a:r>
              <a:rPr lang="en-US" cap="none" dirty="0" smtClean="0">
                <a:effectLst/>
              </a:rPr>
              <a:t>.”</a:t>
            </a:r>
            <a:r>
              <a:rPr lang="en-US" cap="none" dirty="0">
                <a:effectLst/>
              </a:rPr>
              <a:t> </a:t>
            </a:r>
            <a:r>
              <a:rPr lang="en-US" sz="3200" i="1" cap="none" dirty="0">
                <a:effectLst/>
              </a:rPr>
              <a:t> </a:t>
            </a:r>
          </a:p>
        </p:txBody>
      </p:sp>
      <p:pic>
        <p:nvPicPr>
          <p:cNvPr id="12" name="Picture 11" descr="Proform Real Estate Investment Services A-La-Carte Property Management Consulting - Proform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09" y="1409697"/>
            <a:ext cx="4406900" cy="439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5289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Strategic Direction</a:t>
            </a:r>
            <a:endParaRPr lang="en-US" dirty="0"/>
          </a:p>
        </p:txBody>
      </p:sp>
      <p:pic>
        <p:nvPicPr>
          <p:cNvPr id="7" name="Picture 6" descr="Direction Arrow Away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38" y="2125038"/>
            <a:ext cx="4732962" cy="47329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167" y="1562100"/>
            <a:ext cx="7789936" cy="44092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cap="none" dirty="0">
                <a:effectLst/>
              </a:rPr>
              <a:t>In order to fully realize Lane’s commitment to these outcomes, we will develop a social justice framework (Equity Lens) to guide our work. This framework will provide structures, systems and support for:</a:t>
            </a:r>
          </a:p>
          <a:p>
            <a:pPr lvl="0"/>
            <a:r>
              <a:rPr lang="en-US" cap="none" dirty="0">
                <a:effectLst/>
              </a:rPr>
              <a:t>Advancing individual and collective growth in cultural fluency, agility and competency across the institution</a:t>
            </a:r>
          </a:p>
          <a:p>
            <a:pPr lvl="0"/>
            <a:r>
              <a:rPr lang="en-US" cap="none" dirty="0">
                <a:effectLst/>
              </a:rPr>
              <a:t>Bringing stakeholder groups together to identify and remedy barriers to social justice </a:t>
            </a:r>
            <a:r>
              <a:rPr lang="en-US" cap="none" dirty="0" smtClean="0">
                <a:effectLst/>
              </a:rPr>
              <a:t>at LCC</a:t>
            </a:r>
            <a:endParaRPr lang="en-US" cap="none" dirty="0">
              <a:effectLst/>
            </a:endParaRPr>
          </a:p>
          <a:p>
            <a:pPr lvl="0"/>
            <a:r>
              <a:rPr lang="en-US" cap="none" dirty="0">
                <a:effectLst/>
              </a:rPr>
              <a:t>Improving recruitment and retention of diverse students and staff</a:t>
            </a:r>
          </a:p>
          <a:p>
            <a:pPr lvl="0"/>
            <a:r>
              <a:rPr lang="en-US" cap="none" dirty="0">
                <a:effectLst/>
              </a:rPr>
              <a:t>Increasing the range, scope and depth of </a:t>
            </a:r>
            <a:r>
              <a:rPr lang="en-US" cap="none" dirty="0" smtClean="0">
                <a:effectLst/>
              </a:rPr>
              <a:t>diversity</a:t>
            </a:r>
            <a:r>
              <a:rPr lang="en-US" cap="none" dirty="0">
                <a:effectLst/>
              </a:rPr>
              <a:t>, equity and </a:t>
            </a:r>
            <a:r>
              <a:rPr lang="en-US" dirty="0"/>
              <a:t>inclusion </a:t>
            </a:r>
            <a:r>
              <a:rPr lang="en-US" dirty="0" smtClean="0"/>
              <a:t>curriculum</a:t>
            </a:r>
            <a:endParaRPr lang="en-US" cap="none" dirty="0">
              <a:effectLst/>
            </a:endParaRPr>
          </a:p>
          <a:p>
            <a:pPr lvl="0"/>
            <a:r>
              <a:rPr lang="en-US" cap="none" dirty="0">
                <a:effectLst/>
              </a:rPr>
              <a:t>Demonstrating leadership in social </a:t>
            </a:r>
            <a:r>
              <a:rPr lang="en-US" cap="none" dirty="0" smtClean="0">
                <a:effectLst/>
              </a:rPr>
              <a:t>justice</a:t>
            </a:r>
            <a:endParaRPr lang="en-US" cap="non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6329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Strategic Objectives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560891"/>
              </p:ext>
            </p:extLst>
          </p:nvPr>
        </p:nvGraphicFramePr>
        <p:xfrm>
          <a:off x="1143000" y="1940070"/>
          <a:ext cx="10210800" cy="386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965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2178</TotalTime>
  <Words>1000</Words>
  <Application>Microsoft Office PowerPoint</Application>
  <PresentationFormat>Widescreen</PresentationFormat>
  <Paragraphs>130</Paragraphs>
  <Slides>26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Century Schoolbook</vt:lpstr>
      <vt:lpstr>Times New Roman</vt:lpstr>
      <vt:lpstr>Office Theme</vt:lpstr>
      <vt:lpstr>Acrobat Document</vt:lpstr>
      <vt:lpstr>PowerPoint Presentation</vt:lpstr>
      <vt:lpstr>PowerPoint Presentation</vt:lpstr>
      <vt:lpstr> Office of Equity &amp; Inclusion - Remote Presentation </vt:lpstr>
      <vt:lpstr>Locating the Equity Lens Toolkit Online </vt:lpstr>
      <vt:lpstr>PowerPoint Presentation</vt:lpstr>
      <vt:lpstr>Unpacking the Equity Lens Toolkit Packet</vt:lpstr>
      <vt:lpstr>Diversity Values</vt:lpstr>
      <vt:lpstr>Strategic Direction</vt:lpstr>
      <vt:lpstr>Strategic Objectives</vt:lpstr>
      <vt:lpstr>Key Strategies Office of Equity &amp; Inclusion</vt:lpstr>
      <vt:lpstr>Principle Outcomes: What are we building?</vt:lpstr>
      <vt:lpstr>A Closer Look</vt:lpstr>
      <vt:lpstr>Our Model</vt:lpstr>
      <vt:lpstr>PowerPoint Presentation</vt:lpstr>
      <vt:lpstr> Equity Lens Toolkit</vt:lpstr>
      <vt:lpstr>1.</vt:lpstr>
      <vt:lpstr>2.</vt:lpstr>
      <vt:lpstr>3.</vt:lpstr>
      <vt:lpstr>4.</vt:lpstr>
      <vt:lpstr>5.</vt:lpstr>
      <vt:lpstr>6.</vt:lpstr>
      <vt:lpstr>Perspective</vt:lpstr>
      <vt:lpstr>PowerPoint Presentation</vt:lpstr>
      <vt:lpstr>Equity Lens Tools – Additional Resources</vt:lpstr>
      <vt:lpstr>Locating the Equity Lens Toolkit Online </vt:lpstr>
      <vt:lpstr>PowerPoint Presentation</vt:lpstr>
    </vt:vector>
  </TitlesOfParts>
  <Company>Lane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Wenner</dc:creator>
  <cp:lastModifiedBy>Tracy Wenner</cp:lastModifiedBy>
  <cp:revision>151</cp:revision>
  <cp:lastPrinted>2019-11-07T18:43:51Z</cp:lastPrinted>
  <dcterms:created xsi:type="dcterms:W3CDTF">2019-09-24T13:16:58Z</dcterms:created>
  <dcterms:modified xsi:type="dcterms:W3CDTF">2020-05-27T22:02:59Z</dcterms:modified>
</cp:coreProperties>
</file>