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256" r:id="rId5"/>
    <p:sldId id="257" r:id="rId6"/>
    <p:sldId id="266" r:id="rId7"/>
    <p:sldId id="267" r:id="rId8"/>
    <p:sldId id="268" r:id="rId9"/>
    <p:sldId id="269" r:id="rId10"/>
    <p:sldId id="270" r:id="rId11"/>
    <p:sldId id="261" r:id="rId12"/>
    <p:sldId id="259" r:id="rId13"/>
    <p:sldId id="260" r:id="rId14"/>
    <p:sldId id="262" r:id="rId15"/>
    <p:sldId id="263" r:id="rId16"/>
    <p:sldId id="26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AB8992-2B68-42B2-9BD1-74CE20E66DF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ED1F3E-F396-4093-92F7-D5A02BE0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2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for transfer that cross funds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3EBD-9272-4B8A-986E-5FE420C68C1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595088-0390-4F3A-9C02-04373F204A8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8ED59F-A9FB-4038-8D90-79C05E6EB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1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595088-0390-4F3A-9C02-04373F204A8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8ED59F-A9FB-4038-8D90-79C05E6EB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1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931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13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683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11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8414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3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88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667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8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34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595088-0390-4F3A-9C02-04373F204A8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8ED59F-A9FB-4038-8D90-79C05E6EB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83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5004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95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656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9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181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4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12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19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8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06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91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595088-0390-4F3A-9C02-04373F204A83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8ED59F-A9FB-4038-8D90-79C05E6EB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41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0005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17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8846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1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4121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6010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93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85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82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8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0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91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385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8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2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595088-0390-4F3A-9C02-04373F204A83}" type="datetimeFigureOut">
              <a:rPr lang="en-US" smtClean="0">
                <a:solidFill>
                  <a:prstClr val="white"/>
                </a:solidFill>
              </a:rPr>
              <a:pPr/>
              <a:t>11/8/2017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8ED59F-A9FB-4038-8D90-79C05E6EB91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31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8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2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5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595088-0390-4F3A-9C02-04373F204A83}" type="datetimeFigureOut">
              <a:rPr lang="en-US" smtClean="0">
                <a:solidFill>
                  <a:prstClr val="black"/>
                </a:solidFill>
              </a:rPr>
              <a:pPr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8ED59F-A9FB-4038-8D90-79C05E6EB9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8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Mid-Year Check-Up</a:t>
            </a:r>
            <a:br>
              <a:rPr lang="en-US" dirty="0" smtClean="0"/>
            </a:br>
            <a:r>
              <a:rPr lang="en-US" dirty="0" smtClean="0"/>
              <a:t>Monitoring Your Budget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09999"/>
            <a:ext cx="7772400" cy="1001311"/>
          </a:xfrm>
        </p:spPr>
        <p:txBody>
          <a:bodyPr/>
          <a:lstStyle/>
          <a:p>
            <a:pPr algn="ctr"/>
            <a:r>
              <a:rPr lang="en-US" dirty="0" smtClean="0"/>
              <a:t>Brought to you by:</a:t>
            </a:r>
          </a:p>
          <a:p>
            <a:pPr algn="ctr"/>
            <a:r>
              <a:rPr lang="en-US" dirty="0" smtClean="0"/>
              <a:t>The Budget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0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Reports and Tools – Banner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143000"/>
            <a:ext cx="4040188" cy="4876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Incomplete Documents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Encumbrance Detail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Dept Budget Detail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Detail Trans Activity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Enter Change Order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Budget Summary Report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Grants Accounting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GL Transaction Detail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GL or OL Bal Summary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Print Change Order	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Invoice Paid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Org Detail Report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View My Entries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Create PO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Print PO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Look up open PO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FGRIDOC</a:t>
            </a:r>
          </a:p>
          <a:p>
            <a:r>
              <a:rPr lang="en-US" dirty="0" smtClean="0"/>
              <a:t>FGIENCD</a:t>
            </a:r>
          </a:p>
          <a:p>
            <a:r>
              <a:rPr lang="en-US" dirty="0" smtClean="0"/>
              <a:t>FGIBDST</a:t>
            </a:r>
          </a:p>
          <a:p>
            <a:r>
              <a:rPr lang="en-US" dirty="0" smtClean="0"/>
              <a:t>FGITRND</a:t>
            </a:r>
          </a:p>
          <a:p>
            <a:r>
              <a:rPr lang="en-US" dirty="0" smtClean="0"/>
              <a:t>FPACHAR</a:t>
            </a:r>
          </a:p>
          <a:p>
            <a:r>
              <a:rPr lang="en-US" dirty="0" smtClean="0"/>
              <a:t>FGIBDSR</a:t>
            </a:r>
          </a:p>
          <a:p>
            <a:r>
              <a:rPr lang="en-US" dirty="0" smtClean="0"/>
              <a:t>FRIGITD</a:t>
            </a:r>
          </a:p>
          <a:p>
            <a:r>
              <a:rPr lang="en-US" dirty="0" smtClean="0"/>
              <a:t>FGRGLTA</a:t>
            </a:r>
          </a:p>
          <a:p>
            <a:r>
              <a:rPr lang="en-US" dirty="0" smtClean="0"/>
              <a:t>FGRFAAC</a:t>
            </a:r>
          </a:p>
          <a:p>
            <a:r>
              <a:rPr lang="en-US" dirty="0" smtClean="0"/>
              <a:t>FPACORD</a:t>
            </a:r>
          </a:p>
          <a:p>
            <a:r>
              <a:rPr lang="en-US" dirty="0" smtClean="0"/>
              <a:t>FAIVNDH</a:t>
            </a:r>
          </a:p>
          <a:p>
            <a:r>
              <a:rPr lang="en-US" dirty="0" smtClean="0"/>
              <a:t>FGRODTA</a:t>
            </a:r>
          </a:p>
          <a:p>
            <a:r>
              <a:rPr lang="en-US" dirty="0" smtClean="0"/>
              <a:t>FOADOCU</a:t>
            </a:r>
          </a:p>
          <a:p>
            <a:r>
              <a:rPr lang="en-US" dirty="0" smtClean="0"/>
              <a:t>FPAPURR</a:t>
            </a:r>
          </a:p>
          <a:p>
            <a:r>
              <a:rPr lang="en-US" dirty="0" smtClean="0"/>
              <a:t>FPAPORD</a:t>
            </a:r>
          </a:p>
          <a:p>
            <a:r>
              <a:rPr lang="en-US" dirty="0" smtClean="0"/>
              <a:t>FPIOPOV(by vendor)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53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64594" y="1066800"/>
          <a:ext cx="664120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594" y="1066800"/>
                        <a:ext cx="6641205" cy="51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Budget Transfer Template in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ExpressLane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990600"/>
          <a:ext cx="7467599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7467599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Multi-Line Budget Transfer in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ExpressLane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817688" y="1066800"/>
          <a:ext cx="5508625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Worksheet" r:id="rId4" imgW="9305942" imgH="8553385" progId="Excel.Sheet.12">
                  <p:embed/>
                </p:oleObj>
              </mc:Choice>
              <mc:Fallback>
                <p:oleObj name="Worksheet" r:id="rId4" imgW="9305942" imgH="855338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1066800"/>
                        <a:ext cx="5508625" cy="505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Manual Budget Transfer Template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your budget “sitting”?</a:t>
            </a:r>
          </a:p>
          <a:p>
            <a:r>
              <a:rPr lang="en-US" dirty="0" smtClean="0"/>
              <a:t>Are your revenues coming in as expected?</a:t>
            </a:r>
          </a:p>
          <a:p>
            <a:r>
              <a:rPr lang="en-US" dirty="0" smtClean="0"/>
              <a:t>Are your expenses in line with your M&amp;S budget?</a:t>
            </a:r>
          </a:p>
          <a:p>
            <a:r>
              <a:rPr lang="en-US" dirty="0" smtClean="0"/>
              <a:t>How is your PT budget holding up?</a:t>
            </a:r>
          </a:p>
          <a:p>
            <a:r>
              <a:rPr lang="en-US" dirty="0" smtClean="0"/>
              <a:t>Are you able to change or close any POs?</a:t>
            </a:r>
          </a:p>
          <a:p>
            <a:r>
              <a:rPr lang="en-US" dirty="0" smtClean="0"/>
              <a:t>Are there erroneous charges to your department?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Mid-Year Check-Up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6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 smtClean="0"/>
              <a:t>Budget queries are an important way to get a bird’s eye view of your budget.</a:t>
            </a:r>
          </a:p>
          <a:p>
            <a:pPr eaLnBrk="1" hangingPunct="1"/>
            <a:r>
              <a:rPr lang="en-US" altLang="en-US" smtClean="0"/>
              <a:t>Budget queries are performed in ExpressLane</a:t>
            </a:r>
          </a:p>
          <a:p>
            <a:pPr eaLnBrk="1" hangingPunct="1"/>
            <a:r>
              <a:rPr lang="en-US" altLang="en-US" smtClean="0"/>
              <a:t>After accessing ExpressLane, click on Financial Information and then on Budget Queries.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Budget Query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828800" y="3276600"/>
          <a:ext cx="5867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4886241" imgH="3285964" progId="AcroExch.Document.7">
                  <p:embed/>
                </p:oleObj>
              </mc:Choice>
              <mc:Fallback>
                <p:oleObj name="Acrobat Document" r:id="rId3" imgW="4886241" imgH="3285964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58674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04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371600" y="228600"/>
          <a:ext cx="6553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5543314" imgH="3733656" progId="AcroExch.Document.7">
                  <p:embed/>
                </p:oleObj>
              </mc:Choice>
              <mc:Fallback>
                <p:oleObj name="Acrobat Document" r:id="rId3" imgW="5543314" imgH="3733656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"/>
                        <a:ext cx="6553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Creating a Budget Query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343400"/>
            <a:ext cx="5334000" cy="1477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Create a query by: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Budget Status by Account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Budget Status by Organizational Hierarchy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Budget Quick Query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Payroll Expense Detail</a:t>
            </a:r>
          </a:p>
        </p:txBody>
      </p:sp>
    </p:spTree>
    <p:extLst>
      <p:ext uri="{BB962C8B-B14F-4D97-AF65-F5344CB8AC3E}">
        <p14:creationId xmlns:p14="http://schemas.microsoft.com/office/powerpoint/2010/main" val="103054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0" y="457200"/>
          <a:ext cx="4419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3" imgW="5810081" imgH="3409707" progId="AcroExch.Document.7">
                  <p:embed/>
                </p:oleObj>
              </mc:Choice>
              <mc:Fallback>
                <p:oleObj name="Acrobat Document" r:id="rId3" imgW="5810081" imgH="340970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44196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Designing Your Report</a:t>
            </a:r>
            <a:endParaRPr lang="en-US" sz="320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114800" y="1143000"/>
          <a:ext cx="491648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Acrobat Document" r:id="rId5" imgW="5324290" imgH="4733873" progId="AcroExch.Document.7">
                  <p:embed/>
                </p:oleObj>
              </mc:Choice>
              <mc:Fallback>
                <p:oleObj name="Acrobat Document" r:id="rId5" imgW="5324290" imgH="4733873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43000"/>
                        <a:ext cx="4916488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505200"/>
            <a:ext cx="3200400" cy="20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/>
              <a:t>First, choose the data columns you want on your report – continue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Second, choose your FOAP elements and if you want revenue accounts or not - submit</a:t>
            </a:r>
          </a:p>
        </p:txBody>
      </p:sp>
    </p:spTree>
    <p:extLst>
      <p:ext uri="{BB962C8B-B14F-4D97-AF65-F5344CB8AC3E}">
        <p14:creationId xmlns:p14="http://schemas.microsoft.com/office/powerpoint/2010/main" val="363697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81000" y="762000"/>
          <a:ext cx="40386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Acrobat Document" r:id="rId3" imgW="4809524" imgH="5830114" progId="AcroExch.Document.7">
                  <p:embed/>
                </p:oleObj>
              </mc:Choice>
              <mc:Fallback>
                <p:oleObj name="Acrobat Document" r:id="rId3" imgW="4809524" imgH="5830114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40386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Data!!! Now What?</a:t>
            </a:r>
            <a:endParaRPr lang="en-US" sz="3200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724400" y="838200"/>
          <a:ext cx="42672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Acrobat Document" r:id="rId5" imgW="4858428" imgH="5830114" progId="AcroExch.Document.7">
                  <p:embed/>
                </p:oleObj>
              </mc:Choice>
              <mc:Fallback>
                <p:oleObj name="Acrobat Document" r:id="rId5" imgW="4858428" imgH="5830114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838200"/>
                        <a:ext cx="42672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66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As you can see, there is a lot of data!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Near the bottom of the screen are buttons for downloading your data into an Excel spreadsheet for viewing and manipulation.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Click on “Download Selected Ledger Columns”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At the prompt “What do you want to do with </a:t>
            </a:r>
            <a:r>
              <a:rPr lang="en-US" sz="2800" dirty="0" smtClean="0"/>
              <a:t>bwfksdld.csv”? </a:t>
            </a:r>
            <a:r>
              <a:rPr lang="en-US" sz="2800" dirty="0" smtClean="0"/>
              <a:t>Click on “open”.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The result is an Excel spreadsheet in </a:t>
            </a:r>
            <a:r>
              <a:rPr lang="en-US" sz="2800" dirty="0" smtClean="0"/>
              <a:t>csv </a:t>
            </a:r>
            <a:r>
              <a:rPr lang="en-US" sz="2800" dirty="0" smtClean="0"/>
              <a:t>format that you can format for your own use.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Remember to save file “AS AN EXCEL WORKBOOK”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Downloading and Manipulating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47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r>
              <a:rPr lang="en-US" dirty="0" err="1" smtClean="0"/>
              <a:t>ExpressLane</a:t>
            </a:r>
            <a:r>
              <a:rPr lang="en-US" dirty="0" smtClean="0"/>
              <a:t> Revenue and Expense Summary Report</a:t>
            </a:r>
          </a:p>
          <a:p>
            <a:r>
              <a:rPr lang="en-US" dirty="0" smtClean="0"/>
              <a:t>Gives totals for each FOAP requested</a:t>
            </a:r>
          </a:p>
          <a:p>
            <a:r>
              <a:rPr lang="en-US" dirty="0" smtClean="0"/>
              <a:t>Budget or Actual FOAP level data</a:t>
            </a:r>
          </a:p>
          <a:p>
            <a:r>
              <a:rPr lang="en-US" dirty="0" smtClean="0"/>
              <a:t>Useful for tracking activity and unit performance</a:t>
            </a:r>
          </a:p>
          <a:p>
            <a:r>
              <a:rPr lang="en-US" dirty="0" smtClean="0"/>
              <a:t>A lot of extra, duplicated, unnecessary data</a:t>
            </a:r>
          </a:p>
          <a:p>
            <a:r>
              <a:rPr lang="en-US" dirty="0" smtClean="0"/>
              <a:t>Download into Excel </a:t>
            </a:r>
          </a:p>
          <a:p>
            <a:r>
              <a:rPr lang="en-US" dirty="0" smtClean="0"/>
              <a:t>Develop a Macro specific to formatting needs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3"/>
                </a:solidFill>
              </a:rPr>
              <a:t>Revenue and Expense Reports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Reports and Tools – </a:t>
            </a:r>
            <a:r>
              <a:rPr lang="en-US" dirty="0" err="1" smtClean="0"/>
              <a:t>ExpressLane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Trx</a:t>
            </a:r>
            <a:r>
              <a:rPr lang="en-US" dirty="0" smtClean="0"/>
              <a:t> from/to one FOAP</a:t>
            </a:r>
          </a:p>
          <a:p>
            <a:r>
              <a:rPr lang="en-US" dirty="0" err="1" smtClean="0"/>
              <a:t>Trx</a:t>
            </a:r>
            <a:r>
              <a:rPr lang="en-US" dirty="0" smtClean="0"/>
              <a:t> from/to one or more FOAP(s)</a:t>
            </a:r>
          </a:p>
          <a:p>
            <a:r>
              <a:rPr lang="en-US" dirty="0" smtClean="0"/>
              <a:t>Budget remaining</a:t>
            </a:r>
          </a:p>
          <a:p>
            <a:r>
              <a:rPr lang="en-US" dirty="0" smtClean="0"/>
              <a:t>Why is it NSF when it shouldn’t be?</a:t>
            </a:r>
          </a:p>
          <a:p>
            <a:r>
              <a:rPr lang="en-US" dirty="0" smtClean="0"/>
              <a:t>Document History	</a:t>
            </a:r>
          </a:p>
          <a:p>
            <a:r>
              <a:rPr lang="en-US" dirty="0" smtClean="0"/>
              <a:t>Current Period &amp; YTD activity	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Budget Transfer </a:t>
            </a:r>
          </a:p>
          <a:p>
            <a:r>
              <a:rPr lang="en-US" dirty="0" smtClean="0"/>
              <a:t>Multi-Line Budget Transfer</a:t>
            </a:r>
          </a:p>
          <a:p>
            <a:r>
              <a:rPr lang="en-US" dirty="0" smtClean="0"/>
              <a:t>Budget Availability</a:t>
            </a:r>
          </a:p>
          <a:p>
            <a:r>
              <a:rPr lang="en-US" dirty="0" smtClean="0"/>
              <a:t>Budget Availability -View </a:t>
            </a:r>
            <a:r>
              <a:rPr lang="en-US" dirty="0" err="1" smtClean="0"/>
              <a:t>unposted</a:t>
            </a:r>
            <a:r>
              <a:rPr lang="en-US" dirty="0" smtClean="0"/>
              <a:t> details</a:t>
            </a:r>
          </a:p>
          <a:p>
            <a:r>
              <a:rPr lang="en-US" dirty="0" smtClean="0"/>
              <a:t>View Documents (With approval)</a:t>
            </a:r>
          </a:p>
          <a:p>
            <a:r>
              <a:rPr lang="en-US" dirty="0" smtClean="0"/>
              <a:t>Budget Query</a:t>
            </a:r>
          </a:p>
        </p:txBody>
      </p:sp>
    </p:spTree>
    <p:extLst>
      <p:ext uri="{BB962C8B-B14F-4D97-AF65-F5344CB8AC3E}">
        <p14:creationId xmlns:p14="http://schemas.microsoft.com/office/powerpoint/2010/main" val="17506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425</Words>
  <Application>Microsoft Office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1_Concourse</vt:lpstr>
      <vt:lpstr>2_Concourse</vt:lpstr>
      <vt:lpstr>3_Concourse</vt:lpstr>
      <vt:lpstr>Worksheet</vt:lpstr>
      <vt:lpstr>Acrobat Document</vt:lpstr>
      <vt:lpstr>Mid-Year Check-Up Monitoring Your Budget</vt:lpstr>
      <vt:lpstr>The Mid-Year Check-Up</vt:lpstr>
      <vt:lpstr>The Budget Query</vt:lpstr>
      <vt:lpstr>Creating a Budget Query</vt:lpstr>
      <vt:lpstr>Designing Your Report</vt:lpstr>
      <vt:lpstr>Data!!! Now What?</vt:lpstr>
      <vt:lpstr>Downloading and Manipulating</vt:lpstr>
      <vt:lpstr>Revenue and Expense Reports</vt:lpstr>
      <vt:lpstr>Reports and Tools – ExpressLane</vt:lpstr>
      <vt:lpstr>Reports and Tools – Banner</vt:lpstr>
      <vt:lpstr>Budget Transfer Template in ExpressLane</vt:lpstr>
      <vt:lpstr>Multi-Line Budget Transfer in ExpressLane</vt:lpstr>
      <vt:lpstr>Manual Budget Transfer Template</vt:lpstr>
    </vt:vector>
  </TitlesOfParts>
  <Company>Lane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Mid-Year Check-Up Monitoring you budget</dc:title>
  <dc:creator>NolanC</dc:creator>
  <cp:lastModifiedBy>NolanC</cp:lastModifiedBy>
  <cp:revision>9</cp:revision>
  <cp:lastPrinted>2015-01-15T19:31:43Z</cp:lastPrinted>
  <dcterms:created xsi:type="dcterms:W3CDTF">2015-01-15T16:49:24Z</dcterms:created>
  <dcterms:modified xsi:type="dcterms:W3CDTF">2017-11-08T21:18:21Z</dcterms:modified>
</cp:coreProperties>
</file>