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94" r:id="rId3"/>
    <p:sldId id="295" r:id="rId4"/>
    <p:sldId id="316" r:id="rId5"/>
    <p:sldId id="302" r:id="rId6"/>
    <p:sldId id="321" r:id="rId7"/>
    <p:sldId id="322" r:id="rId8"/>
    <p:sldId id="323" r:id="rId9"/>
    <p:sldId id="310" r:id="rId10"/>
    <p:sldId id="311" r:id="rId1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4482"/>
    <a:srgbClr val="97D280"/>
    <a:srgbClr val="ABDB77"/>
    <a:srgbClr val="FFCA21"/>
    <a:srgbClr val="002A77"/>
    <a:srgbClr val="DF57FF"/>
    <a:srgbClr val="CC00FF"/>
    <a:srgbClr val="FF3F3F"/>
    <a:srgbClr val="70AC2E"/>
    <a:srgbClr val="0077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9771" autoAdjust="0"/>
  </p:normalViewPr>
  <p:slideViewPr>
    <p:cSldViewPr>
      <p:cViewPr varScale="1">
        <p:scale>
          <a:sx n="101" d="100"/>
          <a:sy n="101" d="100"/>
        </p:scale>
        <p:origin x="80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-1404" y="64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UNION\DATA1\STEELEJL\Budget\FY15%20Development\CHAR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UNION\DATA1\STEELEJL\Budget\FY15%20Development\CHAR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UNION\DATA1\STEELEJL\Budget\FY15%20Development\CHAR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2200" b="0">
              <a:latin typeface="Calibri" panose="020F050202020403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'Rev Exp Charts'!$A$65</c:f>
              <c:strCache>
                <c:ptCount val="1"/>
                <c:pt idx="0">
                  <c:v>Student FTE</c:v>
                </c:pt>
              </c:strCache>
            </c:strRef>
          </c:tx>
          <c:spPr>
            <a:ln w="34925">
              <a:solidFill>
                <a:srgbClr val="002A77"/>
              </a:solidFill>
            </a:ln>
          </c:spPr>
          <c:marker>
            <c:symbol val="none"/>
          </c:marker>
          <c:dPt>
            <c:idx val="16"/>
            <c:bubble3D val="0"/>
            <c:spPr>
              <a:ln w="34925">
                <a:solidFill>
                  <a:srgbClr val="002A77"/>
                </a:solidFill>
                <a:prstDash val="sysDash"/>
              </a:ln>
            </c:spPr>
          </c:dPt>
          <c:cat>
            <c:strRef>
              <c:f>'Rev Exp Charts'!$B$64:$R$64</c:f>
              <c:strCache>
                <c:ptCount val="17"/>
                <c:pt idx="0">
                  <c:v>FY2000</c:v>
                </c:pt>
                <c:pt idx="1">
                  <c:v>FY2001</c:v>
                </c:pt>
                <c:pt idx="2">
                  <c:v>FY2002</c:v>
                </c:pt>
                <c:pt idx="3">
                  <c:v>FY2003</c:v>
                </c:pt>
                <c:pt idx="4">
                  <c:v>FY2004</c:v>
                </c:pt>
                <c:pt idx="5">
                  <c:v>FY2005</c:v>
                </c:pt>
                <c:pt idx="6">
                  <c:v>FY2006</c:v>
                </c:pt>
                <c:pt idx="7">
                  <c:v>FY2007</c:v>
                </c:pt>
                <c:pt idx="8">
                  <c:v>FY2008</c:v>
                </c:pt>
                <c:pt idx="9">
                  <c:v>FY2009</c:v>
                </c:pt>
                <c:pt idx="10">
                  <c:v>FY2010</c:v>
                </c:pt>
                <c:pt idx="11">
                  <c:v>FY2011</c:v>
                </c:pt>
                <c:pt idx="12">
                  <c:v>FY2012</c:v>
                </c:pt>
                <c:pt idx="13">
                  <c:v>FY2013</c:v>
                </c:pt>
                <c:pt idx="14">
                  <c:v>FY2014</c:v>
                </c:pt>
                <c:pt idx="15">
                  <c:v>FY2015 Est.</c:v>
                </c:pt>
                <c:pt idx="16">
                  <c:v>FY2016 Proj.</c:v>
                </c:pt>
              </c:strCache>
            </c:strRef>
          </c:cat>
          <c:val>
            <c:numRef>
              <c:f>'Rev Exp Charts'!$B$65:$R$65</c:f>
              <c:numCache>
                <c:formatCode>_(* #,##0_);_(* \(#,##0\);_(* "-"??_);_(@_)</c:formatCode>
                <c:ptCount val="17"/>
                <c:pt idx="0">
                  <c:v>12449</c:v>
                </c:pt>
                <c:pt idx="1">
                  <c:v>12760</c:v>
                </c:pt>
                <c:pt idx="2">
                  <c:v>13265</c:v>
                </c:pt>
                <c:pt idx="3">
                  <c:v>12364</c:v>
                </c:pt>
                <c:pt idx="4">
                  <c:v>10670</c:v>
                </c:pt>
                <c:pt idx="5">
                  <c:v>10173.700000000001</c:v>
                </c:pt>
                <c:pt idx="6">
                  <c:v>10738</c:v>
                </c:pt>
                <c:pt idx="7">
                  <c:v>11189.1</c:v>
                </c:pt>
                <c:pt idx="8">
                  <c:v>11064.8</c:v>
                </c:pt>
                <c:pt idx="9">
                  <c:v>12824</c:v>
                </c:pt>
                <c:pt idx="10">
                  <c:v>14964</c:v>
                </c:pt>
                <c:pt idx="11">
                  <c:v>15423</c:v>
                </c:pt>
                <c:pt idx="12">
                  <c:v>15445</c:v>
                </c:pt>
                <c:pt idx="13">
                  <c:v>14015</c:v>
                </c:pt>
                <c:pt idx="14">
                  <c:v>12312</c:v>
                </c:pt>
                <c:pt idx="15">
                  <c:v>10031</c:v>
                </c:pt>
                <c:pt idx="16">
                  <c:v>9329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0584896"/>
        <c:axId val="170586072"/>
      </c:lineChart>
      <c:catAx>
        <c:axId val="1705848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70586072"/>
        <c:crosses val="autoZero"/>
        <c:auto val="1"/>
        <c:lblAlgn val="ctr"/>
        <c:lblOffset val="100"/>
        <c:noMultiLvlLbl val="0"/>
      </c:catAx>
      <c:valAx>
        <c:axId val="170586072"/>
        <c:scaling>
          <c:orientation val="minMax"/>
          <c:min val="5000"/>
        </c:scaling>
        <c:delete val="0"/>
        <c:axPos val="l"/>
        <c:majorGridlines/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70584896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>
          <a:lumMod val="50000"/>
          <a:lumOff val="50000"/>
        </a:schemeClr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200" b="0">
                <a:latin typeface="Calibri" panose="020F0502020204030204" pitchFamily="34" charset="0"/>
              </a:defRPr>
            </a:pPr>
            <a:r>
              <a:rPr lang="en-US" sz="2200" b="0">
                <a:latin typeface="Calibri" panose="020F0502020204030204" pitchFamily="34" charset="0"/>
              </a:rPr>
              <a:t>State Revenue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6F4482"/>
            </a:solidFill>
          </c:spPr>
          <c:invertIfNegative val="0"/>
          <c:cat>
            <c:strRef>
              <c:f>'State Revenue and Tuition'!$A$2:$A$18</c:f>
              <c:strCach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 Est.</c:v>
                </c:pt>
                <c:pt idx="16">
                  <c:v>2016 Proj.</c:v>
                </c:pt>
              </c:strCache>
            </c:strRef>
          </c:cat>
          <c:val>
            <c:numRef>
              <c:f>'State Revenue and Tuition'!$B$2:$B$18</c:f>
              <c:numCache>
                <c:formatCode>_(* #,##0_);_(* \(#,##0\);_(* "-"_);_(@_)</c:formatCode>
                <c:ptCount val="17"/>
                <c:pt idx="0">
                  <c:v>29456241</c:v>
                </c:pt>
                <c:pt idx="1">
                  <c:v>29964650</c:v>
                </c:pt>
                <c:pt idx="2">
                  <c:v>30862022</c:v>
                </c:pt>
                <c:pt idx="3">
                  <c:v>27312690</c:v>
                </c:pt>
                <c:pt idx="4">
                  <c:v>26304742</c:v>
                </c:pt>
                <c:pt idx="5">
                  <c:v>25993832</c:v>
                </c:pt>
                <c:pt idx="6">
                  <c:v>26631787</c:v>
                </c:pt>
                <c:pt idx="7">
                  <c:v>24701170</c:v>
                </c:pt>
                <c:pt idx="8">
                  <c:v>29741565</c:v>
                </c:pt>
                <c:pt idx="9">
                  <c:v>30888648</c:v>
                </c:pt>
                <c:pt idx="10">
                  <c:v>28091752</c:v>
                </c:pt>
                <c:pt idx="11">
                  <c:v>25890435</c:v>
                </c:pt>
                <c:pt idx="12">
                  <c:v>26429884</c:v>
                </c:pt>
                <c:pt idx="13">
                  <c:v>24559932</c:v>
                </c:pt>
                <c:pt idx="14">
                  <c:v>30363341</c:v>
                </c:pt>
                <c:pt idx="15">
                  <c:v>31213000</c:v>
                </c:pt>
                <c:pt idx="16">
                  <c:v>31030000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2"/>
        <c:axId val="170583328"/>
        <c:axId val="170585288"/>
      </c:barChart>
      <c:catAx>
        <c:axId val="1705833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70585288"/>
        <c:crosses val="autoZero"/>
        <c:auto val="1"/>
        <c:lblAlgn val="ctr"/>
        <c:lblOffset val="100"/>
        <c:noMultiLvlLbl val="0"/>
      </c:catAx>
      <c:valAx>
        <c:axId val="170585288"/>
        <c:scaling>
          <c:orientation val="minMax"/>
        </c:scaling>
        <c:delete val="0"/>
        <c:axPos val="l"/>
        <c:majorGridlines/>
        <c:numFmt formatCode="_(&quot;$&quot;* #,##0_);_(&quot;$&quot;* \(#,##0\);_(&quot;$&quot;* &quot;-&quot;_);_(@_)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70583328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>
          <a:lumMod val="50000"/>
          <a:lumOff val="50000"/>
        </a:schemeClr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200" b="0">
                <a:latin typeface="Calibri" panose="020F0502020204030204" pitchFamily="34" charset="0"/>
              </a:defRPr>
            </a:pPr>
            <a:r>
              <a:rPr lang="en-US" sz="2200" b="0">
                <a:latin typeface="Calibri" panose="020F0502020204030204" pitchFamily="34" charset="0"/>
              </a:rPr>
              <a:t>Revenue &amp; Expenditures, Funds I &amp; IX</a:t>
            </a:r>
          </a:p>
        </c:rich>
      </c:tx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'Rev Exp Charts'!$A$106</c:f>
              <c:strCache>
                <c:ptCount val="1"/>
                <c:pt idx="0">
                  <c:v>Revenues</c:v>
                </c:pt>
              </c:strCache>
            </c:strRef>
          </c:tx>
          <c:invertIfNegative val="0"/>
          <c:cat>
            <c:strRef>
              <c:f>'Rev Exp Charts'!$B$105:$R$105</c:f>
              <c:strCache>
                <c:ptCount val="17"/>
                <c:pt idx="0">
                  <c:v>FY2000</c:v>
                </c:pt>
                <c:pt idx="1">
                  <c:v>FY2001</c:v>
                </c:pt>
                <c:pt idx="2">
                  <c:v>FY2002</c:v>
                </c:pt>
                <c:pt idx="3">
                  <c:v>FY2003</c:v>
                </c:pt>
                <c:pt idx="4">
                  <c:v>FY2004</c:v>
                </c:pt>
                <c:pt idx="5">
                  <c:v>FY2005</c:v>
                </c:pt>
                <c:pt idx="6">
                  <c:v>FY2006</c:v>
                </c:pt>
                <c:pt idx="7">
                  <c:v>FY2007</c:v>
                </c:pt>
                <c:pt idx="8">
                  <c:v>FY2008</c:v>
                </c:pt>
                <c:pt idx="9">
                  <c:v>FY2009</c:v>
                </c:pt>
                <c:pt idx="10">
                  <c:v>FY2010</c:v>
                </c:pt>
                <c:pt idx="11">
                  <c:v>FY2011</c:v>
                </c:pt>
                <c:pt idx="12">
                  <c:v>FY2012</c:v>
                </c:pt>
                <c:pt idx="13">
                  <c:v>FY2013</c:v>
                </c:pt>
                <c:pt idx="14">
                  <c:v>FY2014</c:v>
                </c:pt>
                <c:pt idx="15">
                  <c:v>FY2015 Est.</c:v>
                </c:pt>
                <c:pt idx="16">
                  <c:v>FY2016 Proj.</c:v>
                </c:pt>
              </c:strCache>
            </c:strRef>
          </c:cat>
          <c:val>
            <c:numRef>
              <c:f>'Rev Exp Charts'!$B$106:$R$106</c:f>
            </c:numRef>
          </c:val>
        </c:ser>
        <c:ser>
          <c:idx val="1"/>
          <c:order val="1"/>
          <c:tx>
            <c:strRef>
              <c:f>'Rev Exp Charts'!$A$107</c:f>
              <c:strCache>
                <c:ptCount val="1"/>
                <c:pt idx="0">
                  <c:v>State Funding</c:v>
                </c:pt>
              </c:strCache>
            </c:strRef>
          </c:tx>
          <c:spPr>
            <a:solidFill>
              <a:srgbClr val="6F4482"/>
            </a:solidFill>
          </c:spPr>
          <c:invertIfNegative val="0"/>
          <c:cat>
            <c:strRef>
              <c:f>'Rev Exp Charts'!$B$105:$R$105</c:f>
              <c:strCache>
                <c:ptCount val="17"/>
                <c:pt idx="0">
                  <c:v>FY2000</c:v>
                </c:pt>
                <c:pt idx="1">
                  <c:v>FY2001</c:v>
                </c:pt>
                <c:pt idx="2">
                  <c:v>FY2002</c:v>
                </c:pt>
                <c:pt idx="3">
                  <c:v>FY2003</c:v>
                </c:pt>
                <c:pt idx="4">
                  <c:v>FY2004</c:v>
                </c:pt>
                <c:pt idx="5">
                  <c:v>FY2005</c:v>
                </c:pt>
                <c:pt idx="6">
                  <c:v>FY2006</c:v>
                </c:pt>
                <c:pt idx="7">
                  <c:v>FY2007</c:v>
                </c:pt>
                <c:pt idx="8">
                  <c:v>FY2008</c:v>
                </c:pt>
                <c:pt idx="9">
                  <c:v>FY2009</c:v>
                </c:pt>
                <c:pt idx="10">
                  <c:v>FY2010</c:v>
                </c:pt>
                <c:pt idx="11">
                  <c:v>FY2011</c:v>
                </c:pt>
                <c:pt idx="12">
                  <c:v>FY2012</c:v>
                </c:pt>
                <c:pt idx="13">
                  <c:v>FY2013</c:v>
                </c:pt>
                <c:pt idx="14">
                  <c:v>FY2014</c:v>
                </c:pt>
                <c:pt idx="15">
                  <c:v>FY2015 Est.</c:v>
                </c:pt>
                <c:pt idx="16">
                  <c:v>FY2016 Proj.</c:v>
                </c:pt>
              </c:strCache>
            </c:strRef>
          </c:cat>
          <c:val>
            <c:numRef>
              <c:f>'Rev Exp Charts'!$B$107:$R$107</c:f>
              <c:numCache>
                <c:formatCode>_(* #,##0.00_);_(* \(#,##0.00\);_(* "-"??_);_(@_)</c:formatCode>
                <c:ptCount val="17"/>
                <c:pt idx="0">
                  <c:v>29.456240999999999</c:v>
                </c:pt>
                <c:pt idx="1">
                  <c:v>29.964649999999999</c:v>
                </c:pt>
                <c:pt idx="2">
                  <c:v>30.862022</c:v>
                </c:pt>
                <c:pt idx="3">
                  <c:v>27.31269</c:v>
                </c:pt>
                <c:pt idx="4">
                  <c:v>26.304742000000001</c:v>
                </c:pt>
                <c:pt idx="5">
                  <c:v>25.993832000000001</c:v>
                </c:pt>
                <c:pt idx="6">
                  <c:v>26.631786999999999</c:v>
                </c:pt>
                <c:pt idx="7">
                  <c:v>24.701170000000001</c:v>
                </c:pt>
                <c:pt idx="8">
                  <c:v>29.741565000000001</c:v>
                </c:pt>
                <c:pt idx="9">
                  <c:v>30.888648</c:v>
                </c:pt>
                <c:pt idx="10">
                  <c:v>28.091752</c:v>
                </c:pt>
                <c:pt idx="11">
                  <c:v>25.890435</c:v>
                </c:pt>
                <c:pt idx="12">
                  <c:v>26.429884000000001</c:v>
                </c:pt>
                <c:pt idx="13">
                  <c:v>24.559932</c:v>
                </c:pt>
                <c:pt idx="14">
                  <c:v>30.363340999999998</c:v>
                </c:pt>
                <c:pt idx="15">
                  <c:v>31.213000000000001</c:v>
                </c:pt>
                <c:pt idx="16">
                  <c:v>31.03</c:v>
                </c:pt>
              </c:numCache>
            </c:numRef>
          </c:val>
        </c:ser>
        <c:ser>
          <c:idx val="2"/>
          <c:order val="2"/>
          <c:tx>
            <c:strRef>
              <c:f>'Rev Exp Charts'!$A$108</c:f>
              <c:strCache>
                <c:ptCount val="1"/>
                <c:pt idx="0">
                  <c:v>Tuition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cat>
            <c:strRef>
              <c:f>'Rev Exp Charts'!$B$105:$R$105</c:f>
              <c:strCache>
                <c:ptCount val="17"/>
                <c:pt idx="0">
                  <c:v>FY2000</c:v>
                </c:pt>
                <c:pt idx="1">
                  <c:v>FY2001</c:v>
                </c:pt>
                <c:pt idx="2">
                  <c:v>FY2002</c:v>
                </c:pt>
                <c:pt idx="3">
                  <c:v>FY2003</c:v>
                </c:pt>
                <c:pt idx="4">
                  <c:v>FY2004</c:v>
                </c:pt>
                <c:pt idx="5">
                  <c:v>FY2005</c:v>
                </c:pt>
                <c:pt idx="6">
                  <c:v>FY2006</c:v>
                </c:pt>
                <c:pt idx="7">
                  <c:v>FY2007</c:v>
                </c:pt>
                <c:pt idx="8">
                  <c:v>FY2008</c:v>
                </c:pt>
                <c:pt idx="9">
                  <c:v>FY2009</c:v>
                </c:pt>
                <c:pt idx="10">
                  <c:v>FY2010</c:v>
                </c:pt>
                <c:pt idx="11">
                  <c:v>FY2011</c:v>
                </c:pt>
                <c:pt idx="12">
                  <c:v>FY2012</c:v>
                </c:pt>
                <c:pt idx="13">
                  <c:v>FY2013</c:v>
                </c:pt>
                <c:pt idx="14">
                  <c:v>FY2014</c:v>
                </c:pt>
                <c:pt idx="15">
                  <c:v>FY2015 Est.</c:v>
                </c:pt>
                <c:pt idx="16">
                  <c:v>FY2016 Proj.</c:v>
                </c:pt>
              </c:strCache>
            </c:strRef>
          </c:cat>
          <c:val>
            <c:numRef>
              <c:f>'Rev Exp Charts'!$B$108:$R$108</c:f>
              <c:numCache>
                <c:formatCode>_(* #,##0.00_);_(* \(#,##0.00\);_(* "-"??_);_(@_)</c:formatCode>
                <c:ptCount val="17"/>
                <c:pt idx="0">
                  <c:v>12.937821</c:v>
                </c:pt>
                <c:pt idx="1">
                  <c:v>12.997798</c:v>
                </c:pt>
                <c:pt idx="2">
                  <c:v>14.170237999999999</c:v>
                </c:pt>
                <c:pt idx="3">
                  <c:v>18.475390999999998</c:v>
                </c:pt>
                <c:pt idx="4">
                  <c:v>20.576813000000001</c:v>
                </c:pt>
                <c:pt idx="5">
                  <c:v>19.930163</c:v>
                </c:pt>
                <c:pt idx="6">
                  <c:v>20.353791999999999</c:v>
                </c:pt>
                <c:pt idx="7">
                  <c:v>21.217890000000001</c:v>
                </c:pt>
                <c:pt idx="8">
                  <c:v>22.613506999999998</c:v>
                </c:pt>
                <c:pt idx="9">
                  <c:v>27.470372999999999</c:v>
                </c:pt>
                <c:pt idx="10">
                  <c:v>33.582225000000001</c:v>
                </c:pt>
                <c:pt idx="11">
                  <c:v>38.216068999999997</c:v>
                </c:pt>
                <c:pt idx="12">
                  <c:v>37.729007000000003</c:v>
                </c:pt>
                <c:pt idx="13">
                  <c:v>35.951557000000001</c:v>
                </c:pt>
                <c:pt idx="14">
                  <c:v>31.818863</c:v>
                </c:pt>
                <c:pt idx="15">
                  <c:v>26.284099999999999</c:v>
                </c:pt>
                <c:pt idx="16">
                  <c:v>24.545000000000002</c:v>
                </c:pt>
              </c:numCache>
            </c:numRef>
          </c:val>
        </c:ser>
        <c:ser>
          <c:idx val="3"/>
          <c:order val="3"/>
          <c:tx>
            <c:strRef>
              <c:f>'Rev Exp Charts'!$A$109</c:f>
              <c:strCache>
                <c:ptCount val="1"/>
                <c:pt idx="0">
                  <c:v>Other Revenues</c:v>
                </c:pt>
              </c:strCache>
            </c:strRef>
          </c:tx>
          <c:spPr>
            <a:solidFill>
              <a:srgbClr val="97D280"/>
            </a:solidFill>
          </c:spPr>
          <c:invertIfNegative val="0"/>
          <c:cat>
            <c:strRef>
              <c:f>'Rev Exp Charts'!$B$105:$R$105</c:f>
              <c:strCache>
                <c:ptCount val="17"/>
                <c:pt idx="0">
                  <c:v>FY2000</c:v>
                </c:pt>
                <c:pt idx="1">
                  <c:v>FY2001</c:v>
                </c:pt>
                <c:pt idx="2">
                  <c:v>FY2002</c:v>
                </c:pt>
                <c:pt idx="3">
                  <c:v>FY2003</c:v>
                </c:pt>
                <c:pt idx="4">
                  <c:v>FY2004</c:v>
                </c:pt>
                <c:pt idx="5">
                  <c:v>FY2005</c:v>
                </c:pt>
                <c:pt idx="6">
                  <c:v>FY2006</c:v>
                </c:pt>
                <c:pt idx="7">
                  <c:v>FY2007</c:v>
                </c:pt>
                <c:pt idx="8">
                  <c:v>FY2008</c:v>
                </c:pt>
                <c:pt idx="9">
                  <c:v>FY2009</c:v>
                </c:pt>
                <c:pt idx="10">
                  <c:v>FY2010</c:v>
                </c:pt>
                <c:pt idx="11">
                  <c:v>FY2011</c:v>
                </c:pt>
                <c:pt idx="12">
                  <c:v>FY2012</c:v>
                </c:pt>
                <c:pt idx="13">
                  <c:v>FY2013</c:v>
                </c:pt>
                <c:pt idx="14">
                  <c:v>FY2014</c:v>
                </c:pt>
                <c:pt idx="15">
                  <c:v>FY2015 Est.</c:v>
                </c:pt>
                <c:pt idx="16">
                  <c:v>FY2016 Proj.</c:v>
                </c:pt>
              </c:strCache>
            </c:strRef>
          </c:cat>
          <c:val>
            <c:numRef>
              <c:f>'Rev Exp Charts'!$B$109:$R$109</c:f>
              <c:numCache>
                <c:formatCode>_(* #,##0.00_);_(* \(#,##0.00\);_(* "-"??_);_(@_)</c:formatCode>
                <c:ptCount val="17"/>
                <c:pt idx="0">
                  <c:v>18.334949000000002</c:v>
                </c:pt>
                <c:pt idx="1">
                  <c:v>19.492242999999998</c:v>
                </c:pt>
                <c:pt idx="2">
                  <c:v>19.561264000000001</c:v>
                </c:pt>
                <c:pt idx="3">
                  <c:v>22.246670000000002</c:v>
                </c:pt>
                <c:pt idx="4">
                  <c:v>23.606801000000001</c:v>
                </c:pt>
                <c:pt idx="5">
                  <c:v>26.747285999999999</c:v>
                </c:pt>
                <c:pt idx="6">
                  <c:v>28.361115999999999</c:v>
                </c:pt>
                <c:pt idx="7">
                  <c:v>26.888532000000001</c:v>
                </c:pt>
                <c:pt idx="8">
                  <c:v>28.455483000000001</c:v>
                </c:pt>
                <c:pt idx="9">
                  <c:v>30.920347</c:v>
                </c:pt>
                <c:pt idx="10">
                  <c:v>34.743915000000001</c:v>
                </c:pt>
                <c:pt idx="11">
                  <c:v>36.294733999999998</c:v>
                </c:pt>
                <c:pt idx="12">
                  <c:v>38.422978000000001</c:v>
                </c:pt>
                <c:pt idx="13">
                  <c:v>36.838422000000001</c:v>
                </c:pt>
                <c:pt idx="14">
                  <c:v>34.278570999999999</c:v>
                </c:pt>
                <c:pt idx="15">
                  <c:v>35.984200000000001</c:v>
                </c:pt>
                <c:pt idx="16">
                  <c:v>37.286000000000001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0587248"/>
        <c:axId val="170582152"/>
      </c:barChart>
      <c:lineChart>
        <c:grouping val="standard"/>
        <c:varyColors val="0"/>
        <c:ser>
          <c:idx val="4"/>
          <c:order val="4"/>
          <c:tx>
            <c:strRef>
              <c:f>'Rev Exp Charts'!$A$110</c:f>
              <c:strCache>
                <c:ptCount val="1"/>
                <c:pt idx="0">
                  <c:v>Expenditures</c:v>
                </c:pt>
              </c:strCache>
            </c:strRef>
          </c:tx>
          <c:spPr>
            <a:ln w="34925">
              <a:solidFill>
                <a:schemeClr val="accent4">
                  <a:lumMod val="65000"/>
                  <a:lumOff val="35000"/>
                </a:schemeClr>
              </a:solidFill>
            </a:ln>
          </c:spPr>
          <c:marker>
            <c:symbol val="none"/>
          </c:marker>
          <c:cat>
            <c:strRef>
              <c:f>'Rev Exp Charts'!$B$105:$R$105</c:f>
              <c:strCache>
                <c:ptCount val="17"/>
                <c:pt idx="0">
                  <c:v>FY2000</c:v>
                </c:pt>
                <c:pt idx="1">
                  <c:v>FY2001</c:v>
                </c:pt>
                <c:pt idx="2">
                  <c:v>FY2002</c:v>
                </c:pt>
                <c:pt idx="3">
                  <c:v>FY2003</c:v>
                </c:pt>
                <c:pt idx="4">
                  <c:v>FY2004</c:v>
                </c:pt>
                <c:pt idx="5">
                  <c:v>FY2005</c:v>
                </c:pt>
                <c:pt idx="6">
                  <c:v>FY2006</c:v>
                </c:pt>
                <c:pt idx="7">
                  <c:v>FY2007</c:v>
                </c:pt>
                <c:pt idx="8">
                  <c:v>FY2008</c:v>
                </c:pt>
                <c:pt idx="9">
                  <c:v>FY2009</c:v>
                </c:pt>
                <c:pt idx="10">
                  <c:v>FY2010</c:v>
                </c:pt>
                <c:pt idx="11">
                  <c:v>FY2011</c:v>
                </c:pt>
                <c:pt idx="12">
                  <c:v>FY2012</c:v>
                </c:pt>
                <c:pt idx="13">
                  <c:v>FY2013</c:v>
                </c:pt>
                <c:pt idx="14">
                  <c:v>FY2014</c:v>
                </c:pt>
                <c:pt idx="15">
                  <c:v>FY2015 Est.</c:v>
                </c:pt>
                <c:pt idx="16">
                  <c:v>FY2016 Proj.</c:v>
                </c:pt>
              </c:strCache>
            </c:strRef>
          </c:cat>
          <c:val>
            <c:numRef>
              <c:f>'Rev Exp Charts'!$B$110:$R$110</c:f>
              <c:numCache>
                <c:formatCode>_(* #,##0.00_);_(* \(#,##0.00\);_(* "-"??_);_(@_)</c:formatCode>
                <c:ptCount val="17"/>
                <c:pt idx="0">
                  <c:v>61.864193999999998</c:v>
                </c:pt>
                <c:pt idx="1">
                  <c:v>62.857861999999997</c:v>
                </c:pt>
                <c:pt idx="2">
                  <c:v>66.472483999999994</c:v>
                </c:pt>
                <c:pt idx="3">
                  <c:v>67.893023999999997</c:v>
                </c:pt>
                <c:pt idx="4">
                  <c:v>67.661019999999994</c:v>
                </c:pt>
                <c:pt idx="5">
                  <c:v>77.489172999999994</c:v>
                </c:pt>
                <c:pt idx="6">
                  <c:v>78.558318</c:v>
                </c:pt>
                <c:pt idx="7">
                  <c:v>74.579258999999993</c:v>
                </c:pt>
                <c:pt idx="8">
                  <c:v>75.104892000000007</c:v>
                </c:pt>
                <c:pt idx="9">
                  <c:v>83.354023999999995</c:v>
                </c:pt>
                <c:pt idx="10">
                  <c:v>88.555387999999994</c:v>
                </c:pt>
                <c:pt idx="11">
                  <c:v>92.039426000000006</c:v>
                </c:pt>
                <c:pt idx="12">
                  <c:v>104.692322</c:v>
                </c:pt>
                <c:pt idx="13">
                  <c:v>102.925853</c:v>
                </c:pt>
                <c:pt idx="14">
                  <c:v>99.795789999999997</c:v>
                </c:pt>
                <c:pt idx="15">
                  <c:v>93.487300000000005</c:v>
                </c:pt>
                <c:pt idx="16">
                  <c:v>94.838200000000001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585680"/>
        <c:axId val="170587640"/>
      </c:lineChart>
      <c:catAx>
        <c:axId val="170587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70582152"/>
        <c:crosses val="autoZero"/>
        <c:auto val="1"/>
        <c:lblAlgn val="ctr"/>
        <c:lblOffset val="100"/>
        <c:noMultiLvlLbl val="0"/>
      </c:catAx>
      <c:valAx>
        <c:axId val="17058215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 b="0">
                    <a:latin typeface="Calibri" panose="020F0502020204030204" pitchFamily="34" charset="0"/>
                  </a:defRPr>
                </a:pPr>
                <a:r>
                  <a:rPr lang="en-US" sz="1200" b="0">
                    <a:latin typeface="Calibri" panose="020F0502020204030204" pitchFamily="34" charset="0"/>
                  </a:rPr>
                  <a:t>$ Millions</a:t>
                </a:r>
              </a:p>
            </c:rich>
          </c:tx>
          <c:overlay val="0"/>
        </c:title>
        <c:numFmt formatCode="_(* #,##0_);_(* \(#,##0\);_(* &quot;-&quot;_);_(@_)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70587248"/>
        <c:crosses val="autoZero"/>
        <c:crossBetween val="between"/>
      </c:valAx>
      <c:valAx>
        <c:axId val="170587640"/>
        <c:scaling>
          <c:orientation val="minMax"/>
        </c:scaling>
        <c:delete val="1"/>
        <c:axPos val="r"/>
        <c:numFmt formatCode="_(* #,##0.00_);_(* \(#,##0.00\);_(* &quot;-&quot;??_);_(@_)" sourceLinked="1"/>
        <c:majorTickMark val="out"/>
        <c:minorTickMark val="none"/>
        <c:tickLblPos val="nextTo"/>
        <c:crossAx val="170585680"/>
        <c:crosses val="max"/>
        <c:crossBetween val="between"/>
      </c:valAx>
      <c:catAx>
        <c:axId val="1705856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0587640"/>
        <c:crosses val="autoZero"/>
        <c:auto val="1"/>
        <c:lblAlgn val="ctr"/>
        <c:lblOffset val="100"/>
        <c:noMultiLvlLbl val="0"/>
      </c:catAx>
    </c:plotArea>
    <c:legend>
      <c:legendPos val="b"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tx1">
          <a:lumMod val="50000"/>
          <a:lumOff val="50000"/>
        </a:schemeClr>
      </a:solidFill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altLang="en-US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 altLang="en-US" dirty="0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altLang="en-US" dirty="0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8B4D0A3F-7E10-4BAA-AFAB-64947F03C46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85438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alt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 altLang="en-US" dirty="0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1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altLang="en-US" dirty="0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9CCCD05E-CC2D-4221-9182-46520D96B96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590529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FB17D0-7792-409C-84C2-8E30A7487FF3}" type="slidenum">
              <a:rPr lang="en-US" altLang="en-US"/>
              <a:pPr/>
              <a:t>1</a:t>
            </a:fld>
            <a:endParaRPr lang="en-US" altLang="en-US" dirty="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537589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FB17D0-7792-409C-84C2-8E30A7487FF3}" type="slidenum">
              <a:rPr lang="en-US" altLang="en-US"/>
              <a:pPr/>
              <a:t>10</a:t>
            </a:fld>
            <a:endParaRPr lang="en-US" altLang="en-US" dirty="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86502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FB17D0-7792-409C-84C2-8E30A7487FF3}" type="slidenum">
              <a:rPr lang="en-US" altLang="en-US"/>
              <a:pPr/>
              <a:t>2</a:t>
            </a:fld>
            <a:endParaRPr lang="en-US" altLang="en-US" dirty="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92578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FB17D0-7792-409C-84C2-8E30A7487FF3}" type="slidenum">
              <a:rPr lang="en-US" altLang="en-US"/>
              <a:pPr/>
              <a:t>3</a:t>
            </a:fld>
            <a:endParaRPr lang="en-US" altLang="en-US" dirty="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526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FB17D0-7792-409C-84C2-8E30A7487FF3}" type="slidenum">
              <a:rPr lang="en-US" altLang="en-US"/>
              <a:pPr/>
              <a:t>4</a:t>
            </a:fld>
            <a:endParaRPr lang="en-US" altLang="en-US" dirty="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92883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FB17D0-7792-409C-84C2-8E30A7487FF3}" type="slidenum">
              <a:rPr lang="en-US" altLang="en-US"/>
              <a:pPr/>
              <a:t>5</a:t>
            </a:fld>
            <a:endParaRPr lang="en-US" altLang="en-US" dirty="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84423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FB17D0-7792-409C-84C2-8E30A7487FF3}" type="slidenum">
              <a:rPr lang="en-US" altLang="en-US"/>
              <a:pPr/>
              <a:t>6</a:t>
            </a:fld>
            <a:endParaRPr lang="en-US" altLang="en-US" dirty="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2509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FB17D0-7792-409C-84C2-8E30A7487FF3}" type="slidenum">
              <a:rPr lang="en-US" altLang="en-US"/>
              <a:pPr/>
              <a:t>7</a:t>
            </a:fld>
            <a:endParaRPr lang="en-US" altLang="en-US" dirty="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842192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FB17D0-7792-409C-84C2-8E30A7487FF3}" type="slidenum">
              <a:rPr lang="en-US" altLang="en-US"/>
              <a:pPr/>
              <a:t>8</a:t>
            </a:fld>
            <a:endParaRPr lang="en-US" altLang="en-US" dirty="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03143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FB17D0-7792-409C-84C2-8E30A7487FF3}" type="slidenum">
              <a:rPr lang="en-US" altLang="en-US"/>
              <a:pPr/>
              <a:t>9</a:t>
            </a:fld>
            <a:endParaRPr lang="en-US" altLang="en-US" dirty="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95917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50th_ppt_inside3.jpg"/>
          <p:cNvPicPr>
            <a:picLocks noChangeAspect="1"/>
          </p:cNvPicPr>
          <p:nvPr userDrawn="1"/>
        </p:nvPicPr>
        <p:blipFill rotWithShape="1">
          <a:blip r:embed="rId2"/>
          <a:srcRect b="3103"/>
          <a:stretch/>
        </p:blipFill>
        <p:spPr>
          <a:xfrm>
            <a:off x="1015" y="212785"/>
            <a:ext cx="9141970" cy="664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061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3E8DB1-5B85-4A6E-9227-CC8EEACADE5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36871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0A563A-C73D-417E-A7B4-6C1482EBEC2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78144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519E3F-24E2-4196-B287-2B27C14985D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05744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A9A8B3-48D6-4758-9AC5-87DF3598A71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62487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1D0EBD-E412-48CE-B0FA-30D391624E2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57164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BF321-0044-4BD0-B894-697D84775FC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12846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CACBC-AFDC-4F64-A6AF-716DE7FB4B4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02758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24847C-07B7-440A-9D49-B6EAEA49586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06878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1E15B-267C-4707-958D-58E4E7A136C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12236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BFCDCB-2B12-4A82-A0D8-074C5A3377A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07214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C2562D8-C44C-4563-9513-253C1F15FFC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0" y="23622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Aft>
                <a:spcPts val="1800"/>
              </a:spcAft>
            </a:pPr>
            <a:r>
              <a:rPr lang="en-US" sz="5400" dirty="0" smtClean="0">
                <a:solidFill>
                  <a:srgbClr val="0077C0"/>
                </a:solidFill>
                <a:latin typeface="Cambria" pitchFamily="18" charset="0"/>
              </a:rPr>
              <a:t>Campus Budget Conversation</a:t>
            </a:r>
            <a:endParaRPr lang="en-US" altLang="en-US" sz="5200" kern="0" dirty="0" smtClean="0">
              <a:solidFill>
                <a:srgbClr val="002A77"/>
              </a:solidFill>
              <a:latin typeface="Cambria" pitchFamily="18" charset="0"/>
            </a:endParaRPr>
          </a:p>
          <a:p>
            <a:r>
              <a:rPr lang="en-US" altLang="en-US" sz="3600" kern="0" dirty="0" smtClean="0">
                <a:solidFill>
                  <a:srgbClr val="0077C0"/>
                </a:solidFill>
                <a:latin typeface="Cambria" pitchFamily="18" charset="0"/>
              </a:rPr>
              <a:t>April 28, 2015</a:t>
            </a:r>
            <a:endParaRPr lang="en-US" altLang="en-US" sz="3600" kern="0" dirty="0">
              <a:solidFill>
                <a:srgbClr val="0077C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 txBox="1"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sz="4600" kern="0" dirty="0">
              <a:solidFill>
                <a:srgbClr val="002A77"/>
              </a:solidFill>
              <a:latin typeface="Cambria" panose="02040503050406030204" pitchFamily="18" charset="0"/>
            </a:endParaRPr>
          </a:p>
        </p:txBody>
      </p:sp>
      <p:sp>
        <p:nvSpPr>
          <p:cNvPr id="3" name="Rectangle 6"/>
          <p:cNvSpPr txBox="1">
            <a:spLocks noChangeArrowheads="1"/>
          </p:cNvSpPr>
          <p:nvPr/>
        </p:nvSpPr>
        <p:spPr bwMode="auto">
          <a:xfrm>
            <a:off x="0" y="23004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sz="4600" kern="0" dirty="0" smtClean="0">
                <a:solidFill>
                  <a:srgbClr val="0077C0"/>
                </a:solidFill>
                <a:latin typeface="Cambria" panose="02040503050406030204" pitchFamily="18" charset="0"/>
              </a:rPr>
              <a:t>2015 Timeline</a:t>
            </a:r>
            <a:endParaRPr lang="en-US" altLang="en-US" sz="4600" kern="0" dirty="0">
              <a:solidFill>
                <a:srgbClr val="0077C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410902"/>
            <a:ext cx="79248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May 13: Budget Committee </a:t>
            </a:r>
          </a:p>
          <a:p>
            <a:pPr marL="171450" indent="-1714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April 28: Campus Budget Conversation</a:t>
            </a:r>
          </a:p>
          <a:p>
            <a:pPr marL="171450" indent="-1714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March 11: Board Meeting: Planning Projections</a:t>
            </a:r>
          </a:p>
          <a:p>
            <a:pPr marL="171450" indent="-1714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February 15: Notice of Possible Reductions</a:t>
            </a:r>
          </a:p>
          <a:p>
            <a:pPr marL="171450" indent="-1714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February 4: All campus meeting</a:t>
            </a:r>
          </a:p>
          <a:p>
            <a:pPr>
              <a:spcBef>
                <a:spcPts val="1200"/>
              </a:spcBef>
            </a:pPr>
            <a:endParaRPr lang="en-US" sz="28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2118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 txBox="1">
            <a:spLocks noChangeArrowheads="1"/>
          </p:cNvSpPr>
          <p:nvPr/>
        </p:nvSpPr>
        <p:spPr bwMode="auto">
          <a:xfrm>
            <a:off x="-33068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sz="4600" kern="0" dirty="0" smtClean="0">
                <a:solidFill>
                  <a:srgbClr val="0077C0"/>
                </a:solidFill>
                <a:latin typeface="Cambria" panose="02040503050406030204" pitchFamily="18" charset="0"/>
              </a:rPr>
              <a:t>Enrollment</a:t>
            </a:r>
            <a:endParaRPr lang="en-US" altLang="en-US" sz="4600" kern="0" dirty="0">
              <a:solidFill>
                <a:srgbClr val="0077C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3348" y="5638800"/>
            <a:ext cx="7467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Institutional Research, Assessment and Planning, Budget Office</a:t>
            </a:r>
            <a:endParaRPr lang="en-US" sz="1000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0816323"/>
              </p:ext>
            </p:extLst>
          </p:nvPr>
        </p:nvGraphicFramePr>
        <p:xfrm>
          <a:off x="457200" y="1143000"/>
          <a:ext cx="80772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916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 txBox="1"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sz="4600" kern="0" dirty="0" smtClean="0">
                <a:solidFill>
                  <a:srgbClr val="0077C0"/>
                </a:solidFill>
                <a:latin typeface="Cambria" panose="02040503050406030204" pitchFamily="18" charset="0"/>
              </a:rPr>
              <a:t>State Funding</a:t>
            </a:r>
            <a:endParaRPr lang="en-US" altLang="en-US" sz="4600" kern="0" dirty="0">
              <a:solidFill>
                <a:srgbClr val="0077C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5604295"/>
            <a:ext cx="7467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Audit Report, Budget Office</a:t>
            </a:r>
            <a:endParaRPr lang="en-US" sz="10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3738474"/>
              </p:ext>
            </p:extLst>
          </p:nvPr>
        </p:nvGraphicFramePr>
        <p:xfrm>
          <a:off x="228600" y="1066801"/>
          <a:ext cx="8610600" cy="4537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418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 txBox="1"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sz="4600" kern="0" dirty="0" smtClean="0">
                <a:solidFill>
                  <a:srgbClr val="0077C0"/>
                </a:solidFill>
                <a:latin typeface="Cambria" panose="02040503050406030204" pitchFamily="18" charset="0"/>
              </a:rPr>
              <a:t>Revenue and Expenditures</a:t>
            </a:r>
            <a:endParaRPr lang="en-US" altLang="en-US" sz="4600" kern="0" dirty="0">
              <a:solidFill>
                <a:srgbClr val="0077C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5604295"/>
            <a:ext cx="7467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Audit Report, Budget Office</a:t>
            </a:r>
            <a:endParaRPr lang="en-US" sz="10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3308482"/>
              </p:ext>
            </p:extLst>
          </p:nvPr>
        </p:nvGraphicFramePr>
        <p:xfrm>
          <a:off x="228600" y="1104340"/>
          <a:ext cx="8686800" cy="4499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6391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 txBox="1"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sz="4600" kern="0" dirty="0">
              <a:solidFill>
                <a:srgbClr val="002A77"/>
              </a:solidFill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" t="26201" r="8869" b="24186"/>
          <a:stretch/>
        </p:blipFill>
        <p:spPr>
          <a:xfrm>
            <a:off x="0" y="117003"/>
            <a:ext cx="8997552" cy="674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35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 txBox="1"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sz="4600" kern="0" dirty="0">
              <a:solidFill>
                <a:srgbClr val="002A77"/>
              </a:solidFill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3" t="27287" r="6461" b="24651"/>
          <a:stretch/>
        </p:blipFill>
        <p:spPr>
          <a:xfrm>
            <a:off x="76200" y="223283"/>
            <a:ext cx="9017455" cy="640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58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 txBox="1"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sz="4600" kern="0" dirty="0">
              <a:solidFill>
                <a:srgbClr val="002A77"/>
              </a:solidFill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2" t="5892" r="7350" b="14884"/>
          <a:stretch/>
        </p:blipFill>
        <p:spPr>
          <a:xfrm>
            <a:off x="76200" y="381000"/>
            <a:ext cx="9068842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4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 txBox="1"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sz="4600" kern="0" dirty="0">
              <a:solidFill>
                <a:srgbClr val="002A77"/>
              </a:solidFill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5" t="6357" r="12882" b="44031"/>
          <a:stretch/>
        </p:blipFill>
        <p:spPr>
          <a:xfrm>
            <a:off x="714153" y="152400"/>
            <a:ext cx="8015288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4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 txBox="1"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sz="4600" kern="0" dirty="0">
              <a:solidFill>
                <a:srgbClr val="002A77"/>
              </a:solidFill>
              <a:latin typeface="Cambria" panose="02040503050406030204" pitchFamily="18" charset="0"/>
            </a:endParaRPr>
          </a:p>
        </p:txBody>
      </p:sp>
      <p:sp>
        <p:nvSpPr>
          <p:cNvPr id="3" name="Rectangle 6"/>
          <p:cNvSpPr txBox="1">
            <a:spLocks noChangeArrowheads="1"/>
          </p:cNvSpPr>
          <p:nvPr/>
        </p:nvSpPr>
        <p:spPr bwMode="auto">
          <a:xfrm>
            <a:off x="0" y="23004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sz="4600" kern="0" dirty="0" smtClean="0">
                <a:solidFill>
                  <a:srgbClr val="0077C0"/>
                </a:solidFill>
                <a:latin typeface="Cambria" panose="02040503050406030204" pitchFamily="18" charset="0"/>
              </a:rPr>
              <a:t>Resources</a:t>
            </a:r>
            <a:endParaRPr lang="en-US" altLang="en-US" sz="4600" kern="0" dirty="0">
              <a:solidFill>
                <a:srgbClr val="0077C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219200"/>
            <a:ext cx="7467600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Budget website</a:t>
            </a:r>
          </a:p>
          <a:p>
            <a:pPr marL="173038">
              <a:spcBef>
                <a:spcPts val="0"/>
              </a:spcBef>
            </a:pPr>
            <a:r>
              <a:rPr lang="en-US" sz="2400" dirty="0" smtClean="0">
                <a:latin typeface="Calibri" pitchFamily="34" charset="0"/>
              </a:rPr>
              <a:t>www.lanecc.edu/budget</a:t>
            </a:r>
          </a:p>
          <a:p>
            <a:pPr marL="171450" indent="-1714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Budget blog</a:t>
            </a:r>
          </a:p>
          <a:p>
            <a:pPr marL="173038">
              <a:spcBef>
                <a:spcPts val="0"/>
              </a:spcBef>
            </a:pPr>
            <a:r>
              <a:rPr lang="en-US" sz="2400" dirty="0">
                <a:latin typeface="Calibri" pitchFamily="34" charset="0"/>
              </a:rPr>
              <a:t>b</a:t>
            </a:r>
            <a:r>
              <a:rPr lang="en-US" sz="2400" dirty="0" smtClean="0">
                <a:latin typeface="Calibri" pitchFamily="34" charset="0"/>
              </a:rPr>
              <a:t>logs.lanecc.edu/budget</a:t>
            </a:r>
          </a:p>
          <a:p>
            <a:pPr marL="171450" indent="-1714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IRAP website</a:t>
            </a:r>
          </a:p>
          <a:p>
            <a:pPr marL="173038">
              <a:spcBef>
                <a:spcPts val="0"/>
              </a:spcBef>
            </a:pPr>
            <a:r>
              <a:rPr lang="en-US" sz="2400" dirty="0" smtClean="0">
                <a:latin typeface="Calibri" pitchFamily="34" charset="0"/>
              </a:rPr>
              <a:t>www.lanecc.edu/research</a:t>
            </a:r>
          </a:p>
          <a:p>
            <a:pPr marL="171450" indent="-1714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Budget Office staff</a:t>
            </a:r>
          </a:p>
          <a:p>
            <a:pPr>
              <a:spcBef>
                <a:spcPts val="0"/>
              </a:spcBef>
              <a:tabLst>
                <a:tab pos="173038" algn="l"/>
              </a:tabLst>
            </a:pPr>
            <a:r>
              <a:rPr lang="en-US" sz="2800" dirty="0" smtClean="0">
                <a:latin typeface="Calibri" pitchFamily="34" charset="0"/>
              </a:rPr>
              <a:t>	</a:t>
            </a:r>
            <a:r>
              <a:rPr lang="en-US" sz="2400" dirty="0" smtClean="0">
                <a:latin typeface="Calibri" pitchFamily="34" charset="0"/>
              </a:rPr>
              <a:t>budgetdevelopment@lanecc.edu</a:t>
            </a:r>
          </a:p>
          <a:p>
            <a:pPr marL="173038">
              <a:spcBef>
                <a:spcPts val="0"/>
              </a:spcBef>
              <a:tabLst>
                <a:tab pos="173038" algn="l"/>
              </a:tabLst>
            </a:pPr>
            <a:r>
              <a:rPr lang="en-US" sz="2400" dirty="0" smtClean="0">
                <a:latin typeface="Calibri" pitchFamily="34" charset="0"/>
              </a:rPr>
              <a:t>541.463.3005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7727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3799</TotalTime>
  <Words>109</Words>
  <Application>Microsoft Office PowerPoint</Application>
  <PresentationFormat>On-screen Show (4:3)</PresentationFormat>
  <Paragraphs>38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Cambria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Lane Community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Jennifer Steele</dc:creator>
  <cp:lastModifiedBy>Jennifer Steele</cp:lastModifiedBy>
  <cp:revision>162</cp:revision>
  <cp:lastPrinted>2015-02-05T18:16:57Z</cp:lastPrinted>
  <dcterms:created xsi:type="dcterms:W3CDTF">2007-03-27T23:27:11Z</dcterms:created>
  <dcterms:modified xsi:type="dcterms:W3CDTF">2015-05-01T01:40:04Z</dcterms:modified>
</cp:coreProperties>
</file>