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3"/>
  </p:notesMasterIdLst>
  <p:sldIdLst>
    <p:sldId id="256" r:id="rId2"/>
    <p:sldId id="260" r:id="rId3"/>
    <p:sldId id="266" r:id="rId4"/>
    <p:sldId id="272" r:id="rId5"/>
    <p:sldId id="267" r:id="rId6"/>
    <p:sldId id="269" r:id="rId7"/>
    <p:sldId id="268" r:id="rId8"/>
    <p:sldId id="271" r:id="rId9"/>
    <p:sldId id="270" r:id="rId10"/>
    <p:sldId id="273" r:id="rId11"/>
    <p:sldId id="257" r:id="rId12"/>
    <p:sldId id="258" r:id="rId13"/>
    <p:sldId id="262" r:id="rId14"/>
    <p:sldId id="261" r:id="rId15"/>
    <p:sldId id="263" r:id="rId16"/>
    <p:sldId id="264" r:id="rId17"/>
    <p:sldId id="265" r:id="rId18"/>
    <p:sldId id="259" r:id="rId19"/>
    <p:sldId id="274" r:id="rId20"/>
    <p:sldId id="275" r:id="rId21"/>
    <p:sldId id="276"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BB0098E-61D8-46A8-8B21-82723A2655C5}" type="datetimeFigureOut">
              <a:rPr lang="en-US" smtClean="0"/>
              <a:pPr/>
              <a:t>11/8/2017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93D13EBD-9272-4B8A-986E-5FE420C68C14}" type="slidenum">
              <a:rPr lang="en-US" smtClean="0"/>
              <a:pPr/>
              <a:t>‹#›</a:t>
            </a:fld>
            <a:endParaRPr lang="en-US" dirty="0"/>
          </a:p>
        </p:txBody>
      </p:sp>
    </p:spTree>
    <p:extLst>
      <p:ext uri="{BB962C8B-B14F-4D97-AF65-F5344CB8AC3E}">
        <p14:creationId xmlns:p14="http://schemas.microsoft.com/office/powerpoint/2010/main" val="1723756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for transfer that cross funds</a:t>
            </a:r>
          </a:p>
        </p:txBody>
      </p:sp>
      <p:sp>
        <p:nvSpPr>
          <p:cNvPr id="4" name="Slide Number Placeholder 3"/>
          <p:cNvSpPr>
            <a:spLocks noGrp="1"/>
          </p:cNvSpPr>
          <p:nvPr>
            <p:ph type="sldNum" sz="quarter" idx="10"/>
          </p:nvPr>
        </p:nvSpPr>
        <p:spPr/>
        <p:txBody>
          <a:bodyPr/>
          <a:lstStyle/>
          <a:p>
            <a:fld id="{93D13EBD-9272-4B8A-986E-5FE420C68C14}" type="slidenum">
              <a:rPr lang="en-US" smtClean="0"/>
              <a:pPr/>
              <a:t>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example, Costumes</a:t>
            </a:r>
            <a:r>
              <a:rPr lang="en-US" baseline="0" dirty="0" smtClean="0"/>
              <a:t> and Technical Props have P-Card charges. As you can see, there is no budget for these two line items so we must “roll up” to the first line that has budget loaded. And in this example, the budget is in Operational Supplies and all Year-To-Date amounts under that line item are charged against Operational Supplies until you reach another line that has a budget loaded such as in this instance, “Provision for Bad Debt” has budget.</a:t>
            </a:r>
          </a:p>
          <a:p>
            <a:endParaRPr lang="en-US" dirty="0"/>
          </a:p>
        </p:txBody>
      </p:sp>
      <p:sp>
        <p:nvSpPr>
          <p:cNvPr id="4" name="Slide Number Placeholder 3"/>
          <p:cNvSpPr>
            <a:spLocks noGrp="1"/>
          </p:cNvSpPr>
          <p:nvPr>
            <p:ph type="sldNum" sz="quarter" idx="10"/>
          </p:nvPr>
        </p:nvSpPr>
        <p:spPr/>
        <p:txBody>
          <a:bodyPr/>
          <a:lstStyle/>
          <a:p>
            <a:fld id="{93D13EBD-9272-4B8A-986E-5FE420C68C14}"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3595088-0390-4F3A-9C02-04373F204A83}" type="datetimeFigureOut">
              <a:rPr lang="en-US" smtClean="0"/>
              <a:pPr/>
              <a:t>11/8/2017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B8ED59F-A9FB-4038-8D90-79C05E6EB91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8ED59F-A9FB-4038-8D90-79C05E6EB91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8ED59F-A9FB-4038-8D90-79C05E6EB91A}"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8ED59F-A9FB-4038-8D90-79C05E6EB91A}"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95088-0390-4F3A-9C02-04373F204A83}" type="datetimeFigureOut">
              <a:rPr lang="en-US" smtClean="0"/>
              <a:pPr/>
              <a:t>11/8/2017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3595088-0390-4F3A-9C02-04373F204A83}" type="datetimeFigureOut">
              <a:rPr lang="en-US" smtClean="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8ED59F-A9FB-4038-8D90-79C05E6EB91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3595088-0390-4F3A-9C02-04373F204A83}" type="datetimeFigureOut">
              <a:rPr lang="en-US" smtClean="0"/>
              <a:pPr/>
              <a:t>11/8/2017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B8ED59F-A9FB-4038-8D90-79C05E6EB91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3595088-0390-4F3A-9C02-04373F204A83}" type="datetimeFigureOut">
              <a:rPr lang="en-US" smtClean="0"/>
              <a:pPr/>
              <a:t>11/8/2017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8ED59F-A9FB-4038-8D90-79C05E6EB91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png"/><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1904999"/>
          </a:xfrm>
        </p:spPr>
        <p:txBody>
          <a:bodyPr>
            <a:normAutofit/>
          </a:bodyPr>
          <a:lstStyle/>
          <a:p>
            <a:pPr algn="ctr"/>
            <a:r>
              <a:rPr lang="en-US" smtClean="0"/>
              <a:t>“Budget </a:t>
            </a:r>
            <a:r>
              <a:rPr lang="en-US" dirty="0" smtClean="0"/>
              <a:t>101 </a:t>
            </a:r>
            <a:br>
              <a:rPr lang="en-US" dirty="0" smtClean="0"/>
            </a:br>
            <a:r>
              <a:rPr lang="en-US" dirty="0" smtClean="0"/>
              <a:t> Back to </a:t>
            </a:r>
            <a:r>
              <a:rPr lang="en-US" smtClean="0"/>
              <a:t>the Basics”</a:t>
            </a:r>
            <a:endParaRPr lang="en-US" dirty="0"/>
          </a:p>
        </p:txBody>
      </p:sp>
      <p:sp>
        <p:nvSpPr>
          <p:cNvPr id="3" name="Subtitle 2"/>
          <p:cNvSpPr>
            <a:spLocks noGrp="1"/>
          </p:cNvSpPr>
          <p:nvPr>
            <p:ph type="subTitle" idx="1"/>
          </p:nvPr>
        </p:nvSpPr>
        <p:spPr>
          <a:xfrm>
            <a:off x="2057400" y="3886200"/>
            <a:ext cx="5257800" cy="457200"/>
          </a:xfrm>
        </p:spPr>
        <p:txBody>
          <a:bodyPr>
            <a:normAutofit fontScale="85000" lnSpcReduction="10000"/>
          </a:bodyPr>
          <a:lstStyle/>
          <a:p>
            <a:r>
              <a:rPr lang="en-US" dirty="0" smtClean="0"/>
              <a:t>Brought to you by the Budget </a:t>
            </a:r>
            <a:r>
              <a:rPr lang="en-US" dirty="0" smtClean="0"/>
              <a:t>Office</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lstStyle/>
          <a:p>
            <a:r>
              <a:rPr lang="en-US" dirty="0" err="1" smtClean="0"/>
              <a:t>ExpressLane</a:t>
            </a:r>
            <a:r>
              <a:rPr lang="en-US" dirty="0" smtClean="0"/>
              <a:t> Revenue and Expense Summary Report</a:t>
            </a:r>
          </a:p>
          <a:p>
            <a:r>
              <a:rPr lang="en-US" dirty="0" smtClean="0"/>
              <a:t>Gives totals for each FOAP requested</a:t>
            </a:r>
          </a:p>
          <a:p>
            <a:r>
              <a:rPr lang="en-US" dirty="0" smtClean="0"/>
              <a:t>Budget or Actual FOAP level data</a:t>
            </a:r>
          </a:p>
          <a:p>
            <a:r>
              <a:rPr lang="en-US" dirty="0" smtClean="0"/>
              <a:t>Useful for tracking activity and unit performance</a:t>
            </a:r>
          </a:p>
          <a:p>
            <a:r>
              <a:rPr lang="en-US" dirty="0" smtClean="0"/>
              <a:t>A lot of extra, duplicated, unnecessary data</a:t>
            </a:r>
          </a:p>
          <a:p>
            <a:r>
              <a:rPr lang="en-US" dirty="0" smtClean="0"/>
              <a:t>Download into Excel </a:t>
            </a:r>
          </a:p>
          <a:p>
            <a:r>
              <a:rPr lang="en-US" dirty="0" smtClean="0"/>
              <a:t>Develop a Macro specific to formatting needs</a:t>
            </a:r>
            <a:endParaRPr lang="en-US" dirty="0"/>
          </a:p>
        </p:txBody>
      </p:sp>
      <p:sp>
        <p:nvSpPr>
          <p:cNvPr id="3" name="Title 2"/>
          <p:cNvSpPr>
            <a:spLocks noGrp="1"/>
          </p:cNvSpPr>
          <p:nvPr>
            <p:ph type="title"/>
          </p:nvPr>
        </p:nvSpPr>
        <p:spPr>
          <a:xfrm>
            <a:off x="457200" y="274638"/>
            <a:ext cx="8229600" cy="792162"/>
          </a:xfrm>
        </p:spPr>
        <p:txBody>
          <a:bodyPr>
            <a:normAutofit/>
          </a:bodyPr>
          <a:lstStyle/>
          <a:p>
            <a:pPr algn="ctr"/>
            <a:r>
              <a:rPr lang="en-US" sz="3600" dirty="0" smtClean="0">
                <a:solidFill>
                  <a:schemeClr val="accent3"/>
                </a:solidFill>
              </a:rPr>
              <a:t>Revenue and Expense Reports</a:t>
            </a:r>
            <a:endParaRPr lang="en-US" sz="3600" dirty="0">
              <a:solidFill>
                <a:schemeClr val="accent3"/>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defined in LCC’s COPPS:</a:t>
            </a:r>
          </a:p>
          <a:p>
            <a:r>
              <a:rPr lang="en-US" dirty="0" smtClean="0"/>
              <a:t>ICP is designed to aid a department that generates special revenues from fees or charges that directly support a departmental activity or program within the general fund.</a:t>
            </a:r>
          </a:p>
          <a:p>
            <a:r>
              <a:rPr lang="en-US" dirty="0" smtClean="0"/>
              <a:t>Only income that is identified or unique to a single department will be handled by the ICP program.</a:t>
            </a:r>
          </a:p>
        </p:txBody>
      </p:sp>
      <p:sp>
        <p:nvSpPr>
          <p:cNvPr id="2" name="Title 1"/>
          <p:cNvSpPr>
            <a:spLocks noGrp="1"/>
          </p:cNvSpPr>
          <p:nvPr>
            <p:ph type="title"/>
          </p:nvPr>
        </p:nvSpPr>
        <p:spPr/>
        <p:txBody>
          <a:bodyPr>
            <a:normAutofit fontScale="90000"/>
          </a:bodyPr>
          <a:lstStyle/>
          <a:p>
            <a:pPr algn="ctr"/>
            <a:r>
              <a:rPr lang="en-US" b="1" dirty="0" smtClean="0">
                <a:solidFill>
                  <a:schemeClr val="accent4">
                    <a:lumMod val="75000"/>
                  </a:schemeClr>
                </a:solidFill>
              </a:rPr>
              <a:t>Income Credit Program (ICP)</a:t>
            </a:r>
            <a:br>
              <a:rPr lang="en-US" b="1" dirty="0" smtClean="0">
                <a:solidFill>
                  <a:schemeClr val="accent4">
                    <a:lumMod val="75000"/>
                  </a:schemeClr>
                </a:solidFill>
              </a:rPr>
            </a:br>
            <a:r>
              <a:rPr lang="en-US" b="1" dirty="0" smtClean="0">
                <a:solidFill>
                  <a:schemeClr val="accent4">
                    <a:lumMod val="75000"/>
                  </a:schemeClr>
                </a:solidFill>
              </a:rPr>
              <a:t>What is it? </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Your department has </a:t>
            </a:r>
            <a:r>
              <a:rPr lang="en-US" b="1" i="1" dirty="0" smtClean="0"/>
              <a:t>instructional</a:t>
            </a:r>
            <a:r>
              <a:rPr lang="en-US" dirty="0" smtClean="0"/>
              <a:t> supplies that are </a:t>
            </a:r>
            <a:r>
              <a:rPr lang="en-US" b="1" dirty="0" smtClean="0"/>
              <a:t>attributed to a particular class</a:t>
            </a:r>
            <a:r>
              <a:rPr lang="en-US" dirty="0" smtClean="0"/>
              <a:t> and the department passes the cost of those supplies onto the student in the form of a fee.  The fee charged each student and the supplies expenditure could be tracked via the ICP in funds that begin with 124XXX.</a:t>
            </a:r>
          </a:p>
          <a:p>
            <a:r>
              <a:rPr lang="en-US" dirty="0" smtClean="0"/>
              <a:t>Fees are above and beyond tuition, are specific to a class supply, are not part of M&amp;S, are anticipated for budgeting and must be budgeted before the revenue can be used for supplies.</a:t>
            </a:r>
            <a:endParaRPr lang="en-US" dirty="0"/>
          </a:p>
        </p:txBody>
      </p:sp>
      <p:sp>
        <p:nvSpPr>
          <p:cNvPr id="2" name="Title 1"/>
          <p:cNvSpPr>
            <a:spLocks noGrp="1"/>
          </p:cNvSpPr>
          <p:nvPr>
            <p:ph type="title"/>
          </p:nvPr>
        </p:nvSpPr>
        <p:spPr/>
        <p:txBody>
          <a:bodyPr/>
          <a:lstStyle/>
          <a:p>
            <a:pPr algn="ctr"/>
            <a:r>
              <a:rPr lang="en-US" b="1" dirty="0" smtClean="0">
                <a:solidFill>
                  <a:schemeClr val="accent4">
                    <a:lumMod val="75000"/>
                  </a:schemeClr>
                </a:solidFill>
              </a:rPr>
              <a:t>What can I do with the ICP?</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Mandatory Student Fees</a:t>
            </a:r>
          </a:p>
          <a:p>
            <a:r>
              <a:rPr lang="en-US" dirty="0" smtClean="0"/>
              <a:t>Non-Mandatory Student Fees </a:t>
            </a:r>
          </a:p>
          <a:p>
            <a:r>
              <a:rPr lang="en-US" dirty="0" smtClean="0"/>
              <a:t>User Fees</a:t>
            </a:r>
          </a:p>
          <a:p>
            <a:r>
              <a:rPr lang="en-US" dirty="0" smtClean="0"/>
              <a:t>Other Fees and Charges</a:t>
            </a:r>
          </a:p>
          <a:p>
            <a:r>
              <a:rPr lang="en-US" dirty="0" smtClean="0"/>
              <a:t>Sales from goods; used books, foods, etc.</a:t>
            </a:r>
          </a:p>
          <a:p>
            <a:r>
              <a:rPr lang="en-US" dirty="0" smtClean="0"/>
              <a:t>Sales from services; cleaning, printing, etc.</a:t>
            </a:r>
          </a:p>
          <a:p>
            <a:r>
              <a:rPr lang="en-US" dirty="0" smtClean="0"/>
              <a:t>Sales from events.</a:t>
            </a:r>
            <a:endParaRPr lang="en-US" dirty="0"/>
          </a:p>
        </p:txBody>
      </p:sp>
      <p:sp>
        <p:nvSpPr>
          <p:cNvPr id="2" name="Title 1"/>
          <p:cNvSpPr>
            <a:spLocks noGrp="1"/>
          </p:cNvSpPr>
          <p:nvPr>
            <p:ph type="title"/>
          </p:nvPr>
        </p:nvSpPr>
        <p:spPr/>
        <p:txBody>
          <a:bodyPr/>
          <a:lstStyle/>
          <a:p>
            <a:pPr algn="ctr"/>
            <a:r>
              <a:rPr lang="en-US" b="1" dirty="0" smtClean="0">
                <a:solidFill>
                  <a:schemeClr val="accent4">
                    <a:lumMod val="75000"/>
                  </a:schemeClr>
                </a:solidFill>
              </a:rPr>
              <a:t>Fees and Revenues</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Clay, Paint, Silkscreen, Dry Mount Presses</a:t>
            </a:r>
          </a:p>
          <a:p>
            <a:r>
              <a:rPr lang="en-US" dirty="0" smtClean="0"/>
              <a:t>Rents and Leasing costs </a:t>
            </a:r>
          </a:p>
          <a:p>
            <a:r>
              <a:rPr lang="en-US" dirty="0" smtClean="0"/>
              <a:t>Printing and copying costs</a:t>
            </a:r>
          </a:p>
          <a:p>
            <a:r>
              <a:rPr lang="en-US" dirty="0" smtClean="0"/>
              <a:t>Lotions &amp; Oils</a:t>
            </a:r>
          </a:p>
          <a:p>
            <a:r>
              <a:rPr lang="en-US" dirty="0" smtClean="0"/>
              <a:t>Dishes</a:t>
            </a:r>
          </a:p>
          <a:p>
            <a:r>
              <a:rPr lang="en-US" dirty="0" smtClean="0"/>
              <a:t>Class Activities</a:t>
            </a:r>
          </a:p>
          <a:p>
            <a:r>
              <a:rPr lang="en-US" dirty="0" smtClean="0"/>
              <a:t>Advertising</a:t>
            </a:r>
          </a:p>
          <a:p>
            <a:r>
              <a:rPr lang="en-US" dirty="0" smtClean="0"/>
              <a:t>Non-Credit Instructors </a:t>
            </a:r>
          </a:p>
          <a:p>
            <a:r>
              <a:rPr lang="en-US" dirty="0" smtClean="0"/>
              <a:t>Curriculum fees – Telecourses/Distance Learning</a:t>
            </a:r>
          </a:p>
          <a:p>
            <a:r>
              <a:rPr lang="en-US" dirty="0" smtClean="0"/>
              <a:t>License fees – Telecourses/Distance Learning</a:t>
            </a:r>
            <a:endParaRPr lang="en-US" dirty="0"/>
          </a:p>
        </p:txBody>
      </p:sp>
      <p:sp>
        <p:nvSpPr>
          <p:cNvPr id="2" name="Title 1"/>
          <p:cNvSpPr>
            <a:spLocks noGrp="1"/>
          </p:cNvSpPr>
          <p:nvPr>
            <p:ph type="title"/>
          </p:nvPr>
        </p:nvSpPr>
        <p:spPr/>
        <p:txBody>
          <a:bodyPr/>
          <a:lstStyle/>
          <a:p>
            <a:pPr algn="ctr"/>
            <a:r>
              <a:rPr lang="en-US" b="1" dirty="0" smtClean="0">
                <a:solidFill>
                  <a:schemeClr val="accent4">
                    <a:lumMod val="75000"/>
                  </a:schemeClr>
                </a:solidFill>
              </a:rPr>
              <a:t>Expenditures</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need is determined and a fee is established </a:t>
            </a:r>
          </a:p>
          <a:p>
            <a:r>
              <a:rPr lang="en-US" dirty="0" smtClean="0"/>
              <a:t>The fee is attached to the class during construction – contact enrollment services</a:t>
            </a:r>
          </a:p>
          <a:p>
            <a:r>
              <a:rPr lang="en-US" dirty="0" smtClean="0"/>
              <a:t>Students are assessed the fee upon enrolling in the class</a:t>
            </a:r>
          </a:p>
          <a:p>
            <a:r>
              <a:rPr lang="en-US" dirty="0" smtClean="0"/>
              <a:t>Revenue is recorded in the ICP fund</a:t>
            </a:r>
          </a:p>
          <a:p>
            <a:r>
              <a:rPr lang="en-US" dirty="0" smtClean="0"/>
              <a:t>Expenditures can then be made against revenue provided there is sufficient budget.</a:t>
            </a:r>
            <a:endParaRPr lang="en-US" dirty="0"/>
          </a:p>
        </p:txBody>
      </p:sp>
      <p:sp>
        <p:nvSpPr>
          <p:cNvPr id="2" name="Title 1"/>
          <p:cNvSpPr>
            <a:spLocks noGrp="1"/>
          </p:cNvSpPr>
          <p:nvPr>
            <p:ph type="title"/>
          </p:nvPr>
        </p:nvSpPr>
        <p:spPr/>
        <p:txBody>
          <a:bodyPr/>
          <a:lstStyle/>
          <a:p>
            <a:pPr algn="ctr"/>
            <a:r>
              <a:rPr lang="en-US" b="1" dirty="0" smtClean="0">
                <a:solidFill>
                  <a:schemeClr val="accent4">
                    <a:lumMod val="75000"/>
                  </a:schemeClr>
                </a:solidFill>
              </a:rPr>
              <a:t>ICP – Getting Started</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40491"/>
          </a:xfrm>
        </p:spPr>
        <p:txBody>
          <a:bodyPr>
            <a:normAutofit fontScale="92500" lnSpcReduction="20000"/>
          </a:bodyPr>
          <a:lstStyle/>
          <a:p>
            <a:r>
              <a:rPr lang="en-US" dirty="0" smtClean="0"/>
              <a:t>Departments are now allowed to begin assessing fees at the top of any term throughout the fiscal year; however, budgets are only adopted once. Not anticipating a new fee could delay your ability to utilize the funding received from that fee.</a:t>
            </a:r>
          </a:p>
          <a:p>
            <a:r>
              <a:rPr lang="en-US" dirty="0" smtClean="0"/>
              <a:t>If you have a new fee to charge, alert the Budget Office as soon as you can so your budget can be included in the Adopted Budget.</a:t>
            </a:r>
          </a:p>
          <a:p>
            <a:r>
              <a:rPr lang="en-US" dirty="0" smtClean="0"/>
              <a:t>The fee revenue budgeted and anticipated must equal the expense budgeted and anticipated.</a:t>
            </a:r>
          </a:p>
          <a:p>
            <a:r>
              <a:rPr lang="en-US" dirty="0" smtClean="0"/>
              <a:t>If a new fee is started after the budget has been adopted, a Budget Change Request form must be submitted to the Budget Office.</a:t>
            </a:r>
          </a:p>
        </p:txBody>
      </p:sp>
      <p:sp>
        <p:nvSpPr>
          <p:cNvPr id="2" name="Title 1"/>
          <p:cNvSpPr>
            <a:spLocks noGrp="1"/>
          </p:cNvSpPr>
          <p:nvPr>
            <p:ph type="title"/>
          </p:nvPr>
        </p:nvSpPr>
        <p:spPr>
          <a:xfrm>
            <a:off x="457200" y="274638"/>
            <a:ext cx="8229600" cy="792162"/>
          </a:xfrm>
        </p:spPr>
        <p:txBody>
          <a:bodyPr/>
          <a:lstStyle/>
          <a:p>
            <a:pPr algn="ctr"/>
            <a:r>
              <a:rPr lang="en-US" b="1" dirty="0" smtClean="0">
                <a:solidFill>
                  <a:schemeClr val="accent4">
                    <a:lumMod val="75000"/>
                  </a:schemeClr>
                </a:solidFill>
              </a:rPr>
              <a:t>Setting Up Your ICP Budget</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Your department has determined a need for a particular class or classes and the cost equates to $25 per student/per class</a:t>
            </a:r>
          </a:p>
          <a:p>
            <a:r>
              <a:rPr lang="en-US" dirty="0" smtClean="0"/>
              <a:t>You have 30 students in each class and you are going to offer the class for three terms</a:t>
            </a:r>
          </a:p>
          <a:p>
            <a:r>
              <a:rPr lang="en-US" dirty="0" smtClean="0"/>
              <a:t>30 students x $25 = $750 x 3 terms = $2,250</a:t>
            </a:r>
          </a:p>
          <a:p>
            <a:r>
              <a:rPr lang="en-US" dirty="0" smtClean="0"/>
              <a:t>You request a revenue and expense budget of $2,250 in the FOAP associated with the class</a:t>
            </a:r>
            <a:endParaRPr lang="en-US" dirty="0"/>
          </a:p>
        </p:txBody>
      </p:sp>
      <p:sp>
        <p:nvSpPr>
          <p:cNvPr id="2" name="Title 1"/>
          <p:cNvSpPr>
            <a:spLocks noGrp="1"/>
          </p:cNvSpPr>
          <p:nvPr>
            <p:ph type="title"/>
          </p:nvPr>
        </p:nvSpPr>
        <p:spPr/>
        <p:txBody>
          <a:bodyPr>
            <a:normAutofit/>
          </a:bodyPr>
          <a:lstStyle/>
          <a:p>
            <a:pPr algn="ctr"/>
            <a:r>
              <a:rPr lang="en-US" b="1" dirty="0" smtClean="0">
                <a:solidFill>
                  <a:schemeClr val="accent4">
                    <a:lumMod val="75000"/>
                  </a:schemeClr>
                </a:solidFill>
              </a:rPr>
              <a:t>Calculating Your ICP Budget</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Spending revenues without sufficient budget</a:t>
            </a:r>
          </a:p>
          <a:p>
            <a:r>
              <a:rPr lang="en-US" dirty="0" smtClean="0"/>
              <a:t>Comingling ICP 124XXX and GF 111100 budgets or actuals</a:t>
            </a:r>
          </a:p>
          <a:p>
            <a:r>
              <a:rPr lang="en-US" dirty="0" smtClean="0"/>
              <a:t>Using ICP funds for anything other than the specified purpose</a:t>
            </a:r>
          </a:p>
          <a:p>
            <a:r>
              <a:rPr lang="en-US" dirty="0" smtClean="0"/>
              <a:t>Expecting 100% carryover of ICP funds to the next fiscal year (if overall budget is in deficit, extra ICP funds will be used to balance)</a:t>
            </a:r>
          </a:p>
          <a:p>
            <a:endParaRPr lang="en-US" dirty="0"/>
          </a:p>
        </p:txBody>
      </p:sp>
      <p:sp>
        <p:nvSpPr>
          <p:cNvPr id="2" name="Title 1"/>
          <p:cNvSpPr>
            <a:spLocks noGrp="1"/>
          </p:cNvSpPr>
          <p:nvPr>
            <p:ph type="title"/>
          </p:nvPr>
        </p:nvSpPr>
        <p:spPr/>
        <p:txBody>
          <a:bodyPr/>
          <a:lstStyle/>
          <a:p>
            <a:pPr algn="ctr"/>
            <a:r>
              <a:rPr lang="en-US" b="1" dirty="0" smtClean="0">
                <a:solidFill>
                  <a:schemeClr val="accent4">
                    <a:lumMod val="75000"/>
                  </a:schemeClr>
                </a:solidFill>
              </a:rPr>
              <a:t>ICP – What’s Not Allowed</a:t>
            </a:r>
            <a:endParaRPr lang="en-US"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Changing budget allocations…</a:t>
            </a:r>
          </a:p>
          <a:p>
            <a:r>
              <a:rPr lang="en-US" dirty="0" smtClean="0"/>
              <a:t>Monitoring multiple programs rolling into one budget line</a:t>
            </a:r>
          </a:p>
          <a:p>
            <a:r>
              <a:rPr lang="en-US" dirty="0" smtClean="0"/>
              <a:t>Process sequence</a:t>
            </a:r>
          </a:p>
          <a:p>
            <a:endParaRPr lang="en-US" dirty="0"/>
          </a:p>
        </p:txBody>
      </p:sp>
      <p:sp>
        <p:nvSpPr>
          <p:cNvPr id="3" name="Title 2"/>
          <p:cNvSpPr>
            <a:spLocks noGrp="1"/>
          </p:cNvSpPr>
          <p:nvPr>
            <p:ph type="title"/>
          </p:nvPr>
        </p:nvSpPr>
        <p:spPr/>
        <p:txBody>
          <a:bodyPr/>
          <a:lstStyle/>
          <a:p>
            <a:pPr algn="ctr"/>
            <a:r>
              <a:rPr lang="en-US" dirty="0" smtClean="0">
                <a:solidFill>
                  <a:srgbClr val="00B050"/>
                </a:solidFill>
              </a:rPr>
              <a:t>Other Questions???</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budget transfer moves your budget</a:t>
            </a:r>
          </a:p>
          <a:p>
            <a:r>
              <a:rPr lang="en-US" dirty="0" smtClean="0"/>
              <a:t>A journal entry moves actual expenditures</a:t>
            </a:r>
          </a:p>
          <a:p>
            <a:r>
              <a:rPr lang="en-US" dirty="0" smtClean="0"/>
              <a:t>A budget transfer can be processed by anyone who manages a department budget</a:t>
            </a:r>
          </a:p>
          <a:p>
            <a:r>
              <a:rPr lang="en-US" dirty="0" smtClean="0"/>
              <a:t>A journal entry is processed mainly by the Budget Office, Grant Accounting or College Finance</a:t>
            </a:r>
          </a:p>
          <a:p>
            <a:r>
              <a:rPr lang="en-US" dirty="0" smtClean="0"/>
              <a:t>Budget transfers are a BD01, BD02, BD04, BXN8 or BXP8</a:t>
            </a:r>
          </a:p>
          <a:p>
            <a:r>
              <a:rPr lang="en-US" dirty="0" smtClean="0"/>
              <a:t>Journal entries are generally a JE16</a:t>
            </a:r>
          </a:p>
          <a:p>
            <a:endParaRPr lang="en-US" dirty="0"/>
          </a:p>
        </p:txBody>
      </p:sp>
      <p:sp>
        <p:nvSpPr>
          <p:cNvPr id="2" name="Title 1"/>
          <p:cNvSpPr>
            <a:spLocks noGrp="1"/>
          </p:cNvSpPr>
          <p:nvPr>
            <p:ph type="title"/>
          </p:nvPr>
        </p:nvSpPr>
        <p:spPr/>
        <p:txBody>
          <a:bodyPr>
            <a:normAutofit fontScale="90000"/>
          </a:bodyPr>
          <a:lstStyle/>
          <a:p>
            <a:pPr algn="ctr"/>
            <a:r>
              <a:rPr lang="en-US" b="1" dirty="0" smtClean="0">
                <a:solidFill>
                  <a:schemeClr val="accent5">
                    <a:lumMod val="75000"/>
                  </a:schemeClr>
                </a:solidFill>
              </a:rPr>
              <a:t>Budget Transfer vs. Journal Entry</a:t>
            </a:r>
            <a:endParaRPr lang="en-US"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Reports and Tools – </a:t>
            </a:r>
            <a:r>
              <a:rPr lang="en-US" dirty="0" err="1" smtClean="0"/>
              <a:t>ExpressLane</a:t>
            </a:r>
            <a:endParaRPr lang="en-US" dirty="0"/>
          </a:p>
        </p:txBody>
      </p:sp>
      <p:sp>
        <p:nvSpPr>
          <p:cNvPr id="6" name="Text Placeholder 5"/>
          <p:cNvSpPr>
            <a:spLocks noGrp="1"/>
          </p:cNvSpPr>
          <p:nvPr>
            <p:ph type="body" idx="1"/>
          </p:nvPr>
        </p:nvSpPr>
        <p:spPr>
          <a:xfrm>
            <a:off x="457200" y="6019800"/>
            <a:ext cx="4040188" cy="152400"/>
          </a:xfrm>
        </p:spPr>
        <p:txBody>
          <a:bodyPr>
            <a:normAutofit fontScale="25000" lnSpcReduction="20000"/>
          </a:bodyPr>
          <a:lstStyle/>
          <a:p>
            <a:endParaRPr lang="en-US" dirty="0"/>
          </a:p>
        </p:txBody>
      </p:sp>
      <p:sp>
        <p:nvSpPr>
          <p:cNvPr id="7" name="Text Placeholder 6"/>
          <p:cNvSpPr>
            <a:spLocks noGrp="1"/>
          </p:cNvSpPr>
          <p:nvPr>
            <p:ph type="body" sz="half" idx="3"/>
          </p:nvPr>
        </p:nvSpPr>
        <p:spPr>
          <a:xfrm>
            <a:off x="4645026" y="6019800"/>
            <a:ext cx="4041775" cy="152400"/>
          </a:xfrm>
        </p:spPr>
        <p:txBody>
          <a:bodyPr>
            <a:normAutofit fontScale="25000" lnSpcReduction="20000"/>
          </a:bodyPr>
          <a:lstStyle/>
          <a:p>
            <a:endParaRPr lang="en-US" dirty="0"/>
          </a:p>
        </p:txBody>
      </p:sp>
      <p:sp>
        <p:nvSpPr>
          <p:cNvPr id="2" name="Content Placeholder 1"/>
          <p:cNvSpPr>
            <a:spLocks noGrp="1"/>
          </p:cNvSpPr>
          <p:nvPr>
            <p:ph sz="quarter" idx="2"/>
          </p:nvPr>
        </p:nvSpPr>
        <p:spPr/>
        <p:txBody>
          <a:bodyPr/>
          <a:lstStyle/>
          <a:p>
            <a:r>
              <a:rPr lang="en-US" dirty="0" err="1" smtClean="0"/>
              <a:t>Trx</a:t>
            </a:r>
            <a:r>
              <a:rPr lang="en-US" dirty="0" smtClean="0"/>
              <a:t> from/to one FOAP</a:t>
            </a:r>
          </a:p>
          <a:p>
            <a:r>
              <a:rPr lang="en-US" dirty="0" err="1" smtClean="0"/>
              <a:t>Trx</a:t>
            </a:r>
            <a:r>
              <a:rPr lang="en-US" dirty="0" smtClean="0"/>
              <a:t> from/to one or more FOAP(s)</a:t>
            </a:r>
          </a:p>
          <a:p>
            <a:r>
              <a:rPr lang="en-US" dirty="0" smtClean="0"/>
              <a:t>Budget remaining</a:t>
            </a:r>
          </a:p>
          <a:p>
            <a:r>
              <a:rPr lang="en-US" dirty="0" smtClean="0"/>
              <a:t>Why is it NSF when it shouldn’t be?</a:t>
            </a:r>
          </a:p>
          <a:p>
            <a:r>
              <a:rPr lang="en-US" dirty="0" smtClean="0"/>
              <a:t>Document History	</a:t>
            </a:r>
          </a:p>
          <a:p>
            <a:r>
              <a:rPr lang="en-US" dirty="0" smtClean="0"/>
              <a:t>Current Period &amp; YTD activity	</a:t>
            </a:r>
          </a:p>
          <a:p>
            <a:endParaRPr lang="en-US" dirty="0"/>
          </a:p>
        </p:txBody>
      </p:sp>
      <p:sp>
        <p:nvSpPr>
          <p:cNvPr id="8" name="Content Placeholder 7"/>
          <p:cNvSpPr>
            <a:spLocks noGrp="1"/>
          </p:cNvSpPr>
          <p:nvPr>
            <p:ph sz="quarter" idx="4"/>
          </p:nvPr>
        </p:nvSpPr>
        <p:spPr/>
        <p:txBody>
          <a:bodyPr/>
          <a:lstStyle/>
          <a:p>
            <a:r>
              <a:rPr lang="en-US" dirty="0" smtClean="0"/>
              <a:t>Budget Transfer </a:t>
            </a:r>
          </a:p>
          <a:p>
            <a:r>
              <a:rPr lang="en-US" dirty="0" smtClean="0"/>
              <a:t>Multi-Line Budget Transfer</a:t>
            </a:r>
          </a:p>
          <a:p>
            <a:r>
              <a:rPr lang="en-US" dirty="0" smtClean="0"/>
              <a:t>Budget Availability</a:t>
            </a:r>
          </a:p>
          <a:p>
            <a:r>
              <a:rPr lang="en-US" dirty="0" smtClean="0"/>
              <a:t>Budget Availability -View </a:t>
            </a:r>
            <a:r>
              <a:rPr lang="en-US" dirty="0" err="1" smtClean="0"/>
              <a:t>unposted</a:t>
            </a:r>
            <a:r>
              <a:rPr lang="en-US" dirty="0" smtClean="0"/>
              <a:t> details</a:t>
            </a:r>
          </a:p>
          <a:p>
            <a:r>
              <a:rPr lang="en-US" dirty="0" smtClean="0"/>
              <a:t>View Documents (With approval)</a:t>
            </a:r>
          </a:p>
          <a:p>
            <a:r>
              <a:rPr lang="en-US" dirty="0" smtClean="0"/>
              <a:t>Budget Query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3050"/>
            <a:ext cx="8229600" cy="869950"/>
          </a:xfrm>
        </p:spPr>
        <p:txBody>
          <a:bodyPr>
            <a:normAutofit/>
          </a:bodyPr>
          <a:lstStyle/>
          <a:p>
            <a:pPr algn="ctr"/>
            <a:r>
              <a:rPr lang="en-US" dirty="0" smtClean="0"/>
              <a:t>Reports and Tools – Banner</a:t>
            </a:r>
            <a:endParaRPr lang="en-US" dirty="0"/>
          </a:p>
        </p:txBody>
      </p:sp>
      <p:sp>
        <p:nvSpPr>
          <p:cNvPr id="6" name="Text Placeholder 5"/>
          <p:cNvSpPr>
            <a:spLocks noGrp="1"/>
          </p:cNvSpPr>
          <p:nvPr>
            <p:ph type="body" idx="1"/>
          </p:nvPr>
        </p:nvSpPr>
        <p:spPr>
          <a:xfrm>
            <a:off x="457200" y="6019800"/>
            <a:ext cx="4040188" cy="152400"/>
          </a:xfrm>
        </p:spPr>
        <p:txBody>
          <a:bodyPr>
            <a:normAutofit fontScale="25000" lnSpcReduction="20000"/>
          </a:bodyPr>
          <a:lstStyle/>
          <a:p>
            <a:endParaRPr lang="en-US" dirty="0"/>
          </a:p>
        </p:txBody>
      </p:sp>
      <p:sp>
        <p:nvSpPr>
          <p:cNvPr id="7" name="Text Placeholder 6"/>
          <p:cNvSpPr>
            <a:spLocks noGrp="1"/>
          </p:cNvSpPr>
          <p:nvPr>
            <p:ph type="body" sz="half" idx="3"/>
          </p:nvPr>
        </p:nvSpPr>
        <p:spPr>
          <a:xfrm>
            <a:off x="4645026" y="6019800"/>
            <a:ext cx="4041775" cy="152400"/>
          </a:xfrm>
        </p:spPr>
        <p:txBody>
          <a:bodyPr>
            <a:normAutofit fontScale="25000" lnSpcReduction="20000"/>
          </a:bodyPr>
          <a:lstStyle/>
          <a:p>
            <a:endParaRPr lang="en-US" dirty="0"/>
          </a:p>
        </p:txBody>
      </p:sp>
      <p:sp>
        <p:nvSpPr>
          <p:cNvPr id="2" name="Content Placeholder 1"/>
          <p:cNvSpPr>
            <a:spLocks noGrp="1"/>
          </p:cNvSpPr>
          <p:nvPr>
            <p:ph sz="quarter" idx="2"/>
          </p:nvPr>
        </p:nvSpPr>
        <p:spPr>
          <a:xfrm>
            <a:off x="457200" y="1143000"/>
            <a:ext cx="4040188" cy="4876800"/>
          </a:xfrm>
        </p:spPr>
        <p:txBody>
          <a:bodyPr>
            <a:normAutofit fontScale="92500" lnSpcReduction="20000"/>
          </a:bodyPr>
          <a:lstStyle/>
          <a:p>
            <a:pPr>
              <a:spcBef>
                <a:spcPts val="0"/>
              </a:spcBef>
            </a:pPr>
            <a:r>
              <a:rPr lang="en-US" dirty="0" smtClean="0"/>
              <a:t>Incomplete Documents</a:t>
            </a:r>
          </a:p>
          <a:p>
            <a:pPr>
              <a:spcBef>
                <a:spcPts val="0"/>
              </a:spcBef>
            </a:pPr>
            <a:r>
              <a:rPr lang="en-US" dirty="0" smtClean="0"/>
              <a:t>Encumbrance Detail</a:t>
            </a:r>
          </a:p>
          <a:p>
            <a:pPr>
              <a:spcBef>
                <a:spcPts val="0"/>
              </a:spcBef>
            </a:pPr>
            <a:r>
              <a:rPr lang="en-US" dirty="0" smtClean="0"/>
              <a:t>Dept Budget Detail</a:t>
            </a:r>
          </a:p>
          <a:p>
            <a:pPr>
              <a:spcBef>
                <a:spcPts val="0"/>
              </a:spcBef>
            </a:pPr>
            <a:r>
              <a:rPr lang="en-US" dirty="0" smtClean="0"/>
              <a:t>Detail Trans Activity</a:t>
            </a:r>
          </a:p>
          <a:p>
            <a:pPr>
              <a:spcBef>
                <a:spcPts val="0"/>
              </a:spcBef>
            </a:pPr>
            <a:r>
              <a:rPr lang="en-US" dirty="0" smtClean="0"/>
              <a:t>Enter Change Order</a:t>
            </a:r>
          </a:p>
          <a:p>
            <a:pPr>
              <a:spcBef>
                <a:spcPts val="0"/>
              </a:spcBef>
            </a:pPr>
            <a:r>
              <a:rPr lang="en-US" dirty="0" smtClean="0"/>
              <a:t>Budget Summary Report</a:t>
            </a:r>
          </a:p>
          <a:p>
            <a:pPr>
              <a:spcBef>
                <a:spcPts val="0"/>
              </a:spcBef>
            </a:pPr>
            <a:r>
              <a:rPr lang="en-US" dirty="0" smtClean="0"/>
              <a:t>Grants Accounting</a:t>
            </a:r>
          </a:p>
          <a:p>
            <a:pPr>
              <a:spcBef>
                <a:spcPts val="0"/>
              </a:spcBef>
            </a:pPr>
            <a:r>
              <a:rPr lang="en-US" dirty="0" smtClean="0"/>
              <a:t>GL Transaction Detail</a:t>
            </a:r>
          </a:p>
          <a:p>
            <a:pPr>
              <a:spcBef>
                <a:spcPts val="0"/>
              </a:spcBef>
            </a:pPr>
            <a:r>
              <a:rPr lang="en-US" dirty="0" smtClean="0"/>
              <a:t>GL or OL Bal Summary</a:t>
            </a:r>
          </a:p>
          <a:p>
            <a:pPr>
              <a:spcBef>
                <a:spcPts val="0"/>
              </a:spcBef>
            </a:pPr>
            <a:r>
              <a:rPr lang="en-US" dirty="0" smtClean="0"/>
              <a:t>Print Change Order	</a:t>
            </a:r>
          </a:p>
          <a:p>
            <a:pPr>
              <a:spcBef>
                <a:spcPts val="0"/>
              </a:spcBef>
            </a:pPr>
            <a:r>
              <a:rPr lang="en-US" dirty="0" smtClean="0"/>
              <a:t>Invoice Paid</a:t>
            </a:r>
          </a:p>
          <a:p>
            <a:pPr>
              <a:spcBef>
                <a:spcPts val="0"/>
              </a:spcBef>
            </a:pPr>
            <a:r>
              <a:rPr lang="en-US" dirty="0" smtClean="0"/>
              <a:t>Org Detail Report</a:t>
            </a:r>
          </a:p>
          <a:p>
            <a:pPr>
              <a:spcBef>
                <a:spcPts val="0"/>
              </a:spcBef>
            </a:pPr>
            <a:r>
              <a:rPr lang="en-US" dirty="0" smtClean="0"/>
              <a:t>View My Entries</a:t>
            </a:r>
          </a:p>
          <a:p>
            <a:pPr>
              <a:spcBef>
                <a:spcPts val="0"/>
              </a:spcBef>
            </a:pPr>
            <a:r>
              <a:rPr lang="en-US" dirty="0" smtClean="0"/>
              <a:t>Create PO</a:t>
            </a:r>
          </a:p>
          <a:p>
            <a:pPr>
              <a:spcBef>
                <a:spcPts val="0"/>
              </a:spcBef>
            </a:pPr>
            <a:r>
              <a:rPr lang="en-US" dirty="0" smtClean="0"/>
              <a:t>Print PO</a:t>
            </a:r>
          </a:p>
          <a:p>
            <a:pPr>
              <a:spcBef>
                <a:spcPts val="0"/>
              </a:spcBef>
            </a:pPr>
            <a:r>
              <a:rPr lang="en-US" dirty="0" smtClean="0"/>
              <a:t>Look up open PO</a:t>
            </a:r>
          </a:p>
          <a:p>
            <a:endParaRPr lang="en-US" dirty="0"/>
          </a:p>
        </p:txBody>
      </p:sp>
      <p:sp>
        <p:nvSpPr>
          <p:cNvPr id="8" name="Content Placeholder 7"/>
          <p:cNvSpPr>
            <a:spLocks noGrp="1"/>
          </p:cNvSpPr>
          <p:nvPr>
            <p:ph sz="quarter" idx="4"/>
          </p:nvPr>
        </p:nvSpPr>
        <p:spPr>
          <a:xfrm>
            <a:off x="4645025" y="1143000"/>
            <a:ext cx="4041775" cy="4876800"/>
          </a:xfrm>
        </p:spPr>
        <p:txBody>
          <a:bodyPr>
            <a:normAutofit fontScale="92500" lnSpcReduction="20000"/>
          </a:bodyPr>
          <a:lstStyle/>
          <a:p>
            <a:r>
              <a:rPr lang="en-US" dirty="0" smtClean="0"/>
              <a:t>FGRIDOC</a:t>
            </a:r>
          </a:p>
          <a:p>
            <a:r>
              <a:rPr lang="en-US" dirty="0" smtClean="0"/>
              <a:t>FGIENCD</a:t>
            </a:r>
          </a:p>
          <a:p>
            <a:r>
              <a:rPr lang="en-US" dirty="0" smtClean="0"/>
              <a:t>FGIBDST</a:t>
            </a:r>
          </a:p>
          <a:p>
            <a:r>
              <a:rPr lang="en-US" dirty="0" smtClean="0"/>
              <a:t>FGITRND</a:t>
            </a:r>
          </a:p>
          <a:p>
            <a:r>
              <a:rPr lang="en-US" dirty="0" smtClean="0"/>
              <a:t>FPACHAR</a:t>
            </a:r>
          </a:p>
          <a:p>
            <a:r>
              <a:rPr lang="en-US" dirty="0" smtClean="0"/>
              <a:t>FGIBDSR</a:t>
            </a:r>
          </a:p>
          <a:p>
            <a:r>
              <a:rPr lang="en-US" dirty="0" smtClean="0"/>
              <a:t>FRIGITD</a:t>
            </a:r>
          </a:p>
          <a:p>
            <a:r>
              <a:rPr lang="en-US" dirty="0" smtClean="0"/>
              <a:t>FGRGLTA</a:t>
            </a:r>
          </a:p>
          <a:p>
            <a:r>
              <a:rPr lang="en-US" dirty="0" smtClean="0"/>
              <a:t>FGRFAAC</a:t>
            </a:r>
          </a:p>
          <a:p>
            <a:r>
              <a:rPr lang="en-US" dirty="0" smtClean="0"/>
              <a:t>FPACORD</a:t>
            </a:r>
          </a:p>
          <a:p>
            <a:r>
              <a:rPr lang="en-US" dirty="0" smtClean="0"/>
              <a:t>FAIVNDH</a:t>
            </a:r>
          </a:p>
          <a:p>
            <a:r>
              <a:rPr lang="en-US" dirty="0" smtClean="0"/>
              <a:t>FGRODTA</a:t>
            </a:r>
          </a:p>
          <a:p>
            <a:r>
              <a:rPr lang="en-US" dirty="0" smtClean="0"/>
              <a:t>FOADOCU</a:t>
            </a:r>
          </a:p>
          <a:p>
            <a:r>
              <a:rPr lang="en-US" dirty="0" smtClean="0"/>
              <a:t>FPAPURR</a:t>
            </a:r>
          </a:p>
          <a:p>
            <a:r>
              <a:rPr lang="en-US" dirty="0" smtClean="0"/>
              <a:t>FPAPORD</a:t>
            </a:r>
          </a:p>
          <a:p>
            <a:r>
              <a:rPr lang="en-US" dirty="0" smtClean="0"/>
              <a:t>FPIOPOV(by vendor)</a:t>
            </a:r>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en-US" b="1" dirty="0" smtClean="0"/>
              <a:t>BD01</a:t>
            </a:r>
            <a:r>
              <a:rPr lang="en-US" dirty="0" smtClean="0"/>
              <a:t> – Used to load Adopted Budget – Permanent – </a:t>
            </a:r>
            <a:r>
              <a:rPr lang="en-US" b="1" i="1" dirty="0" smtClean="0"/>
              <a:t>Budget Office only</a:t>
            </a:r>
          </a:p>
          <a:p>
            <a:r>
              <a:rPr lang="en-US" b="1" dirty="0" smtClean="0"/>
              <a:t>BD02</a:t>
            </a:r>
            <a:r>
              <a:rPr lang="en-US" dirty="0" smtClean="0"/>
              <a:t> – Used by the Budget Office via Native Banner to move budget amount from one area of your budget to another – </a:t>
            </a:r>
            <a:r>
              <a:rPr lang="en-US" i="1" dirty="0" smtClean="0"/>
              <a:t>Permanent</a:t>
            </a:r>
            <a:r>
              <a:rPr lang="en-US" dirty="0" smtClean="0"/>
              <a:t> – The adjustment will carryover into the Adopted Budget load for the next fiscal year and beyond.</a:t>
            </a:r>
          </a:p>
          <a:p>
            <a:r>
              <a:rPr lang="en-US" b="1" dirty="0" smtClean="0"/>
              <a:t>BD04</a:t>
            </a:r>
            <a:r>
              <a:rPr lang="en-US" dirty="0" smtClean="0"/>
              <a:t> – Used by the Budget Office to move budget – </a:t>
            </a:r>
            <a:r>
              <a:rPr lang="en-US" i="1" dirty="0" smtClean="0"/>
              <a:t>Temporary</a:t>
            </a:r>
            <a:r>
              <a:rPr lang="en-US" dirty="0" smtClean="0"/>
              <a:t> – The adjustment will </a:t>
            </a:r>
            <a:r>
              <a:rPr lang="en-US" b="1" dirty="0" smtClean="0"/>
              <a:t>not</a:t>
            </a:r>
            <a:r>
              <a:rPr lang="en-US" dirty="0" smtClean="0"/>
              <a:t> carryover into future fiscal years</a:t>
            </a:r>
          </a:p>
          <a:p>
            <a:r>
              <a:rPr lang="en-US" b="1" dirty="0" smtClean="0"/>
              <a:t>BXN8</a:t>
            </a:r>
            <a:r>
              <a:rPr lang="en-US" dirty="0" smtClean="0"/>
              <a:t> – Used by departments via </a:t>
            </a:r>
            <a:r>
              <a:rPr lang="en-US" dirty="0" err="1" smtClean="0"/>
              <a:t>ExpressLane</a:t>
            </a:r>
            <a:r>
              <a:rPr lang="en-US" dirty="0" smtClean="0"/>
              <a:t> to move budget in funds </a:t>
            </a:r>
            <a:r>
              <a:rPr lang="en-US" b="1" i="1" dirty="0" smtClean="0"/>
              <a:t>EXCEPT Fund 8</a:t>
            </a:r>
          </a:p>
          <a:p>
            <a:r>
              <a:rPr lang="en-US" b="1" dirty="0" smtClean="0"/>
              <a:t>BXP8</a:t>
            </a:r>
            <a:r>
              <a:rPr lang="en-US" dirty="0" smtClean="0"/>
              <a:t> – Used predominately by the Grant Department to move budget in </a:t>
            </a:r>
            <a:r>
              <a:rPr lang="en-US" b="1" i="1" dirty="0" smtClean="0"/>
              <a:t>only Fund 8</a:t>
            </a:r>
            <a:endParaRPr lang="en-US" b="1" i="1" dirty="0"/>
          </a:p>
        </p:txBody>
      </p:sp>
      <p:sp>
        <p:nvSpPr>
          <p:cNvPr id="2" name="Title 1"/>
          <p:cNvSpPr>
            <a:spLocks noGrp="1"/>
          </p:cNvSpPr>
          <p:nvPr>
            <p:ph type="title"/>
          </p:nvPr>
        </p:nvSpPr>
        <p:spPr>
          <a:xfrm>
            <a:off x="457200" y="274638"/>
            <a:ext cx="8229600" cy="868362"/>
          </a:xfrm>
        </p:spPr>
        <p:txBody>
          <a:bodyPr/>
          <a:lstStyle/>
          <a:p>
            <a:pPr algn="ctr"/>
            <a:r>
              <a:rPr lang="en-US" b="1" dirty="0" smtClean="0">
                <a:solidFill>
                  <a:schemeClr val="accent5">
                    <a:lumMod val="75000"/>
                  </a:schemeClr>
                </a:solidFill>
              </a:rPr>
              <a:t>BD What?</a:t>
            </a:r>
            <a:endParaRPr lang="en-US"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92500" lnSpcReduction="20000"/>
          </a:bodyPr>
          <a:lstStyle/>
          <a:p>
            <a:r>
              <a:rPr lang="en-US" b="1" i="1" dirty="0" smtClean="0"/>
              <a:t>Yes you can make transfers that affect:</a:t>
            </a:r>
          </a:p>
          <a:p>
            <a:r>
              <a:rPr lang="en-US" dirty="0" smtClean="0"/>
              <a:t>M&amp;S, Capital Outlay, Merchandise for resale, and ICP accounts.</a:t>
            </a:r>
          </a:p>
          <a:p>
            <a:r>
              <a:rPr lang="en-US" dirty="0" smtClean="0"/>
              <a:t>PT personnel accounts</a:t>
            </a:r>
          </a:p>
          <a:p>
            <a:r>
              <a:rPr lang="en-US" dirty="0" smtClean="0"/>
              <a:t>M&amp;S to PT personnel &amp; OPE</a:t>
            </a:r>
          </a:p>
          <a:p>
            <a:r>
              <a:rPr lang="en-US" b="1" i="1" dirty="0" smtClean="0"/>
              <a:t>No you can’t make transfers that affect:</a:t>
            </a:r>
          </a:p>
          <a:p>
            <a:r>
              <a:rPr lang="en-US" dirty="0" smtClean="0"/>
              <a:t>FT Personnel accounts (5102xx, 5203xx, 5405xx)</a:t>
            </a:r>
          </a:p>
          <a:p>
            <a:r>
              <a:rPr lang="en-US" dirty="0" smtClean="0"/>
              <a:t>Revenue accounts</a:t>
            </a:r>
          </a:p>
          <a:p>
            <a:r>
              <a:rPr lang="en-US" dirty="0" smtClean="0"/>
              <a:t>Grant accounts – unless you are a grant administrator</a:t>
            </a:r>
          </a:p>
          <a:p>
            <a:r>
              <a:rPr lang="en-US" dirty="0" smtClean="0"/>
              <a:t>Transfer In/Transfer Out accounts</a:t>
            </a:r>
          </a:p>
          <a:p>
            <a:r>
              <a:rPr lang="en-US" dirty="0" smtClean="0"/>
              <a:t>Different funds i.e.. From 111100 to 124XXX</a:t>
            </a:r>
          </a:p>
          <a:p>
            <a:endParaRPr lang="en-US" dirty="0" smtClean="0"/>
          </a:p>
        </p:txBody>
      </p:sp>
      <p:sp>
        <p:nvSpPr>
          <p:cNvPr id="3" name="Title 2"/>
          <p:cNvSpPr>
            <a:spLocks noGrp="1"/>
          </p:cNvSpPr>
          <p:nvPr>
            <p:ph type="title"/>
          </p:nvPr>
        </p:nvSpPr>
        <p:spPr>
          <a:xfrm>
            <a:off x="457200" y="274638"/>
            <a:ext cx="8229600" cy="715962"/>
          </a:xfrm>
        </p:spPr>
        <p:txBody>
          <a:bodyPr>
            <a:normAutofit/>
          </a:bodyPr>
          <a:lstStyle/>
          <a:p>
            <a:pPr algn="ctr"/>
            <a:r>
              <a:rPr lang="en-US" sz="2800" dirty="0" smtClean="0">
                <a:solidFill>
                  <a:schemeClr val="accent5">
                    <a:lumMod val="75000"/>
                  </a:schemeClr>
                </a:solidFill>
              </a:rPr>
              <a:t>What can I transfer/What can’t I transfer?</a:t>
            </a:r>
            <a:endParaRPr lang="en-US" sz="2800"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nvPr>
        </p:nvGraphicFramePr>
        <p:xfrm>
          <a:off x="1664594" y="1066800"/>
          <a:ext cx="6641205" cy="5181600"/>
        </p:xfrm>
        <a:graphic>
          <a:graphicData uri="http://schemas.openxmlformats.org/presentationml/2006/ole">
            <mc:AlternateContent xmlns:mc="http://schemas.openxmlformats.org/markup-compatibility/2006">
              <mc:Choice xmlns:v="urn:schemas-microsoft-com:vml" Requires="v">
                <p:oleObj spid="_x0000_s1029"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4594" y="1066800"/>
                        <a:ext cx="6641205" cy="518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274638"/>
            <a:ext cx="8229600" cy="563562"/>
          </a:xfrm>
        </p:spPr>
        <p:txBody>
          <a:bodyPr>
            <a:noAutofit/>
          </a:bodyPr>
          <a:lstStyle/>
          <a:p>
            <a:pPr algn="ctr"/>
            <a:r>
              <a:rPr lang="en-US" sz="2800" b="1" dirty="0" smtClean="0">
                <a:solidFill>
                  <a:schemeClr val="accent5">
                    <a:lumMod val="75000"/>
                  </a:schemeClr>
                </a:solidFill>
              </a:rPr>
              <a:t>Budget Transfer Template in </a:t>
            </a:r>
            <a:r>
              <a:rPr lang="en-US" sz="2800" b="1" dirty="0" err="1" smtClean="0">
                <a:solidFill>
                  <a:schemeClr val="accent5">
                    <a:lumMod val="75000"/>
                  </a:schemeClr>
                </a:solidFill>
              </a:rPr>
              <a:t>ExpressLane</a:t>
            </a:r>
            <a:endParaRPr lang="en-US" sz="2800"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nvPr>
        </p:nvGraphicFramePr>
        <p:xfrm>
          <a:off x="838200" y="990600"/>
          <a:ext cx="7467599" cy="5029200"/>
        </p:xfrm>
        <a:graphic>
          <a:graphicData uri="http://schemas.openxmlformats.org/presentationml/2006/ole">
            <mc:AlternateContent xmlns:mc="http://schemas.openxmlformats.org/markup-compatibility/2006">
              <mc:Choice xmlns:v="urn:schemas-microsoft-com:vml" Requires="v">
                <p:oleObj spid="_x0000_s3077"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990600"/>
                        <a:ext cx="7467599" cy="502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274638"/>
            <a:ext cx="8229600" cy="639762"/>
          </a:xfrm>
        </p:spPr>
        <p:txBody>
          <a:bodyPr>
            <a:normAutofit/>
          </a:bodyPr>
          <a:lstStyle/>
          <a:p>
            <a:pPr algn="ctr"/>
            <a:r>
              <a:rPr lang="en-US" sz="2800" b="1" dirty="0" smtClean="0">
                <a:solidFill>
                  <a:schemeClr val="accent5">
                    <a:lumMod val="75000"/>
                  </a:schemeClr>
                </a:solidFill>
              </a:rPr>
              <a:t>Multi-Line Budget Transfer in </a:t>
            </a:r>
            <a:r>
              <a:rPr lang="en-US" sz="2800" b="1" dirty="0" err="1" smtClean="0">
                <a:solidFill>
                  <a:schemeClr val="accent5">
                    <a:lumMod val="75000"/>
                  </a:schemeClr>
                </a:solidFill>
              </a:rPr>
              <a:t>ExpressLane</a:t>
            </a:r>
            <a:endParaRPr lang="en-US" sz="2800"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noChangeAspect="1"/>
          </p:cNvGraphicFramePr>
          <p:nvPr>
            <p:ph idx="1"/>
          </p:nvPr>
        </p:nvGraphicFramePr>
        <p:xfrm>
          <a:off x="1817688" y="1066800"/>
          <a:ext cx="5508625" cy="5057775"/>
        </p:xfrm>
        <a:graphic>
          <a:graphicData uri="http://schemas.openxmlformats.org/presentationml/2006/ole">
            <mc:AlternateContent xmlns:mc="http://schemas.openxmlformats.org/markup-compatibility/2006">
              <mc:Choice xmlns:v="urn:schemas-microsoft-com:vml" Requires="v">
                <p:oleObj spid="_x0000_s2055" name="Worksheet" r:id="rId4" imgW="9305942" imgH="8553385" progId="Excel.Sheet.12">
                  <p:embed/>
                </p:oleObj>
              </mc:Choice>
              <mc:Fallback>
                <p:oleObj name="Worksheet" r:id="rId4" imgW="9305942" imgH="8553385" progId="Excel.Sheet.12">
                  <p:embed/>
                  <p:pic>
                    <p:nvPicPr>
                      <p:cNvPr id="0" name="Content Placeholder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7688" y="1066800"/>
                        <a:ext cx="5508625" cy="5057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57200" y="274638"/>
            <a:ext cx="8229600" cy="715962"/>
          </a:xfrm>
        </p:spPr>
        <p:txBody>
          <a:bodyPr>
            <a:normAutofit/>
          </a:bodyPr>
          <a:lstStyle/>
          <a:p>
            <a:pPr algn="ctr"/>
            <a:r>
              <a:rPr lang="en-US" sz="3200" b="1" dirty="0" smtClean="0">
                <a:solidFill>
                  <a:schemeClr val="accent5">
                    <a:lumMod val="75000"/>
                  </a:schemeClr>
                </a:solidFill>
              </a:rPr>
              <a:t>Manual Budget Transfer Template</a:t>
            </a:r>
            <a:endParaRPr lang="en-US" sz="3200"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rmAutofit/>
          </a:bodyPr>
          <a:lstStyle/>
          <a:p>
            <a:pPr algn="ctr"/>
            <a:r>
              <a:rPr lang="en-US" sz="2800" dirty="0" smtClean="0">
                <a:solidFill>
                  <a:schemeClr val="accent6"/>
                </a:solidFill>
              </a:rPr>
              <a:t>What The Budget Might Look Like</a:t>
            </a:r>
            <a:endParaRPr lang="en-US" sz="2800" dirty="0">
              <a:solidFill>
                <a:schemeClr val="accent6"/>
              </a:solidFill>
            </a:endParaRPr>
          </a:p>
        </p:txBody>
      </p:sp>
      <p:graphicFrame>
        <p:nvGraphicFramePr>
          <p:cNvPr id="4" name="Content Placeholder 3"/>
          <p:cNvGraphicFramePr>
            <a:graphicFrameLocks noGrp="1" noChangeAspect="1"/>
          </p:cNvGraphicFramePr>
          <p:nvPr>
            <p:ph idx="1"/>
          </p:nvPr>
        </p:nvGraphicFramePr>
        <p:xfrm>
          <a:off x="1447800" y="990600"/>
          <a:ext cx="7162800" cy="5016500"/>
        </p:xfrm>
        <a:graphic>
          <a:graphicData uri="http://schemas.openxmlformats.org/presentationml/2006/ole">
            <mc:AlternateContent xmlns:mc="http://schemas.openxmlformats.org/markup-compatibility/2006">
              <mc:Choice xmlns:v="urn:schemas-microsoft-com:vml" Requires="v">
                <p:oleObj spid="_x0000_s4101" name="Acrobat Document" r:id="rId4" imgW="5830114" imgH="7542857" progId="AcroExch.Document.7">
                  <p:embed/>
                </p:oleObj>
              </mc:Choice>
              <mc:Fallback>
                <p:oleObj name="Acrobat Document" r:id="rId4" imgW="5830114" imgH="7542857" progId="AcroExch.Document.7">
                  <p:embed/>
                  <p:pic>
                    <p:nvPicPr>
                      <p:cNvPr id="0" name="Content Placeholder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990600"/>
                        <a:ext cx="7162800" cy="501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85000" lnSpcReduction="20000"/>
          </a:bodyPr>
          <a:lstStyle/>
          <a:p>
            <a:r>
              <a:rPr lang="en-US" dirty="0" smtClean="0"/>
              <a:t>P-Cards (Purchasing Cards) have only one FOAP associated with each card.</a:t>
            </a:r>
          </a:p>
          <a:p>
            <a:r>
              <a:rPr lang="en-US" dirty="0" smtClean="0"/>
              <a:t>Once you know what FOAP is associated with your card, you can do a budget query in </a:t>
            </a:r>
            <a:r>
              <a:rPr lang="en-US" dirty="0" err="1" smtClean="0"/>
              <a:t>ExpressLane</a:t>
            </a:r>
            <a:r>
              <a:rPr lang="en-US" dirty="0" smtClean="0"/>
              <a:t> to determine how much money is in your budget.</a:t>
            </a:r>
          </a:p>
          <a:p>
            <a:r>
              <a:rPr lang="en-US" dirty="0" smtClean="0"/>
              <a:t>Keep in mind that your P-Card FOAP may also be used for other expenditures when looking at your budget.</a:t>
            </a:r>
          </a:p>
          <a:p>
            <a:r>
              <a:rPr lang="en-US" dirty="0" smtClean="0"/>
              <a:t>Most P-Cards are given an Office/Operating Supply FOAP that “rolls” up to the main Operating Supplies budget line.</a:t>
            </a:r>
          </a:p>
          <a:p>
            <a:r>
              <a:rPr lang="en-US" dirty="0" smtClean="0"/>
              <a:t>As you can see in the next slide, your P-Card budget may be shared by other FOAPs. Your </a:t>
            </a:r>
            <a:r>
              <a:rPr lang="en-US" i="1" dirty="0" smtClean="0"/>
              <a:t>actual</a:t>
            </a:r>
            <a:r>
              <a:rPr lang="en-US" dirty="0" smtClean="0"/>
              <a:t> budget for your P-Card should be discussed with your Department Dean</a:t>
            </a:r>
            <a:endParaRPr lang="en-US" dirty="0"/>
          </a:p>
        </p:txBody>
      </p:sp>
      <p:sp>
        <p:nvSpPr>
          <p:cNvPr id="3" name="Title 2"/>
          <p:cNvSpPr>
            <a:spLocks noGrp="1"/>
          </p:cNvSpPr>
          <p:nvPr>
            <p:ph type="title"/>
          </p:nvPr>
        </p:nvSpPr>
        <p:spPr>
          <a:xfrm>
            <a:off x="457200" y="274638"/>
            <a:ext cx="8229600" cy="715962"/>
          </a:xfrm>
        </p:spPr>
        <p:txBody>
          <a:bodyPr>
            <a:normAutofit/>
          </a:bodyPr>
          <a:lstStyle/>
          <a:p>
            <a:pPr algn="ctr"/>
            <a:r>
              <a:rPr lang="en-US" sz="2800" dirty="0" smtClean="0">
                <a:solidFill>
                  <a:schemeClr val="accent6"/>
                </a:solidFill>
              </a:rPr>
              <a:t>Monitoring Your P-Card Budget</a:t>
            </a:r>
            <a:endParaRPr lang="en-US" sz="2800" dirty="0">
              <a:solidFill>
                <a:schemeClr val="accent6"/>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828</TotalTime>
  <Words>1213</Words>
  <Application>Microsoft Office PowerPoint</Application>
  <PresentationFormat>On-screen Show (4:3)</PresentationFormat>
  <Paragraphs>145</Paragraphs>
  <Slides>21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9" baseType="lpstr">
      <vt:lpstr>Calibri</vt:lpstr>
      <vt:lpstr>Lucida Sans Unicode</vt:lpstr>
      <vt:lpstr>Verdana</vt:lpstr>
      <vt:lpstr>Wingdings 2</vt:lpstr>
      <vt:lpstr>Wingdings 3</vt:lpstr>
      <vt:lpstr>Concourse</vt:lpstr>
      <vt:lpstr>Acrobat Document</vt:lpstr>
      <vt:lpstr>Worksheet</vt:lpstr>
      <vt:lpstr>“Budget 101   Back to the Basics”</vt:lpstr>
      <vt:lpstr>Budget Transfer vs. Journal Entry</vt:lpstr>
      <vt:lpstr>BD What?</vt:lpstr>
      <vt:lpstr>What can I transfer/What can’t I transfer?</vt:lpstr>
      <vt:lpstr>Budget Transfer Template in ExpressLane</vt:lpstr>
      <vt:lpstr>Multi-Line Budget Transfer in ExpressLane</vt:lpstr>
      <vt:lpstr>Manual Budget Transfer Template</vt:lpstr>
      <vt:lpstr>What The Budget Might Look Like</vt:lpstr>
      <vt:lpstr>Monitoring Your P-Card Budget</vt:lpstr>
      <vt:lpstr>Revenue and Expense Reports</vt:lpstr>
      <vt:lpstr>Income Credit Program (ICP) What is it? </vt:lpstr>
      <vt:lpstr>What can I do with the ICP?</vt:lpstr>
      <vt:lpstr>Fees and Revenues</vt:lpstr>
      <vt:lpstr>Expenditures</vt:lpstr>
      <vt:lpstr>ICP – Getting Started</vt:lpstr>
      <vt:lpstr>Setting Up Your ICP Budget</vt:lpstr>
      <vt:lpstr>Calculating Your ICP Budget</vt:lpstr>
      <vt:lpstr>ICP – What’s Not Allowed</vt:lpstr>
      <vt:lpstr>Other Questions???</vt:lpstr>
      <vt:lpstr>Reports and Tools – ExpressLane</vt:lpstr>
      <vt:lpstr>Reports and Tools – Banner</vt:lpstr>
    </vt:vector>
  </TitlesOfParts>
  <Company>Lane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Credit Program  (ICP)</dc:title>
  <dc:creator>NolanC</dc:creator>
  <cp:lastModifiedBy>NolanC</cp:lastModifiedBy>
  <cp:revision>78</cp:revision>
  <dcterms:created xsi:type="dcterms:W3CDTF">2012-04-19T19:21:51Z</dcterms:created>
  <dcterms:modified xsi:type="dcterms:W3CDTF">2017-11-08T21:03:13Z</dcterms:modified>
</cp:coreProperties>
</file>