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8"/>
  </p:notesMasterIdLst>
  <p:sldIdLst>
    <p:sldId id="256" r:id="rId2"/>
    <p:sldId id="257" r:id="rId3"/>
    <p:sldId id="258" r:id="rId4"/>
    <p:sldId id="277" r:id="rId5"/>
    <p:sldId id="278" r:id="rId6"/>
    <p:sldId id="279" r:id="rId7"/>
    <p:sldId id="280" r:id="rId8"/>
    <p:sldId id="281" r:id="rId9"/>
    <p:sldId id="282" r:id="rId10"/>
    <p:sldId id="283" r:id="rId11"/>
    <p:sldId id="284" r:id="rId12"/>
    <p:sldId id="285" r:id="rId13"/>
    <p:sldId id="286" r:id="rId14"/>
    <p:sldId id="262" r:id="rId15"/>
    <p:sldId id="261" r:id="rId16"/>
    <p:sldId id="263" r:id="rId17"/>
    <p:sldId id="264" r:id="rId18"/>
    <p:sldId id="265" r:id="rId19"/>
    <p:sldId id="259" r:id="rId20"/>
    <p:sldId id="260" r:id="rId21"/>
    <p:sldId id="272" r:id="rId22"/>
    <p:sldId id="287" r:id="rId23"/>
    <p:sldId id="267" r:id="rId24"/>
    <p:sldId id="269" r:id="rId25"/>
    <p:sldId id="268" r:id="rId26"/>
    <p:sldId id="270"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BB0098E-61D8-46A8-8B21-82723A2655C5}" type="datetimeFigureOut">
              <a:rPr lang="en-US" smtClean="0"/>
              <a:pPr/>
              <a:t>11/8/2017</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93D13EBD-9272-4B8A-986E-5FE420C68C14}" type="slidenum">
              <a:rPr lang="en-US" smtClean="0"/>
              <a:pPr/>
              <a:t>‹#›</a:t>
            </a:fld>
            <a:endParaRPr lang="en-US" dirty="0"/>
          </a:p>
        </p:txBody>
      </p:sp>
    </p:spTree>
    <p:extLst>
      <p:ext uri="{BB962C8B-B14F-4D97-AF65-F5344CB8AC3E}">
        <p14:creationId xmlns:p14="http://schemas.microsoft.com/office/powerpoint/2010/main" val="371982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for transfer that cross funds</a:t>
            </a:r>
          </a:p>
        </p:txBody>
      </p:sp>
      <p:sp>
        <p:nvSpPr>
          <p:cNvPr id="4" name="Slide Number Placeholder 3"/>
          <p:cNvSpPr>
            <a:spLocks noGrp="1"/>
          </p:cNvSpPr>
          <p:nvPr>
            <p:ph type="sldNum" sz="quarter" idx="10"/>
          </p:nvPr>
        </p:nvSpPr>
        <p:spPr/>
        <p:txBody>
          <a:bodyPr/>
          <a:lstStyle/>
          <a:p>
            <a:fld id="{93D13EBD-9272-4B8A-986E-5FE420C68C14}" type="slidenum">
              <a:rPr lang="en-US" smtClean="0"/>
              <a:pPr/>
              <a:t>25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3595088-0390-4F3A-9C02-04373F204A83}" type="datetimeFigureOut">
              <a:rPr lang="en-US" smtClean="0"/>
              <a:pPr/>
              <a:t>11/8/2017</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B8ED59F-A9FB-4038-8D90-79C05E6EB91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8ED59F-A9FB-4038-8D90-79C05E6EB91A}" type="slidenum">
              <a:rPr lang="en-US" smtClean="0"/>
              <a:pPr/>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8ED59F-A9FB-4038-8D90-79C05E6EB91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8ED59F-A9FB-4038-8D90-79C05E6EB91A}" type="slidenum">
              <a:rPr lang="en-US" smtClean="0"/>
              <a:pPr/>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8ED59F-A9FB-4038-8D90-79C05E6EB91A}" type="slidenum">
              <a:rPr lang="en-US" smtClean="0"/>
              <a:pPr/>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3595088-0390-4F3A-9C02-04373F204A83}" type="datetimeFigureOut">
              <a:rPr lang="en-US" smtClean="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3595088-0390-4F3A-9C02-04373F204A83}" type="datetimeFigureOut">
              <a:rPr lang="en-US" smtClean="0"/>
              <a:pPr/>
              <a:t>11/8/2017</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B8ED59F-A9FB-4038-8D90-79C05E6EB91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3595088-0390-4F3A-9C02-04373F204A83}" type="datetimeFigureOut">
              <a:rPr lang="en-US" smtClean="0"/>
              <a:pPr/>
              <a:t>11/8/2017</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B8ED59F-A9FB-4038-8D90-79C05E6EB91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7772400" cy="914400"/>
          </a:xfrm>
        </p:spPr>
        <p:txBody>
          <a:bodyPr>
            <a:normAutofit/>
          </a:bodyPr>
          <a:lstStyle/>
          <a:p>
            <a:pPr algn="ctr"/>
            <a:r>
              <a:rPr lang="en-US" dirty="0" smtClean="0"/>
              <a:t>Basic </a:t>
            </a:r>
            <a:r>
              <a:rPr lang="en-US" dirty="0" smtClean="0"/>
              <a:t>Budgeting</a:t>
            </a:r>
            <a:endParaRPr lang="en-US" dirty="0"/>
          </a:p>
        </p:txBody>
      </p:sp>
      <p:sp>
        <p:nvSpPr>
          <p:cNvPr id="3" name="Subtitle 2"/>
          <p:cNvSpPr>
            <a:spLocks noGrp="1"/>
          </p:cNvSpPr>
          <p:nvPr>
            <p:ph type="subTitle" idx="1"/>
          </p:nvPr>
        </p:nvSpPr>
        <p:spPr>
          <a:xfrm>
            <a:off x="1981200" y="4343400"/>
            <a:ext cx="5562600" cy="533400"/>
          </a:xfrm>
        </p:spPr>
        <p:txBody>
          <a:bodyPr>
            <a:norm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181600"/>
          </a:xfrm>
        </p:spPr>
        <p:txBody>
          <a:bodyPr>
            <a:normAutofit/>
          </a:bodyPr>
          <a:lstStyle/>
          <a:p>
            <a:r>
              <a:rPr lang="en-US" dirty="0" smtClean="0"/>
              <a:t>Fund III – Accounts for the accumulation of resources for, and payment of general long-term debt, principal and interest. Receives revenue from bond related property taxes and a transfer from the general fund for other debt.</a:t>
            </a:r>
          </a:p>
          <a:p>
            <a:r>
              <a:rPr lang="en-US" dirty="0" smtClean="0"/>
              <a:t>Fund IV – Accounts for new construction, major remodeling projects and major equipment purchases. For example, this is the fund where bond projects, the Health &amp; Wellness building and deferred maintenance projects are accounted for.</a:t>
            </a:r>
            <a:endParaRPr lang="en-US" dirty="0"/>
          </a:p>
        </p:txBody>
      </p:sp>
      <p:sp>
        <p:nvSpPr>
          <p:cNvPr id="3" name="Title 2"/>
          <p:cNvSpPr>
            <a:spLocks noGrp="1"/>
          </p:cNvSpPr>
          <p:nvPr>
            <p:ph type="title"/>
          </p:nvPr>
        </p:nvSpPr>
        <p:spPr>
          <a:xfrm>
            <a:off x="457200" y="0"/>
            <a:ext cx="8229600" cy="1066800"/>
          </a:xfrm>
        </p:spPr>
        <p:txBody>
          <a:bodyPr>
            <a:normAutofit/>
          </a:bodyPr>
          <a:lstStyle/>
          <a:p>
            <a:pPr algn="ctr"/>
            <a:r>
              <a:rPr lang="en-US" sz="3200" dirty="0" smtClean="0"/>
              <a:t>FUND III – DEBT SERVICE</a:t>
            </a:r>
            <a:br>
              <a:rPr lang="en-US" sz="3200" dirty="0" smtClean="0"/>
            </a:br>
            <a:r>
              <a:rPr lang="en-US" sz="3200" dirty="0" smtClean="0"/>
              <a:t>FUND IV – CAPITAL PROJECTS</a:t>
            </a:r>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Fund V – Accounts for grants, loans and work study payments to students. With the exception of a college contribution to work study this is all a pass through of federal funds.</a:t>
            </a:r>
          </a:p>
          <a:p>
            <a:endParaRPr lang="en-US" dirty="0" smtClean="0"/>
          </a:p>
          <a:p>
            <a:r>
              <a:rPr lang="en-US" dirty="0" smtClean="0"/>
              <a:t>Fund VII – Accounts for funds held in trust for others such as student club accounts and early retirement accruals.</a:t>
            </a:r>
            <a:endParaRPr lang="en-US" dirty="0"/>
          </a:p>
        </p:txBody>
      </p:sp>
      <p:sp>
        <p:nvSpPr>
          <p:cNvPr id="3" name="Title 2"/>
          <p:cNvSpPr>
            <a:spLocks noGrp="1"/>
          </p:cNvSpPr>
          <p:nvPr>
            <p:ph type="title"/>
          </p:nvPr>
        </p:nvSpPr>
        <p:spPr/>
        <p:txBody>
          <a:bodyPr>
            <a:normAutofit/>
          </a:bodyPr>
          <a:lstStyle/>
          <a:p>
            <a:pPr algn="ctr"/>
            <a:r>
              <a:rPr lang="en-US" sz="3200" dirty="0" smtClean="0"/>
              <a:t>FUND V – FINANCIAL AID</a:t>
            </a:r>
            <a:br>
              <a:rPr lang="en-US" sz="3200" dirty="0" smtClean="0"/>
            </a:br>
            <a:r>
              <a:rPr lang="en-US" sz="3200" dirty="0" smtClean="0"/>
              <a:t>FUND VII – AGENCY FUNDS</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lstStyle/>
          <a:p>
            <a:r>
              <a:rPr lang="en-US" dirty="0" smtClean="0"/>
              <a:t>GAAP Definition: Enterprise activities are primarily intended to provide services to the public that support the mission of the government organization.</a:t>
            </a:r>
          </a:p>
          <a:p>
            <a:r>
              <a:rPr lang="en-US" dirty="0" smtClean="0"/>
              <a:t>Prices are established by market rates and are intended to both cover costs and a contribution to overhead beyond operating costs.</a:t>
            </a:r>
          </a:p>
          <a:p>
            <a:r>
              <a:rPr lang="en-US" dirty="0" smtClean="0"/>
              <a:t>LCC enterprise activities include the Laundry, CML, Food Services and the Bookstore.</a:t>
            </a:r>
            <a:endParaRPr lang="en-US" dirty="0"/>
          </a:p>
        </p:txBody>
      </p:sp>
      <p:sp>
        <p:nvSpPr>
          <p:cNvPr id="3" name="Title 2"/>
          <p:cNvSpPr>
            <a:spLocks noGrp="1"/>
          </p:cNvSpPr>
          <p:nvPr>
            <p:ph type="title"/>
          </p:nvPr>
        </p:nvSpPr>
        <p:spPr>
          <a:xfrm>
            <a:off x="457200" y="0"/>
            <a:ext cx="8229600" cy="838200"/>
          </a:xfrm>
        </p:spPr>
        <p:txBody>
          <a:bodyPr>
            <a:normAutofit/>
          </a:bodyPr>
          <a:lstStyle/>
          <a:p>
            <a:pPr algn="ctr"/>
            <a:r>
              <a:rPr lang="en-US" sz="3200" dirty="0" smtClean="0"/>
              <a:t>FUND VI – ENTERPRISE FUND</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lstStyle/>
          <a:p>
            <a:r>
              <a:rPr lang="en-US" dirty="0" smtClean="0"/>
              <a:t>This fund accounts for revenue sources that are legally restricted to expenditures for specific purposes – primarily grants from both government and private sources.</a:t>
            </a:r>
            <a:endParaRPr lang="en-US" dirty="0"/>
          </a:p>
        </p:txBody>
      </p:sp>
      <p:sp>
        <p:nvSpPr>
          <p:cNvPr id="3" name="Title 2"/>
          <p:cNvSpPr>
            <a:spLocks noGrp="1"/>
          </p:cNvSpPr>
          <p:nvPr>
            <p:ph type="title"/>
          </p:nvPr>
        </p:nvSpPr>
        <p:spPr>
          <a:xfrm>
            <a:off x="457200" y="274638"/>
            <a:ext cx="8229600" cy="639762"/>
          </a:xfrm>
        </p:spPr>
        <p:txBody>
          <a:bodyPr>
            <a:normAutofit/>
          </a:bodyPr>
          <a:lstStyle/>
          <a:p>
            <a:pPr algn="ctr"/>
            <a:r>
              <a:rPr lang="en-US" sz="3200" dirty="0" smtClean="0"/>
              <a:t>FUND VIII – SPECIAL REVENUE FUND</a:t>
            </a: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45291"/>
          </a:xfrm>
        </p:spPr>
        <p:txBody>
          <a:bodyPr>
            <a:normAutofit/>
          </a:bodyPr>
          <a:lstStyle/>
          <a:p>
            <a:r>
              <a:rPr lang="en-US" dirty="0" smtClean="0"/>
              <a:t>Mandatory Student Fees</a:t>
            </a:r>
          </a:p>
          <a:p>
            <a:r>
              <a:rPr lang="en-US" dirty="0" smtClean="0"/>
              <a:t>Non-Mandatory Student Fees </a:t>
            </a:r>
          </a:p>
          <a:p>
            <a:r>
              <a:rPr lang="en-US" dirty="0" smtClean="0"/>
              <a:t>User Fees</a:t>
            </a:r>
          </a:p>
          <a:p>
            <a:r>
              <a:rPr lang="en-US" dirty="0" smtClean="0"/>
              <a:t>Other Fees and Charges</a:t>
            </a:r>
          </a:p>
          <a:p>
            <a:r>
              <a:rPr lang="en-US" dirty="0" smtClean="0"/>
              <a:t>Sales from goods; used books, foods, etc.</a:t>
            </a:r>
          </a:p>
          <a:p>
            <a:r>
              <a:rPr lang="en-US" dirty="0" smtClean="0"/>
              <a:t>Sales from services; cleaning, printing, etc.</a:t>
            </a:r>
          </a:p>
          <a:p>
            <a:r>
              <a:rPr lang="en-US" dirty="0" smtClean="0"/>
              <a:t>Sales from events</a:t>
            </a:r>
          </a:p>
          <a:p>
            <a:r>
              <a:rPr lang="en-US" dirty="0" smtClean="0"/>
              <a:t>Property Taxes (Operating &amp; Debt levies)</a:t>
            </a:r>
          </a:p>
          <a:p>
            <a:r>
              <a:rPr lang="en-US" dirty="0" smtClean="0"/>
              <a:t>State Revenue</a:t>
            </a:r>
          </a:p>
          <a:p>
            <a:r>
              <a:rPr lang="en-US" dirty="0" smtClean="0"/>
              <a:t>Inter and Intra Fund Transfers</a:t>
            </a:r>
          </a:p>
          <a:p>
            <a:r>
              <a:rPr lang="en-US" dirty="0" smtClean="0"/>
              <a:t>Grants and Other Financial Aid</a:t>
            </a:r>
            <a:endParaRPr lang="en-US" dirty="0"/>
          </a:p>
        </p:txBody>
      </p:sp>
      <p:sp>
        <p:nvSpPr>
          <p:cNvPr id="2" name="Title 1"/>
          <p:cNvSpPr>
            <a:spLocks noGrp="1"/>
          </p:cNvSpPr>
          <p:nvPr>
            <p:ph type="title"/>
          </p:nvPr>
        </p:nvSpPr>
        <p:spPr>
          <a:xfrm>
            <a:off x="457200" y="152400"/>
            <a:ext cx="8229600" cy="685800"/>
          </a:xfrm>
        </p:spPr>
        <p:txBody>
          <a:bodyPr>
            <a:normAutofit/>
          </a:bodyPr>
          <a:lstStyle/>
          <a:p>
            <a:pPr algn="ctr"/>
            <a:r>
              <a:rPr lang="en-US" sz="3200" b="1" dirty="0" smtClean="0"/>
              <a:t>FEES AND REVENUES</a:t>
            </a:r>
            <a:endParaRPr lang="en-US" sz="32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321491"/>
          </a:xfrm>
        </p:spPr>
        <p:txBody>
          <a:bodyPr>
            <a:normAutofit fontScale="85000" lnSpcReduction="20000"/>
          </a:bodyPr>
          <a:lstStyle/>
          <a:p>
            <a:r>
              <a:rPr lang="en-US" dirty="0" smtClean="0"/>
              <a:t>Labor (approx 70% of Budgeted Expenses)</a:t>
            </a:r>
          </a:p>
          <a:p>
            <a:r>
              <a:rPr lang="en-US" dirty="0" smtClean="0"/>
              <a:t>Rents and Leasing costs </a:t>
            </a:r>
          </a:p>
          <a:p>
            <a:r>
              <a:rPr lang="en-US" dirty="0" smtClean="0"/>
              <a:t>Printing and copying costs</a:t>
            </a:r>
          </a:p>
          <a:p>
            <a:r>
              <a:rPr lang="en-US" dirty="0" smtClean="0"/>
              <a:t>Maintenance &amp; Repair (facilities, grounds, equip)</a:t>
            </a:r>
          </a:p>
          <a:p>
            <a:r>
              <a:rPr lang="en-US" dirty="0" smtClean="0"/>
              <a:t>Operational Supplies (fuels, paper, dishes, items for Re-sale)</a:t>
            </a:r>
          </a:p>
          <a:p>
            <a:r>
              <a:rPr lang="en-US" dirty="0" smtClean="0"/>
              <a:t>Class Activities</a:t>
            </a:r>
          </a:p>
          <a:p>
            <a:r>
              <a:rPr lang="en-US" dirty="0" smtClean="0"/>
              <a:t>Advertising, Legal Services</a:t>
            </a:r>
          </a:p>
          <a:p>
            <a:r>
              <a:rPr lang="en-US" dirty="0" smtClean="0"/>
              <a:t>Non-Credit Instructors </a:t>
            </a:r>
          </a:p>
          <a:p>
            <a:r>
              <a:rPr lang="en-US" dirty="0" smtClean="0"/>
              <a:t>Curriculum fees – Telecourses/Distance Learning</a:t>
            </a:r>
          </a:p>
          <a:p>
            <a:r>
              <a:rPr lang="en-US" dirty="0" smtClean="0"/>
              <a:t>License fees – Telecourses/Distance Learning</a:t>
            </a:r>
          </a:p>
          <a:p>
            <a:r>
              <a:rPr lang="en-US" dirty="0" smtClean="0"/>
              <a:t>Utilities &amp; Communications, Telephone</a:t>
            </a:r>
          </a:p>
          <a:p>
            <a:r>
              <a:rPr lang="en-US" dirty="0" smtClean="0"/>
              <a:t>Travel &amp; Training</a:t>
            </a:r>
          </a:p>
          <a:p>
            <a:r>
              <a:rPr lang="en-US" dirty="0" smtClean="0"/>
              <a:t>Institutional Fees &amp; Dues</a:t>
            </a:r>
          </a:p>
          <a:p>
            <a:r>
              <a:rPr lang="en-US" dirty="0" smtClean="0"/>
              <a:t>Contractual (accounting &amp; auditing services)</a:t>
            </a:r>
          </a:p>
          <a:p>
            <a:r>
              <a:rPr lang="en-US" dirty="0" smtClean="0"/>
              <a:t>Debt Payments</a:t>
            </a:r>
            <a:endParaRPr lang="en-US" dirty="0"/>
          </a:p>
        </p:txBody>
      </p:sp>
      <p:sp>
        <p:nvSpPr>
          <p:cNvPr id="2" name="Title 1"/>
          <p:cNvSpPr>
            <a:spLocks noGrp="1"/>
          </p:cNvSpPr>
          <p:nvPr>
            <p:ph type="title"/>
          </p:nvPr>
        </p:nvSpPr>
        <p:spPr>
          <a:xfrm>
            <a:off x="533400" y="0"/>
            <a:ext cx="8229600" cy="715962"/>
          </a:xfrm>
        </p:spPr>
        <p:txBody>
          <a:bodyPr>
            <a:normAutofit/>
          </a:bodyPr>
          <a:lstStyle/>
          <a:p>
            <a:pPr algn="ctr"/>
            <a:r>
              <a:rPr lang="en-US" sz="3200" b="1" dirty="0" smtClean="0"/>
              <a:t>EXPENDITURES</a:t>
            </a:r>
            <a:endParaRPr lang="en-US" sz="32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The </a:t>
            </a:r>
            <a:r>
              <a:rPr lang="en-US" b="1" dirty="0" smtClean="0"/>
              <a:t>Fund</a:t>
            </a:r>
            <a:r>
              <a:rPr lang="en-US" dirty="0" smtClean="0"/>
              <a:t> is an accounting entity with a self-balancing set of accounts.</a:t>
            </a:r>
          </a:p>
          <a:p>
            <a:r>
              <a:rPr lang="en-US" dirty="0" smtClean="0"/>
              <a:t>The </a:t>
            </a:r>
            <a:r>
              <a:rPr lang="en-US" b="1" dirty="0" smtClean="0"/>
              <a:t>Organization</a:t>
            </a:r>
            <a:r>
              <a:rPr lang="en-US" dirty="0" smtClean="0"/>
              <a:t> tries to reflect the budget lines of authority sharing from the sub-departments to the departments to the divisions to the vice president and finally to the president.</a:t>
            </a:r>
          </a:p>
          <a:p>
            <a:r>
              <a:rPr lang="en-US" dirty="0" smtClean="0"/>
              <a:t>The </a:t>
            </a:r>
            <a:r>
              <a:rPr lang="en-US" b="1" dirty="0" smtClean="0"/>
              <a:t>Account Code</a:t>
            </a:r>
            <a:r>
              <a:rPr lang="en-US" dirty="0" smtClean="0"/>
              <a:t> identifies differing types of expenditures.</a:t>
            </a:r>
          </a:p>
          <a:p>
            <a:r>
              <a:rPr lang="en-US" dirty="0" smtClean="0"/>
              <a:t>The </a:t>
            </a:r>
            <a:r>
              <a:rPr lang="en-US" b="1" dirty="0" smtClean="0"/>
              <a:t>Program</a:t>
            </a:r>
            <a:r>
              <a:rPr lang="en-US" dirty="0" smtClean="0"/>
              <a:t> is defined by NACUBO standards and the State of Oregon reporting requirements (it indicates if the expenditure is for Instruction, Instructional Support, Student Services, Community Services, College Support, Plant Operations and Maintenance, Plant Additions, Financial Aid and Debt Service).</a:t>
            </a:r>
            <a:endParaRPr lang="en-US" dirty="0"/>
          </a:p>
        </p:txBody>
      </p:sp>
      <p:sp>
        <p:nvSpPr>
          <p:cNvPr id="2" name="Title 1"/>
          <p:cNvSpPr>
            <a:spLocks noGrp="1"/>
          </p:cNvSpPr>
          <p:nvPr>
            <p:ph type="title"/>
          </p:nvPr>
        </p:nvSpPr>
        <p:spPr>
          <a:xfrm>
            <a:off x="0" y="274638"/>
            <a:ext cx="9144000" cy="1143000"/>
          </a:xfrm>
        </p:spPr>
        <p:txBody>
          <a:bodyPr>
            <a:normAutofit fontScale="90000"/>
          </a:bodyPr>
          <a:lstStyle/>
          <a:p>
            <a:pPr algn="ctr"/>
            <a:r>
              <a:rPr lang="en-US" sz="3200" b="1" dirty="0" smtClean="0">
                <a:solidFill>
                  <a:schemeClr val="accent1">
                    <a:lumMod val="75000"/>
                  </a:schemeClr>
                </a:solidFill>
              </a:rPr>
              <a:t>FOAP</a:t>
            </a:r>
            <a:r>
              <a:rPr lang="en-US" sz="3200" b="1" dirty="0" smtClean="0"/>
              <a:t>:</a:t>
            </a:r>
            <a:br>
              <a:rPr lang="en-US" sz="3200" b="1" dirty="0" smtClean="0"/>
            </a:br>
            <a:r>
              <a:rPr lang="en-US" sz="3100" dirty="0" smtClean="0">
                <a:solidFill>
                  <a:schemeClr val="accent1">
                    <a:lumMod val="75000"/>
                  </a:schemeClr>
                </a:solidFill>
              </a:rPr>
              <a:t>F</a:t>
            </a:r>
            <a:r>
              <a:rPr lang="en-US" sz="3100" dirty="0" smtClean="0"/>
              <a:t>UND–</a:t>
            </a:r>
            <a:r>
              <a:rPr lang="en-US" sz="3100" dirty="0" smtClean="0">
                <a:solidFill>
                  <a:schemeClr val="accent1">
                    <a:lumMod val="75000"/>
                  </a:schemeClr>
                </a:solidFill>
              </a:rPr>
              <a:t>O</a:t>
            </a:r>
            <a:r>
              <a:rPr lang="en-US" sz="3100" dirty="0" smtClean="0"/>
              <a:t>RGANIZATION–</a:t>
            </a:r>
            <a:r>
              <a:rPr lang="en-US" sz="3100" dirty="0" smtClean="0">
                <a:solidFill>
                  <a:schemeClr val="accent1">
                    <a:lumMod val="75000"/>
                  </a:schemeClr>
                </a:solidFill>
              </a:rPr>
              <a:t>A</a:t>
            </a:r>
            <a:r>
              <a:rPr lang="en-US" sz="3100" dirty="0" smtClean="0"/>
              <a:t>CCOUNT CODE-</a:t>
            </a:r>
            <a:r>
              <a:rPr lang="en-US" sz="3100" dirty="0" smtClean="0">
                <a:solidFill>
                  <a:schemeClr val="accent1">
                    <a:lumMod val="75000"/>
                  </a:schemeClr>
                </a:solidFill>
              </a:rPr>
              <a:t>P</a:t>
            </a:r>
            <a:r>
              <a:rPr lang="en-US" sz="3100" dirty="0" smtClean="0"/>
              <a:t>ROGRAM</a:t>
            </a:r>
            <a:endParaRPr lang="en-US" sz="31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534400" cy="4940491"/>
          </a:xfrm>
        </p:spPr>
        <p:txBody>
          <a:bodyPr>
            <a:normAutofit/>
          </a:bodyPr>
          <a:lstStyle/>
          <a:p>
            <a:pPr>
              <a:buNone/>
            </a:pPr>
            <a:r>
              <a:rPr lang="en-US" dirty="0" smtClean="0"/>
              <a:t>The </a:t>
            </a:r>
            <a:r>
              <a:rPr lang="en-US" b="1" dirty="0" smtClean="0"/>
              <a:t>Fund</a:t>
            </a:r>
            <a:r>
              <a:rPr lang="en-US" dirty="0" smtClean="0"/>
              <a:t> for the General Fund is 111100</a:t>
            </a:r>
          </a:p>
          <a:p>
            <a:pPr>
              <a:buNone/>
            </a:pPr>
            <a:r>
              <a:rPr lang="en-US" dirty="0" smtClean="0"/>
              <a:t>The </a:t>
            </a:r>
            <a:r>
              <a:rPr lang="en-US" b="1" dirty="0" smtClean="0"/>
              <a:t>Organization </a:t>
            </a:r>
            <a:r>
              <a:rPr lang="en-US" dirty="0" smtClean="0"/>
              <a:t>for Art/Design &amp; Drawing is 621305</a:t>
            </a:r>
          </a:p>
          <a:p>
            <a:pPr>
              <a:buNone/>
            </a:pPr>
            <a:r>
              <a:rPr lang="en-US" dirty="0" smtClean="0"/>
              <a:t>The </a:t>
            </a:r>
            <a:r>
              <a:rPr lang="en-US" b="1" dirty="0" smtClean="0"/>
              <a:t>Account Code</a:t>
            </a:r>
            <a:r>
              <a:rPr lang="en-US" dirty="0" smtClean="0"/>
              <a:t> for Operating Supplies is 611500</a:t>
            </a:r>
          </a:p>
          <a:p>
            <a:pPr>
              <a:buNone/>
            </a:pPr>
            <a:r>
              <a:rPr lang="en-US" dirty="0" smtClean="0"/>
              <a:t>The </a:t>
            </a:r>
            <a:r>
              <a:rPr lang="en-US" b="1" dirty="0" smtClean="0"/>
              <a:t>Program </a:t>
            </a:r>
            <a:r>
              <a:rPr lang="en-US" dirty="0" smtClean="0"/>
              <a:t>for Lower Div </a:t>
            </a:r>
            <a:r>
              <a:rPr lang="en-US" dirty="0" err="1" smtClean="0"/>
              <a:t>Trx</a:t>
            </a:r>
            <a:r>
              <a:rPr lang="en-US" dirty="0" smtClean="0"/>
              <a:t>/Gen </a:t>
            </a:r>
            <a:r>
              <a:rPr lang="en-US" dirty="0" err="1" smtClean="0"/>
              <a:t>Acad</a:t>
            </a:r>
            <a:r>
              <a:rPr lang="en-US" dirty="0" smtClean="0"/>
              <a:t> is 111000</a:t>
            </a:r>
          </a:p>
          <a:p>
            <a:pPr>
              <a:buNone/>
            </a:pPr>
            <a:r>
              <a:rPr lang="en-US" b="1" dirty="0" smtClean="0"/>
              <a:t>Put all together:</a:t>
            </a:r>
          </a:p>
          <a:p>
            <a:pPr>
              <a:buNone/>
            </a:pPr>
            <a:endParaRPr lang="en-US" dirty="0" smtClean="0"/>
          </a:p>
        </p:txBody>
      </p:sp>
      <p:sp>
        <p:nvSpPr>
          <p:cNvPr id="2" name="Title 1"/>
          <p:cNvSpPr>
            <a:spLocks noGrp="1"/>
          </p:cNvSpPr>
          <p:nvPr>
            <p:ph type="title"/>
          </p:nvPr>
        </p:nvSpPr>
        <p:spPr>
          <a:xfrm>
            <a:off x="457200" y="0"/>
            <a:ext cx="8229600" cy="762000"/>
          </a:xfrm>
        </p:spPr>
        <p:txBody>
          <a:bodyPr>
            <a:normAutofit/>
          </a:bodyPr>
          <a:lstStyle/>
          <a:p>
            <a:pPr algn="ctr"/>
            <a:r>
              <a:rPr lang="en-US" sz="3200" b="1" dirty="0" smtClean="0"/>
              <a:t>BANNER FOAP - EXAMPLE</a:t>
            </a:r>
            <a:endParaRPr lang="en-US" sz="3200" b="1" dirty="0"/>
          </a:p>
        </p:txBody>
      </p:sp>
      <p:sp>
        <p:nvSpPr>
          <p:cNvPr id="4" name="Rectangle 3"/>
          <p:cNvSpPr/>
          <p:nvPr/>
        </p:nvSpPr>
        <p:spPr>
          <a:xfrm>
            <a:off x="1143000" y="4724400"/>
            <a:ext cx="7239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Fund		Org		</a:t>
            </a:r>
            <a:r>
              <a:rPr lang="en-US" dirty="0" err="1" smtClean="0"/>
              <a:t>AcctCode</a:t>
            </a:r>
            <a:r>
              <a:rPr lang="en-US" dirty="0" smtClean="0"/>
              <a:t>	Program</a:t>
            </a:r>
          </a:p>
          <a:p>
            <a:r>
              <a:rPr lang="en-US" dirty="0" smtClean="0"/>
              <a:t>111100		621305		611500		111000</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10600" cy="5486399"/>
          </a:xfrm>
        </p:spPr>
        <p:txBody>
          <a:bodyPr>
            <a:normAutofit/>
          </a:bodyPr>
          <a:lstStyle/>
          <a:p>
            <a:pPr>
              <a:defRPr/>
            </a:pPr>
            <a:r>
              <a:rPr lang="en-US" b="1" dirty="0" smtClean="0"/>
              <a:t>New fees that are approved during the fiscal year or fees that are already budgeted and are coming in higher than anticipated at the original budget adoption:</a:t>
            </a:r>
          </a:p>
          <a:p>
            <a:pPr lvl="1">
              <a:defRPr/>
            </a:pPr>
            <a:r>
              <a:rPr lang="en-US" sz="2200" dirty="0" smtClean="0"/>
              <a:t>Prepare a supplemental budget request showing both the complete revenue and expenditure FOAPs, the dollar amounts, and an explanation (“This fee was approved by the Board on 12/15/11. It is for students to reimburse the college for art supplies”.) (“This fee is for art supplies and has been consistently coming in at $25,000 over the last 3 years. We request the budgeted revenues and expenses be increased to $25,000.)</a:t>
            </a:r>
          </a:p>
          <a:p>
            <a:pPr>
              <a:buNone/>
            </a:pPr>
            <a:endParaRPr lang="en-US" dirty="0" smtClean="0"/>
          </a:p>
          <a:p>
            <a:pPr>
              <a:buNone/>
            </a:pPr>
            <a:endParaRPr lang="en-US" dirty="0"/>
          </a:p>
        </p:txBody>
      </p:sp>
      <p:sp>
        <p:nvSpPr>
          <p:cNvPr id="2" name="Title 1"/>
          <p:cNvSpPr>
            <a:spLocks noGrp="1"/>
          </p:cNvSpPr>
          <p:nvPr>
            <p:ph type="title"/>
          </p:nvPr>
        </p:nvSpPr>
        <p:spPr>
          <a:xfrm>
            <a:off x="457200" y="0"/>
            <a:ext cx="8229600" cy="1066800"/>
          </a:xfrm>
        </p:spPr>
        <p:txBody>
          <a:bodyPr>
            <a:normAutofit/>
          </a:bodyPr>
          <a:lstStyle/>
          <a:p>
            <a:pPr algn="ctr"/>
            <a:r>
              <a:rPr lang="en-US" sz="3200" b="1" dirty="0" smtClean="0"/>
              <a:t>WHAT IF I COLLECT MORE FEE MONEY THAN IS BUDGETED?</a:t>
            </a:r>
            <a:endParaRPr lang="en-US" sz="3200" b="1" dirty="0"/>
          </a:p>
        </p:txBody>
      </p:sp>
      <p:sp>
        <p:nvSpPr>
          <p:cNvPr id="10" name="TextBox 9"/>
          <p:cNvSpPr txBox="1"/>
          <p:nvPr/>
        </p:nvSpPr>
        <p:spPr>
          <a:xfrm>
            <a:off x="990600" y="5486400"/>
            <a:ext cx="7696200" cy="923330"/>
          </a:xfrm>
          <a:prstGeom prst="rect">
            <a:avLst/>
          </a:prstGeom>
          <a:noFill/>
        </p:spPr>
        <p:txBody>
          <a:bodyPr wrap="square" rtlCol="0">
            <a:spAutoFit/>
          </a:bodyPr>
          <a:lstStyle/>
          <a:p>
            <a:pPr>
              <a:buFont typeface="Wingdings" pitchFamily="2" charset="2"/>
              <a:buChar char="Ø"/>
            </a:pPr>
            <a:r>
              <a:rPr lang="en-US" b="1" dirty="0" smtClean="0"/>
              <a:t>This request may be completed via email to the Budget Office from your Executive Dean or Manager</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1219200"/>
          <a:ext cx="8839200" cy="4114800"/>
        </p:xfrm>
        <a:graphic>
          <a:graphicData uri="http://schemas.openxmlformats.org/drawingml/2006/table">
            <a:tbl>
              <a:tblPr>
                <a:tableStyleId>{5C22544A-7EE6-4342-B048-85BDC9FD1C3A}</a:tableStyleId>
              </a:tblPr>
              <a:tblGrid>
                <a:gridCol w="1063978">
                  <a:extLst>
                    <a:ext uri="{9D8B030D-6E8A-4147-A177-3AD203B41FA5}">
                      <a16:colId xmlns:a16="http://schemas.microsoft.com/office/drawing/2014/main" val="20000"/>
                    </a:ext>
                  </a:extLst>
                </a:gridCol>
                <a:gridCol w="3683000">
                  <a:extLst>
                    <a:ext uri="{9D8B030D-6E8A-4147-A177-3AD203B41FA5}">
                      <a16:colId xmlns:a16="http://schemas.microsoft.com/office/drawing/2014/main" val="20001"/>
                    </a:ext>
                  </a:extLst>
                </a:gridCol>
                <a:gridCol w="1730022">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370840">
                <a:tc>
                  <a:txBody>
                    <a:bodyPr/>
                    <a:lstStyle/>
                    <a:p>
                      <a:pPr marL="342900" indent="-342900" algn="ctr">
                        <a:buFont typeface="+mj-lt"/>
                        <a:buNone/>
                      </a:pPr>
                      <a:endParaRPr lang="en-US" sz="1600" b="1" dirty="0" smtClean="0"/>
                    </a:p>
                    <a:p>
                      <a:pPr marL="342900" indent="-342900" algn="ctr">
                        <a:buFont typeface="+mj-lt"/>
                        <a:buNone/>
                      </a:pPr>
                      <a:r>
                        <a:rPr lang="en-US" sz="1600" b="1" dirty="0" smtClean="0"/>
                        <a:t>BD</a:t>
                      </a:r>
                      <a:r>
                        <a:rPr lang="en-US" sz="1600" b="1" baseline="0" dirty="0" smtClean="0"/>
                        <a:t>01 </a:t>
                      </a:r>
                      <a:endParaRPr lang="en-US" sz="1600" b="1"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mj-lt"/>
                        <a:buNone/>
                        <a:tabLst/>
                        <a:defRPr/>
                      </a:pPr>
                      <a:r>
                        <a:rPr lang="en-US" sz="1600" dirty="0" smtClean="0"/>
                        <a:t>Used to load Adopted budget </a:t>
                      </a:r>
                      <a:endParaRPr lang="en-US" sz="1600" dirty="0"/>
                    </a:p>
                  </a:txBody>
                  <a:tcPr anchor="ctr"/>
                </a:tc>
                <a:tc>
                  <a:txBody>
                    <a:bodyPr/>
                    <a:lstStyle/>
                    <a:p>
                      <a:pPr marL="342900" indent="-342900" algn="ctr">
                        <a:buFont typeface="+mj-lt"/>
                        <a:buNone/>
                      </a:pPr>
                      <a:r>
                        <a:rPr lang="en-US" sz="1600" dirty="0" smtClean="0"/>
                        <a:t>Permanent </a:t>
                      </a:r>
                      <a:endParaRPr lang="en-US" sz="1600" dirty="0"/>
                    </a:p>
                  </a:txBody>
                  <a:tcPr anchor="ctr" anchorCtr="1"/>
                </a:tc>
                <a:tc>
                  <a:txBody>
                    <a:bodyPr/>
                    <a:lstStyle/>
                    <a:p>
                      <a:pPr marL="342900" indent="-342900" algn="ctr">
                        <a:buFont typeface="+mj-lt"/>
                        <a:buNone/>
                      </a:pPr>
                      <a:r>
                        <a:rPr lang="en-US" sz="1600" dirty="0" smtClean="0"/>
                        <a:t>Budget Office Only </a:t>
                      </a:r>
                      <a:endParaRPr lang="en-US" sz="1600" dirty="0"/>
                    </a:p>
                  </a:txBody>
                  <a:tcPr anchor="ctr" anchorCtr="1"/>
                </a:tc>
                <a:extLst>
                  <a:ext uri="{0D108BD9-81ED-4DB2-BD59-A6C34878D82A}">
                    <a16:rowId xmlns:a16="http://schemas.microsoft.com/office/drawing/2014/main" val="10000"/>
                  </a:ext>
                </a:extLst>
              </a:tr>
              <a:tr h="370840">
                <a:tc>
                  <a:txBody>
                    <a:bodyPr/>
                    <a:lstStyle/>
                    <a:p>
                      <a:pPr algn="ctr"/>
                      <a:r>
                        <a:rPr lang="en-US" sz="1600" b="1" dirty="0" smtClean="0"/>
                        <a:t>BD02</a:t>
                      </a:r>
                      <a:endParaRPr lang="en-US" sz="1600" b="1" dirty="0"/>
                    </a:p>
                  </a:txBody>
                  <a:tcPr anchor="ctr" anchorCtr="1"/>
                </a:tc>
                <a:tc>
                  <a:txBody>
                    <a:bodyPr/>
                    <a:lstStyle/>
                    <a:p>
                      <a:r>
                        <a:rPr lang="en-US" sz="1600" dirty="0" smtClean="0"/>
                        <a:t>Used by the budget office Via Native Banner to move budget amount from one area</a:t>
                      </a:r>
                      <a:r>
                        <a:rPr lang="en-US" sz="1600" baseline="0" dirty="0" smtClean="0"/>
                        <a:t> of your budget to another </a:t>
                      </a:r>
                      <a:endParaRPr lang="en-US" sz="1600" dirty="0"/>
                    </a:p>
                  </a:txBody>
                  <a:tcPr/>
                </a:tc>
                <a:tc>
                  <a:txBody>
                    <a:bodyPr/>
                    <a:lstStyle/>
                    <a:p>
                      <a:pPr algn="ctr"/>
                      <a:r>
                        <a:rPr lang="en-US" sz="1600" dirty="0" smtClean="0"/>
                        <a:t>Permanent</a:t>
                      </a:r>
                      <a:r>
                        <a:rPr lang="en-US" sz="1600" baseline="0" dirty="0" smtClean="0"/>
                        <a:t> </a:t>
                      </a:r>
                      <a:endParaRPr lang="en-US" sz="1600" dirty="0"/>
                    </a:p>
                  </a:txBody>
                  <a:tcPr anchor="ctr" anchorCtr="1"/>
                </a:tc>
                <a:tc>
                  <a:txBody>
                    <a:bodyPr/>
                    <a:lstStyle/>
                    <a:p>
                      <a:r>
                        <a:rPr lang="en-US" sz="1600" dirty="0" smtClean="0"/>
                        <a:t>The</a:t>
                      </a:r>
                      <a:r>
                        <a:rPr lang="en-US" sz="1600" baseline="0" dirty="0" smtClean="0"/>
                        <a:t> adjustment will carryover into the adopted budget load for the next fiscal year and beyond </a:t>
                      </a:r>
                      <a:endParaRPr lang="en-US" sz="1600" dirty="0"/>
                    </a:p>
                  </a:txBody>
                  <a:tcPr/>
                </a:tc>
                <a:extLst>
                  <a:ext uri="{0D108BD9-81ED-4DB2-BD59-A6C34878D82A}">
                    <a16:rowId xmlns:a16="http://schemas.microsoft.com/office/drawing/2014/main" val="10001"/>
                  </a:ext>
                </a:extLst>
              </a:tr>
              <a:tr h="370840">
                <a:tc>
                  <a:txBody>
                    <a:bodyPr/>
                    <a:lstStyle/>
                    <a:p>
                      <a:r>
                        <a:rPr lang="en-US" sz="1600" b="1" dirty="0" smtClean="0"/>
                        <a:t>BD</a:t>
                      </a:r>
                      <a:r>
                        <a:rPr lang="en-US" sz="1600" b="1" baseline="0" dirty="0" smtClean="0"/>
                        <a:t>04</a:t>
                      </a:r>
                      <a:endParaRPr lang="en-US" sz="1600" b="1" dirty="0"/>
                    </a:p>
                  </a:txBody>
                  <a:tcPr anchor="ctr" anchorCtr="1"/>
                </a:tc>
                <a:tc>
                  <a:txBody>
                    <a:bodyPr/>
                    <a:lstStyle/>
                    <a:p>
                      <a:r>
                        <a:rPr lang="en-US" sz="1600" dirty="0" smtClean="0"/>
                        <a:t>Used by the budget office to move budget </a:t>
                      </a:r>
                      <a:endParaRPr lang="en-US" sz="1600" dirty="0"/>
                    </a:p>
                  </a:txBody>
                  <a:tcPr/>
                </a:tc>
                <a:tc>
                  <a:txBody>
                    <a:bodyPr/>
                    <a:lstStyle/>
                    <a:p>
                      <a:r>
                        <a:rPr lang="en-US" sz="1600" dirty="0" smtClean="0"/>
                        <a:t>Temporary</a:t>
                      </a:r>
                      <a:endParaRPr lang="en-US" sz="1600" dirty="0"/>
                    </a:p>
                  </a:txBody>
                  <a:tcPr anchor="ctr" anchorCtr="1"/>
                </a:tc>
                <a:tc>
                  <a:txBody>
                    <a:bodyPr/>
                    <a:lstStyle/>
                    <a:p>
                      <a:r>
                        <a:rPr lang="en-US" sz="1600" dirty="0" smtClean="0"/>
                        <a:t>The adjustment</a:t>
                      </a:r>
                      <a:r>
                        <a:rPr lang="en-US" sz="1600" baseline="0" dirty="0" smtClean="0"/>
                        <a:t> will not carryover into future fiscal years </a:t>
                      </a:r>
                      <a:endParaRPr lang="en-US" sz="1600" dirty="0"/>
                    </a:p>
                  </a:txBody>
                  <a:tcPr/>
                </a:tc>
                <a:extLst>
                  <a:ext uri="{0D108BD9-81ED-4DB2-BD59-A6C34878D82A}">
                    <a16:rowId xmlns:a16="http://schemas.microsoft.com/office/drawing/2014/main" val="10002"/>
                  </a:ext>
                </a:extLst>
              </a:tr>
              <a:tr h="370840">
                <a:tc>
                  <a:txBody>
                    <a:bodyPr/>
                    <a:lstStyle/>
                    <a:p>
                      <a:r>
                        <a:rPr lang="en-US" sz="1600" b="1" dirty="0" smtClean="0"/>
                        <a:t>BXN8</a:t>
                      </a:r>
                      <a:endParaRPr lang="en-US" sz="1600" b="1" dirty="0"/>
                    </a:p>
                  </a:txBody>
                  <a:tcPr anchor="ctr" anchorCtr="1"/>
                </a:tc>
                <a:tc>
                  <a:txBody>
                    <a:bodyPr/>
                    <a:lstStyle/>
                    <a:p>
                      <a:r>
                        <a:rPr lang="en-US" sz="1600" dirty="0" smtClean="0"/>
                        <a:t>Used by departments via </a:t>
                      </a:r>
                      <a:r>
                        <a:rPr lang="en-US" sz="1600" dirty="0" err="1" smtClean="0"/>
                        <a:t>ExpressLane</a:t>
                      </a:r>
                      <a:r>
                        <a:rPr lang="en-US" sz="1600" baseline="0" dirty="0" smtClean="0"/>
                        <a:t> to move budget in funds.</a:t>
                      </a:r>
                      <a:endParaRPr lang="en-US" sz="1600" dirty="0"/>
                    </a:p>
                  </a:txBody>
                  <a:tcPr/>
                </a:tc>
                <a:tc>
                  <a:txBody>
                    <a:bodyPr/>
                    <a:lstStyle/>
                    <a:p>
                      <a:endParaRPr lang="en-US" sz="1600" dirty="0"/>
                    </a:p>
                  </a:txBody>
                  <a:tcPr/>
                </a:tc>
                <a:tc>
                  <a:txBody>
                    <a:bodyPr/>
                    <a:lstStyle/>
                    <a:p>
                      <a:r>
                        <a:rPr lang="en-US" sz="1600" b="1" dirty="0" smtClean="0"/>
                        <a:t>Except fund 8 </a:t>
                      </a:r>
                      <a:endParaRPr lang="en-US" sz="1600" b="1" dirty="0"/>
                    </a:p>
                  </a:txBody>
                  <a:tcPr anchor="ctr" anchorCtr="1"/>
                </a:tc>
                <a:extLst>
                  <a:ext uri="{0D108BD9-81ED-4DB2-BD59-A6C34878D82A}">
                    <a16:rowId xmlns:a16="http://schemas.microsoft.com/office/drawing/2014/main" val="10003"/>
                  </a:ext>
                </a:extLst>
              </a:tr>
              <a:tr h="370840">
                <a:tc>
                  <a:txBody>
                    <a:bodyPr/>
                    <a:lstStyle/>
                    <a:p>
                      <a:r>
                        <a:rPr lang="en-US" sz="1600" b="1" dirty="0" smtClean="0"/>
                        <a:t>BXP8</a:t>
                      </a:r>
                      <a:endParaRPr lang="en-US" sz="1600" b="1" dirty="0"/>
                    </a:p>
                  </a:txBody>
                  <a:tcPr anchor="ctr" anchorCtr="1"/>
                </a:tc>
                <a:tc>
                  <a:txBody>
                    <a:bodyPr/>
                    <a:lstStyle/>
                    <a:p>
                      <a:r>
                        <a:rPr lang="en-US" sz="1600" dirty="0" smtClean="0"/>
                        <a:t>Used predominately by the Grant</a:t>
                      </a:r>
                      <a:r>
                        <a:rPr lang="en-US" sz="1600" baseline="0" dirty="0" smtClean="0"/>
                        <a:t> Department to move budget in</a:t>
                      </a:r>
                      <a:endParaRPr lang="en-US" sz="1600" dirty="0"/>
                    </a:p>
                  </a:txBody>
                  <a:tcPr/>
                </a:tc>
                <a:tc>
                  <a:txBody>
                    <a:bodyPr/>
                    <a:lstStyle/>
                    <a:p>
                      <a:endParaRPr lang="en-US" sz="1600" dirty="0"/>
                    </a:p>
                  </a:txBody>
                  <a:tcPr/>
                </a:tc>
                <a:tc>
                  <a:txBody>
                    <a:bodyPr/>
                    <a:lstStyle/>
                    <a:p>
                      <a:r>
                        <a:rPr lang="en-US" sz="1600" b="1" dirty="0" smtClean="0"/>
                        <a:t>Only Fund 8</a:t>
                      </a:r>
                      <a:endParaRPr lang="en-US" sz="1600" b="1" dirty="0"/>
                    </a:p>
                  </a:txBody>
                  <a:tcPr anchor="ctr" anchorCtr="1"/>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a:xfrm>
            <a:off x="457200" y="381000"/>
            <a:ext cx="8229600" cy="685800"/>
          </a:xfrm>
        </p:spPr>
        <p:txBody>
          <a:bodyPr>
            <a:normAutofit/>
          </a:bodyPr>
          <a:lstStyle/>
          <a:p>
            <a:pPr algn="ctr"/>
            <a:r>
              <a:rPr lang="en-US" sz="3200" b="1" dirty="0" smtClean="0"/>
              <a:t>BD WHAT?</a:t>
            </a:r>
            <a:endParaRPr lang="en-US" sz="3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62600"/>
          </a:xfrm>
        </p:spPr>
        <p:txBody>
          <a:bodyPr>
            <a:normAutofit fontScale="62500" lnSpcReduction="20000"/>
          </a:bodyPr>
          <a:lstStyle/>
          <a:p>
            <a:pPr>
              <a:lnSpc>
                <a:spcPct val="160000"/>
              </a:lnSpc>
            </a:pPr>
            <a:r>
              <a:rPr lang="en-US" sz="2600" dirty="0" smtClean="0"/>
              <a:t>Budget Process Timeline</a:t>
            </a:r>
          </a:p>
          <a:p>
            <a:pPr>
              <a:lnSpc>
                <a:spcPct val="160000"/>
              </a:lnSpc>
            </a:pPr>
            <a:r>
              <a:rPr lang="en-US" sz="2600" dirty="0" smtClean="0"/>
              <a:t>Fund Accounting</a:t>
            </a:r>
          </a:p>
          <a:p>
            <a:pPr>
              <a:lnSpc>
                <a:spcPct val="160000"/>
              </a:lnSpc>
            </a:pPr>
            <a:r>
              <a:rPr lang="en-US" sz="2600" dirty="0" smtClean="0"/>
              <a:t>LCC’s Funds and Their Purposes</a:t>
            </a:r>
          </a:p>
          <a:p>
            <a:pPr>
              <a:lnSpc>
                <a:spcPct val="160000"/>
              </a:lnSpc>
            </a:pPr>
            <a:r>
              <a:rPr lang="en-US" sz="2600" dirty="0" smtClean="0"/>
              <a:t>Balanced Budget – It’s the  Law (ORS 294)</a:t>
            </a:r>
          </a:p>
          <a:p>
            <a:pPr>
              <a:lnSpc>
                <a:spcPct val="160000"/>
              </a:lnSpc>
            </a:pPr>
            <a:r>
              <a:rPr lang="en-US" sz="2600" dirty="0" smtClean="0"/>
              <a:t>Revenues and Expenses</a:t>
            </a:r>
          </a:p>
          <a:p>
            <a:pPr>
              <a:lnSpc>
                <a:spcPct val="160000"/>
              </a:lnSpc>
            </a:pPr>
            <a:r>
              <a:rPr lang="en-US" sz="2600" dirty="0" smtClean="0"/>
              <a:t>Monitoring Your Budget </a:t>
            </a:r>
          </a:p>
          <a:p>
            <a:pPr lvl="1">
              <a:lnSpc>
                <a:spcPct val="160000"/>
              </a:lnSpc>
            </a:pPr>
            <a:r>
              <a:rPr lang="en-US" sz="2600" dirty="0" smtClean="0"/>
              <a:t>FOAP – the Keys to Retrieving Data</a:t>
            </a:r>
          </a:p>
          <a:p>
            <a:pPr lvl="1">
              <a:lnSpc>
                <a:spcPct val="160000"/>
              </a:lnSpc>
            </a:pPr>
            <a:r>
              <a:rPr lang="en-US" sz="2600" dirty="0" smtClean="0"/>
              <a:t>Banner Reports</a:t>
            </a:r>
          </a:p>
          <a:p>
            <a:pPr lvl="1">
              <a:lnSpc>
                <a:spcPct val="160000"/>
              </a:lnSpc>
            </a:pPr>
            <a:r>
              <a:rPr lang="en-US" sz="2600" dirty="0" smtClean="0"/>
              <a:t>Monitor Revenue and Expenses</a:t>
            </a:r>
          </a:p>
          <a:p>
            <a:pPr lvl="1">
              <a:lnSpc>
                <a:spcPct val="160000"/>
              </a:lnSpc>
            </a:pPr>
            <a:r>
              <a:rPr lang="en-US" sz="2600" dirty="0" smtClean="0"/>
              <a:t>Working Capital (aka Fund Balance) – Planned vs. Unplanned </a:t>
            </a:r>
            <a:r>
              <a:rPr lang="en-US" sz="2600" dirty="0" err="1" smtClean="0"/>
              <a:t>Drawdowns</a:t>
            </a:r>
            <a:endParaRPr lang="en-US" sz="2600" dirty="0" smtClean="0"/>
          </a:p>
          <a:p>
            <a:pPr lvl="1">
              <a:lnSpc>
                <a:spcPct val="160000"/>
              </a:lnSpc>
            </a:pPr>
            <a:r>
              <a:rPr lang="en-US" sz="2600" dirty="0" smtClean="0"/>
              <a:t>Budget vs. </a:t>
            </a:r>
            <a:r>
              <a:rPr lang="en-US" sz="2600" dirty="0" err="1" smtClean="0"/>
              <a:t>Actuals</a:t>
            </a:r>
            <a:r>
              <a:rPr lang="en-US" sz="2600" dirty="0" smtClean="0"/>
              <a:t> – There is a difference</a:t>
            </a:r>
          </a:p>
          <a:p>
            <a:pPr lvl="1">
              <a:lnSpc>
                <a:spcPct val="160000"/>
              </a:lnSpc>
            </a:pPr>
            <a:r>
              <a:rPr lang="en-US" sz="2600" dirty="0" smtClean="0"/>
              <a:t>How to Adjust Your Budget or Correct Miscoded </a:t>
            </a:r>
            <a:r>
              <a:rPr lang="en-US" sz="2600" dirty="0" err="1" smtClean="0"/>
              <a:t>Actuals</a:t>
            </a:r>
            <a:endParaRPr lang="en-US" sz="2600" dirty="0" smtClean="0"/>
          </a:p>
          <a:p>
            <a:pPr>
              <a:lnSpc>
                <a:spcPct val="160000"/>
              </a:lnSpc>
            </a:pPr>
            <a:r>
              <a:rPr lang="en-US" sz="2600" dirty="0" smtClean="0"/>
              <a:t>Questions and Answers</a:t>
            </a:r>
          </a:p>
          <a:p>
            <a:pPr>
              <a:lnSpc>
                <a:spcPct val="160000"/>
              </a:lnSpc>
            </a:pPr>
            <a:r>
              <a:rPr lang="en-US" sz="2600" dirty="0" smtClean="0"/>
              <a:t>Future Budget Office Trainings  </a:t>
            </a:r>
          </a:p>
          <a:p>
            <a:pPr lvl="1">
              <a:buNone/>
            </a:pPr>
            <a:endParaRPr lang="en-US" dirty="0" smtClean="0"/>
          </a:p>
        </p:txBody>
      </p:sp>
      <p:sp>
        <p:nvSpPr>
          <p:cNvPr id="2" name="Title 1"/>
          <p:cNvSpPr>
            <a:spLocks noGrp="1"/>
          </p:cNvSpPr>
          <p:nvPr>
            <p:ph type="title"/>
          </p:nvPr>
        </p:nvSpPr>
        <p:spPr>
          <a:xfrm>
            <a:off x="2286000" y="0"/>
            <a:ext cx="5029200" cy="411162"/>
          </a:xfrm>
        </p:spPr>
        <p:txBody>
          <a:bodyPr>
            <a:normAutofit fontScale="90000"/>
          </a:bodyPr>
          <a:lstStyle/>
          <a:p>
            <a:pPr algn="ctr"/>
            <a:r>
              <a:rPr lang="en-US" sz="2400" b="1" dirty="0" smtClean="0">
                <a:solidFill>
                  <a:schemeClr val="accent4">
                    <a:lumMod val="75000"/>
                  </a:schemeClr>
                </a:solidFill>
              </a:rPr>
              <a:t>OVERVIEW</a:t>
            </a:r>
            <a:endParaRPr lang="en-US" sz="2400"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 budget transfer moves your </a:t>
            </a:r>
            <a:r>
              <a:rPr lang="en-US" b="1" i="1" dirty="0" smtClean="0"/>
              <a:t>budget</a:t>
            </a:r>
          </a:p>
          <a:p>
            <a:r>
              <a:rPr lang="en-US" dirty="0" smtClean="0"/>
              <a:t>A journal entry moves </a:t>
            </a:r>
            <a:r>
              <a:rPr lang="en-US" b="1" i="1" dirty="0" smtClean="0"/>
              <a:t>actual</a:t>
            </a:r>
            <a:r>
              <a:rPr lang="en-US" dirty="0" smtClean="0"/>
              <a:t> expenditures</a:t>
            </a:r>
          </a:p>
          <a:p>
            <a:r>
              <a:rPr lang="en-US" dirty="0" smtClean="0"/>
              <a:t>A budget transfer can be processed by anyone who manages a department budget</a:t>
            </a:r>
          </a:p>
          <a:p>
            <a:r>
              <a:rPr lang="en-US" dirty="0" smtClean="0"/>
              <a:t>A journal entry is processed mainly by Grant Accounting or College Finance</a:t>
            </a:r>
          </a:p>
          <a:p>
            <a:r>
              <a:rPr lang="en-US" dirty="0" smtClean="0"/>
              <a:t>Budget transfers are a BD01, BD02, BD04, BXN8 or BXP8</a:t>
            </a:r>
          </a:p>
          <a:p>
            <a:r>
              <a:rPr lang="en-US" dirty="0" smtClean="0"/>
              <a:t>Journal entries are generally a JE16</a:t>
            </a:r>
          </a:p>
          <a:p>
            <a:endParaRPr lang="en-US" dirty="0"/>
          </a:p>
        </p:txBody>
      </p:sp>
      <p:sp>
        <p:nvSpPr>
          <p:cNvPr id="2" name="Title 1"/>
          <p:cNvSpPr>
            <a:spLocks noGrp="1"/>
          </p:cNvSpPr>
          <p:nvPr>
            <p:ph type="title"/>
          </p:nvPr>
        </p:nvSpPr>
        <p:spPr/>
        <p:txBody>
          <a:bodyPr>
            <a:normAutofit fontScale="90000"/>
          </a:bodyPr>
          <a:lstStyle/>
          <a:p>
            <a:pPr algn="ctr"/>
            <a:r>
              <a:rPr lang="en-US" b="1" dirty="0" smtClean="0">
                <a:solidFill>
                  <a:schemeClr val="accent5">
                    <a:lumMod val="75000"/>
                  </a:schemeClr>
                </a:solidFill>
              </a:rPr>
              <a:t>BUDGET TRANSFER VS. </a:t>
            </a:r>
            <a:br>
              <a:rPr lang="en-US" b="1" dirty="0" smtClean="0">
                <a:solidFill>
                  <a:schemeClr val="accent5">
                    <a:lumMod val="75000"/>
                  </a:schemeClr>
                </a:solidFill>
              </a:rPr>
            </a:br>
            <a:r>
              <a:rPr lang="en-US" b="1" dirty="0" smtClean="0">
                <a:solidFill>
                  <a:schemeClr val="accent5">
                    <a:lumMod val="75000"/>
                  </a:schemeClr>
                </a:solidFill>
              </a:rPr>
              <a:t>JOURNAL ENTRY</a:t>
            </a:r>
            <a:endParaRPr lang="en-US"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85000" lnSpcReduction="20000"/>
          </a:bodyPr>
          <a:lstStyle/>
          <a:p>
            <a:r>
              <a:rPr lang="en-US" sz="2400" b="1" i="1" dirty="0" smtClean="0"/>
              <a:t>Yes you can make transfers that affect:</a:t>
            </a:r>
          </a:p>
          <a:p>
            <a:r>
              <a:rPr lang="en-US" sz="2400" dirty="0" smtClean="0"/>
              <a:t>M&amp;S, Capital Outlay, Merchandise for resale, and ICP accounts.</a:t>
            </a:r>
          </a:p>
          <a:p>
            <a:r>
              <a:rPr lang="en-US" sz="2400" dirty="0" smtClean="0"/>
              <a:t>Non-Contracted personnel accounts (530xxx, 550xxx, 560xxx, 570xxx also 521000 &amp; 540800) (must use individual accounts i.e. 530400 and NOT the budget account i.e. 530000 </a:t>
            </a:r>
          </a:p>
          <a:p>
            <a:r>
              <a:rPr lang="en-US" sz="2400" dirty="0" smtClean="0"/>
              <a:t>M&amp;S to PT personnel &amp; OPE (591900)</a:t>
            </a:r>
          </a:p>
          <a:p>
            <a:r>
              <a:rPr lang="en-US" sz="2400" dirty="0" smtClean="0"/>
              <a:t>Payroll accounts that are NOT tracked by position #</a:t>
            </a:r>
          </a:p>
          <a:p>
            <a:r>
              <a:rPr lang="en-US" sz="2400" dirty="0" smtClean="0"/>
              <a:t>OPE rates for these accounts is always the PT OPE rate</a:t>
            </a:r>
          </a:p>
          <a:p>
            <a:pPr>
              <a:buNone/>
            </a:pPr>
            <a:endParaRPr lang="en-US" sz="2400" dirty="0" smtClean="0"/>
          </a:p>
          <a:p>
            <a:r>
              <a:rPr lang="en-US" sz="2400" b="1" i="1" dirty="0" smtClean="0"/>
              <a:t>No you can’t make transfers that affect:</a:t>
            </a:r>
          </a:p>
          <a:p>
            <a:r>
              <a:rPr lang="en-US" sz="2400" dirty="0" smtClean="0"/>
              <a:t>Contracted personnel accounts (5102xx, 5203xx, 5405xx)</a:t>
            </a:r>
          </a:p>
          <a:p>
            <a:r>
              <a:rPr lang="en-US" sz="2400" dirty="0" smtClean="0"/>
              <a:t>Revenue accounts</a:t>
            </a:r>
          </a:p>
          <a:p>
            <a:r>
              <a:rPr lang="en-US" sz="2400" dirty="0" smtClean="0"/>
              <a:t>Grant accounts – unless you are a grant administrator</a:t>
            </a:r>
          </a:p>
          <a:p>
            <a:r>
              <a:rPr lang="en-US" sz="2400" dirty="0" smtClean="0"/>
              <a:t>Transfer In/Transfer Out accounts</a:t>
            </a:r>
          </a:p>
          <a:p>
            <a:r>
              <a:rPr lang="en-US" sz="2400" dirty="0" smtClean="0"/>
              <a:t>Different funds i.e. from 111100 to </a:t>
            </a:r>
            <a:r>
              <a:rPr lang="en-US" sz="2400" dirty="0" smtClean="0"/>
              <a:t>124XXX</a:t>
            </a:r>
            <a:endParaRPr lang="en-US" sz="2400" dirty="0" smtClean="0"/>
          </a:p>
          <a:p>
            <a:pPr>
              <a:buNone/>
            </a:pPr>
            <a:endParaRPr lang="en-US" dirty="0" smtClean="0"/>
          </a:p>
          <a:p>
            <a:pPr>
              <a:buNone/>
            </a:pPr>
            <a:endParaRPr lang="en-US" dirty="0" smtClean="0"/>
          </a:p>
          <a:p>
            <a:endParaRPr lang="en-US" dirty="0" smtClean="0"/>
          </a:p>
        </p:txBody>
      </p:sp>
      <p:sp>
        <p:nvSpPr>
          <p:cNvPr id="3" name="Title 2"/>
          <p:cNvSpPr>
            <a:spLocks noGrp="1"/>
          </p:cNvSpPr>
          <p:nvPr>
            <p:ph type="title"/>
          </p:nvPr>
        </p:nvSpPr>
        <p:spPr>
          <a:xfrm>
            <a:off x="457200" y="274638"/>
            <a:ext cx="8229600" cy="715962"/>
          </a:xfrm>
        </p:spPr>
        <p:txBody>
          <a:bodyPr>
            <a:normAutofit fontScale="90000"/>
          </a:bodyPr>
          <a:lstStyle/>
          <a:p>
            <a:pPr algn="ctr"/>
            <a:r>
              <a:rPr lang="en-US" sz="2800" dirty="0" smtClean="0">
                <a:solidFill>
                  <a:schemeClr val="accent5">
                    <a:lumMod val="75000"/>
                  </a:schemeClr>
                </a:solidFill>
              </a:rPr>
              <a:t>WHAT CAN I TRANSFER? WHAT CAN’T I TRANSFER?</a:t>
            </a:r>
            <a:endParaRPr lang="en-US" sz="2800"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845560"/>
        </p:xfrm>
        <a:graphic>
          <a:graphicData uri="http://schemas.openxmlformats.org/drawingml/2006/table">
            <a:tbl>
              <a:tblPr>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US" dirty="0" smtClean="0"/>
                        <a:t>Movement “Vehicle”</a:t>
                      </a:r>
                      <a:endParaRPr lang="en-US" dirty="0"/>
                    </a:p>
                  </a:txBody>
                  <a:tcPr/>
                </a:tc>
                <a:tc>
                  <a:txBody>
                    <a:bodyPr/>
                    <a:lstStyle/>
                    <a:p>
                      <a:pPr algn="ctr"/>
                      <a:r>
                        <a:rPr lang="en-US" dirty="0" smtClean="0"/>
                        <a:t>When To</a:t>
                      </a:r>
                      <a:r>
                        <a:rPr lang="en-US" baseline="0" dirty="0" smtClean="0"/>
                        <a:t> Use</a:t>
                      </a:r>
                      <a:endParaRPr lang="en-US" dirty="0"/>
                    </a:p>
                  </a:txBody>
                  <a:tcPr/>
                </a:tc>
                <a:extLst>
                  <a:ext uri="{0D108BD9-81ED-4DB2-BD59-A6C34878D82A}">
                    <a16:rowId xmlns:a16="http://schemas.microsoft.com/office/drawing/2014/main" val="10000"/>
                  </a:ext>
                </a:extLst>
              </a:tr>
              <a:tr h="370840">
                <a:tc>
                  <a:txBody>
                    <a:bodyPr/>
                    <a:lstStyle/>
                    <a:p>
                      <a:r>
                        <a:rPr lang="en-US" dirty="0" smtClean="0"/>
                        <a:t>Budget Transfer – Most commonly used</a:t>
                      </a:r>
                      <a:endParaRPr lang="en-US" dirty="0"/>
                    </a:p>
                  </a:txBody>
                  <a:tcPr/>
                </a:tc>
                <a:tc>
                  <a:txBody>
                    <a:bodyPr/>
                    <a:lstStyle/>
                    <a:p>
                      <a:r>
                        <a:rPr lang="en-US" dirty="0" smtClean="0"/>
                        <a:t>Anyone who is authorized to monitor and manipulate budgets can initiate a budget transfer. Use this to move </a:t>
                      </a:r>
                      <a:r>
                        <a:rPr lang="en-US" u="sng" dirty="0" smtClean="0"/>
                        <a:t>budget</a:t>
                      </a:r>
                      <a:r>
                        <a:rPr lang="en-US" dirty="0" smtClean="0"/>
                        <a:t> amounts between accounts/orgs within the same fund.</a:t>
                      </a:r>
                      <a:endParaRPr lang="en-US" dirty="0"/>
                    </a:p>
                  </a:txBody>
                  <a:tcPr/>
                </a:tc>
                <a:extLst>
                  <a:ext uri="{0D108BD9-81ED-4DB2-BD59-A6C34878D82A}">
                    <a16:rowId xmlns:a16="http://schemas.microsoft.com/office/drawing/2014/main" val="10001"/>
                  </a:ext>
                </a:extLst>
              </a:tr>
              <a:tr h="370840">
                <a:tc>
                  <a:txBody>
                    <a:bodyPr/>
                    <a:lstStyle/>
                    <a:p>
                      <a:r>
                        <a:rPr lang="en-US" dirty="0" smtClean="0"/>
                        <a:t>Journal Entry/Voucher</a:t>
                      </a:r>
                      <a:endParaRPr lang="en-US" dirty="0"/>
                    </a:p>
                  </a:txBody>
                  <a:tcPr/>
                </a:tc>
                <a:tc>
                  <a:txBody>
                    <a:bodyPr/>
                    <a:lstStyle/>
                    <a:p>
                      <a:r>
                        <a:rPr lang="en-US" dirty="0" smtClean="0"/>
                        <a:t>Used to move </a:t>
                      </a:r>
                      <a:r>
                        <a:rPr lang="en-US" u="sng" dirty="0" smtClean="0"/>
                        <a:t>actual</a:t>
                      </a:r>
                      <a:r>
                        <a:rPr lang="en-US" u="none" dirty="0" smtClean="0"/>
                        <a:t> (not</a:t>
                      </a:r>
                      <a:r>
                        <a:rPr lang="en-US" u="none" baseline="0" dirty="0" smtClean="0"/>
                        <a:t> budget) dollar amounts (College Finance). More rarely used to move </a:t>
                      </a:r>
                      <a:r>
                        <a:rPr lang="en-US" u="sng" baseline="0" dirty="0" smtClean="0"/>
                        <a:t>actual</a:t>
                      </a:r>
                      <a:r>
                        <a:rPr lang="en-US" u="none" baseline="0" dirty="0" smtClean="0"/>
                        <a:t> dollar amounts connected with an Inter- or Intra- fund transfer (Budget Office)</a:t>
                      </a:r>
                      <a:endParaRPr lang="en-US" dirty="0"/>
                    </a:p>
                  </a:txBody>
                  <a:tcPr/>
                </a:tc>
                <a:extLst>
                  <a:ext uri="{0D108BD9-81ED-4DB2-BD59-A6C34878D82A}">
                    <a16:rowId xmlns:a16="http://schemas.microsoft.com/office/drawing/2014/main" val="10002"/>
                  </a:ext>
                </a:extLst>
              </a:tr>
            </a:tbl>
          </a:graphicData>
        </a:graphic>
      </p:graphicFrame>
      <p:sp>
        <p:nvSpPr>
          <p:cNvPr id="3" name="Title 2"/>
          <p:cNvSpPr>
            <a:spLocks noGrp="1"/>
          </p:cNvSpPr>
          <p:nvPr>
            <p:ph type="title"/>
          </p:nvPr>
        </p:nvSpPr>
        <p:spPr>
          <a:xfrm>
            <a:off x="457200" y="274638"/>
            <a:ext cx="8229600" cy="792162"/>
          </a:xfrm>
        </p:spPr>
        <p:txBody>
          <a:bodyPr>
            <a:normAutofit/>
          </a:bodyPr>
          <a:lstStyle/>
          <a:p>
            <a:pPr algn="ctr"/>
            <a:r>
              <a:rPr lang="en-US" sz="3200" dirty="0" smtClean="0"/>
              <a:t>DETERMINE WHICH TO USE</a:t>
            </a:r>
            <a:endParaRPr lang="en-US"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nvPr>
        </p:nvGraphicFramePr>
        <p:xfrm>
          <a:off x="1664594" y="1066800"/>
          <a:ext cx="6641205" cy="5181600"/>
        </p:xfrm>
        <a:graphic>
          <a:graphicData uri="http://schemas.openxmlformats.org/presentationml/2006/ole">
            <mc:AlternateContent xmlns:mc="http://schemas.openxmlformats.org/markup-compatibility/2006">
              <mc:Choice xmlns:v="urn:schemas-microsoft-com:vml" Requires="v">
                <p:oleObj spid="_x0000_s1030" name="Acrobat Document" r:id="rId3" imgW="5830114" imgH="7542857" progId="AcroExch.Document.7">
                  <p:embed/>
                </p:oleObj>
              </mc:Choice>
              <mc:Fallback>
                <p:oleObj name="Acrobat Document" r:id="rId3" imgW="5830114" imgH="7542857" progId="AcroExch.Document.7">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4594" y="1066800"/>
                        <a:ext cx="6641205" cy="518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457200" y="76200"/>
            <a:ext cx="8229600" cy="762000"/>
          </a:xfrm>
        </p:spPr>
        <p:txBody>
          <a:bodyPr>
            <a:noAutofit/>
          </a:bodyPr>
          <a:lstStyle/>
          <a:p>
            <a:pPr algn="ctr"/>
            <a:r>
              <a:rPr lang="en-US" sz="2800" b="1" dirty="0" smtClean="0">
                <a:solidFill>
                  <a:schemeClr val="accent5">
                    <a:lumMod val="75000"/>
                  </a:schemeClr>
                </a:solidFill>
              </a:rPr>
              <a:t>BUDGET TRANSFER TEMPLATE </a:t>
            </a:r>
            <a:br>
              <a:rPr lang="en-US" sz="2800" b="1" dirty="0" smtClean="0">
                <a:solidFill>
                  <a:schemeClr val="accent5">
                    <a:lumMod val="75000"/>
                  </a:schemeClr>
                </a:solidFill>
              </a:rPr>
            </a:br>
            <a:r>
              <a:rPr lang="en-US" sz="2800" b="1" dirty="0" smtClean="0">
                <a:solidFill>
                  <a:schemeClr val="accent5">
                    <a:lumMod val="75000"/>
                  </a:schemeClr>
                </a:solidFill>
              </a:rPr>
              <a:t>IN EXPRESSLANE</a:t>
            </a:r>
            <a:endParaRPr lang="en-US" sz="2800"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nvPr>
        </p:nvGraphicFramePr>
        <p:xfrm>
          <a:off x="838200" y="990600"/>
          <a:ext cx="7467599" cy="5029200"/>
        </p:xfrm>
        <a:graphic>
          <a:graphicData uri="http://schemas.openxmlformats.org/presentationml/2006/ole">
            <mc:AlternateContent xmlns:mc="http://schemas.openxmlformats.org/markup-compatibility/2006">
              <mc:Choice xmlns:v="urn:schemas-microsoft-com:vml" Requires="v">
                <p:oleObj spid="_x0000_s3078" name="Acrobat Document" r:id="rId3" imgW="5830114" imgH="7542857" progId="AcroExch.Document.7">
                  <p:embed/>
                </p:oleObj>
              </mc:Choice>
              <mc:Fallback>
                <p:oleObj name="Acrobat Document" r:id="rId3" imgW="5830114" imgH="7542857" progId="AcroExch.Document.7">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990600"/>
                        <a:ext cx="7467599" cy="502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457200" y="274638"/>
            <a:ext cx="8229600" cy="639762"/>
          </a:xfrm>
        </p:spPr>
        <p:txBody>
          <a:bodyPr>
            <a:normAutofit fontScale="90000"/>
          </a:bodyPr>
          <a:lstStyle/>
          <a:p>
            <a:pPr algn="ctr"/>
            <a:r>
              <a:rPr lang="en-US" sz="2800" b="1" dirty="0" smtClean="0">
                <a:solidFill>
                  <a:schemeClr val="accent5">
                    <a:lumMod val="75000"/>
                  </a:schemeClr>
                </a:solidFill>
              </a:rPr>
              <a:t>MULTI-LINE BUDGET TRANSFER IN EXPRESSLANE</a:t>
            </a:r>
            <a:endParaRPr lang="en-US" sz="2800"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noChangeAspect="1"/>
          </p:cNvGraphicFramePr>
          <p:nvPr>
            <p:ph idx="1"/>
          </p:nvPr>
        </p:nvGraphicFramePr>
        <p:xfrm>
          <a:off x="1817688" y="1066800"/>
          <a:ext cx="5508625" cy="5057775"/>
        </p:xfrm>
        <a:graphic>
          <a:graphicData uri="http://schemas.openxmlformats.org/presentationml/2006/ole">
            <mc:AlternateContent xmlns:mc="http://schemas.openxmlformats.org/markup-compatibility/2006">
              <mc:Choice xmlns:v="urn:schemas-microsoft-com:vml" Requires="v">
                <p:oleObj spid="_x0000_s2056" name="Worksheet" r:id="rId4" imgW="9305942" imgH="8553385" progId="Excel.Sheet.12">
                  <p:embed/>
                </p:oleObj>
              </mc:Choice>
              <mc:Fallback>
                <p:oleObj name="Worksheet" r:id="rId4" imgW="9305942" imgH="8553385" progId="Excel.Sheet.12">
                  <p:embed/>
                  <p:pic>
                    <p:nvPicPr>
                      <p:cNvPr id="0" name="Content Placeholder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17688" y="1066800"/>
                        <a:ext cx="5508625" cy="5057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457200" y="274638"/>
            <a:ext cx="8229600" cy="715962"/>
          </a:xfrm>
        </p:spPr>
        <p:txBody>
          <a:bodyPr>
            <a:normAutofit/>
          </a:bodyPr>
          <a:lstStyle/>
          <a:p>
            <a:pPr algn="ctr"/>
            <a:r>
              <a:rPr lang="en-US" sz="3200" b="1" dirty="0" smtClean="0">
                <a:solidFill>
                  <a:schemeClr val="accent5">
                    <a:lumMod val="75000"/>
                  </a:schemeClr>
                </a:solidFill>
              </a:rPr>
              <a:t>MANUAL BUDGET TRANSFER TEMPLATE</a:t>
            </a:r>
            <a:endParaRPr lang="en-US" sz="3200"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r>
              <a:rPr lang="en-US" dirty="0" smtClean="0"/>
              <a:t>Provides accurate accounting of financial performance (operating revenues and expenditures) on a monthly (and fiscal year) basis.</a:t>
            </a:r>
          </a:p>
          <a:p>
            <a:r>
              <a:rPr lang="en-US" dirty="0" smtClean="0"/>
              <a:t>Allows comparison of budget or projection to actual performance.</a:t>
            </a:r>
          </a:p>
          <a:p>
            <a:r>
              <a:rPr lang="en-US" dirty="0" smtClean="0"/>
              <a:t>Historical record of financial reports provides basis for future projections.</a:t>
            </a:r>
          </a:p>
          <a:p>
            <a:r>
              <a:rPr lang="en-US" dirty="0" smtClean="0"/>
              <a:t>Watch for a future Budget Office hands-on training for using Banner, Queries, Reports and other tools for monitoring your budget.</a:t>
            </a:r>
            <a:endParaRPr lang="en-US" dirty="0"/>
          </a:p>
        </p:txBody>
      </p:sp>
      <p:sp>
        <p:nvSpPr>
          <p:cNvPr id="3" name="Title 2"/>
          <p:cNvSpPr>
            <a:spLocks noGrp="1"/>
          </p:cNvSpPr>
          <p:nvPr>
            <p:ph type="title"/>
          </p:nvPr>
        </p:nvSpPr>
        <p:spPr>
          <a:xfrm>
            <a:off x="457200" y="274638"/>
            <a:ext cx="8229600" cy="715962"/>
          </a:xfrm>
        </p:spPr>
        <p:txBody>
          <a:bodyPr>
            <a:normAutofit/>
          </a:bodyPr>
          <a:lstStyle/>
          <a:p>
            <a:pPr algn="ctr"/>
            <a:r>
              <a:rPr lang="en-US" sz="3200" dirty="0" smtClean="0">
                <a:solidFill>
                  <a:schemeClr val="accent5">
                    <a:lumMod val="75000"/>
                  </a:schemeClr>
                </a:solidFill>
              </a:rPr>
              <a:t>FINANCIAL REPORTS</a:t>
            </a:r>
            <a:endParaRPr lang="en-US" sz="3200"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304800"/>
          </a:xfrm>
        </p:spPr>
        <p:txBody>
          <a:bodyPr>
            <a:normAutofit/>
          </a:bodyPr>
          <a:lstStyle/>
          <a:p>
            <a:pPr algn="ctr"/>
            <a:r>
              <a:rPr lang="en-US" sz="1200" b="1" dirty="0" smtClean="0">
                <a:solidFill>
                  <a:schemeClr val="accent4">
                    <a:lumMod val="75000"/>
                  </a:schemeClr>
                </a:solidFill>
              </a:rPr>
              <a:t>BUDGET DEVELOPMENT TIMELINE</a:t>
            </a:r>
            <a:endParaRPr lang="en-US" sz="1200" b="1" dirty="0">
              <a:solidFill>
                <a:schemeClr val="accent4">
                  <a:lumMod val="75000"/>
                </a:schemeClr>
              </a:solidFill>
            </a:endParaRPr>
          </a:p>
        </p:txBody>
      </p:sp>
      <p:graphicFrame>
        <p:nvGraphicFramePr>
          <p:cNvPr id="6" name="Content Placeholder 5"/>
          <p:cNvGraphicFramePr>
            <a:graphicFrameLocks noGrp="1"/>
          </p:cNvGraphicFramePr>
          <p:nvPr>
            <p:ph idx="1"/>
          </p:nvPr>
        </p:nvGraphicFramePr>
        <p:xfrm>
          <a:off x="-2" y="533400"/>
          <a:ext cx="9144002" cy="5064760"/>
        </p:xfrm>
        <a:graphic>
          <a:graphicData uri="http://schemas.openxmlformats.org/drawingml/2006/table">
            <a:tbl>
              <a:tblPr>
                <a:tableStyleId>{5C22544A-7EE6-4342-B048-85BDC9FD1C3A}</a:tableStyleId>
              </a:tblPr>
              <a:tblGrid>
                <a:gridCol w="380998">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4572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gridCol w="457200">
                  <a:extLst>
                    <a:ext uri="{9D8B030D-6E8A-4147-A177-3AD203B41FA5}">
                      <a16:colId xmlns:a16="http://schemas.microsoft.com/office/drawing/2014/main" val="20006"/>
                    </a:ext>
                  </a:extLst>
                </a:gridCol>
                <a:gridCol w="4572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457200">
                  <a:extLst>
                    <a:ext uri="{9D8B030D-6E8A-4147-A177-3AD203B41FA5}">
                      <a16:colId xmlns:a16="http://schemas.microsoft.com/office/drawing/2014/main" val="20009"/>
                    </a:ext>
                  </a:extLst>
                </a:gridCol>
                <a:gridCol w="457200">
                  <a:extLst>
                    <a:ext uri="{9D8B030D-6E8A-4147-A177-3AD203B41FA5}">
                      <a16:colId xmlns:a16="http://schemas.microsoft.com/office/drawing/2014/main" val="20010"/>
                    </a:ext>
                  </a:extLst>
                </a:gridCol>
                <a:gridCol w="457200">
                  <a:extLst>
                    <a:ext uri="{9D8B030D-6E8A-4147-A177-3AD203B41FA5}">
                      <a16:colId xmlns:a16="http://schemas.microsoft.com/office/drawing/2014/main" val="20011"/>
                    </a:ext>
                  </a:extLst>
                </a:gridCol>
                <a:gridCol w="457200">
                  <a:extLst>
                    <a:ext uri="{9D8B030D-6E8A-4147-A177-3AD203B41FA5}">
                      <a16:colId xmlns:a16="http://schemas.microsoft.com/office/drawing/2014/main" val="20012"/>
                    </a:ext>
                  </a:extLst>
                </a:gridCol>
                <a:gridCol w="457204">
                  <a:extLst>
                    <a:ext uri="{9D8B030D-6E8A-4147-A177-3AD203B41FA5}">
                      <a16:colId xmlns:a16="http://schemas.microsoft.com/office/drawing/2014/main" val="20013"/>
                    </a:ext>
                  </a:extLst>
                </a:gridCol>
              </a:tblGrid>
              <a:tr h="370840">
                <a:tc>
                  <a:txBody>
                    <a:bodyPr/>
                    <a:lstStyle/>
                    <a:p>
                      <a:endParaRPr lang="en-US" sz="1000" dirty="0"/>
                    </a:p>
                  </a:txBody>
                  <a:tcPr/>
                </a:tc>
                <a:tc>
                  <a:txBody>
                    <a:bodyPr/>
                    <a:lstStyle/>
                    <a:p>
                      <a:endParaRPr lang="en-US" sz="1000" dirty="0"/>
                    </a:p>
                  </a:txBody>
                  <a:tcPr/>
                </a:tc>
                <a:tc>
                  <a:txBody>
                    <a:bodyPr/>
                    <a:lstStyle/>
                    <a:p>
                      <a:r>
                        <a:rPr lang="en-US" sz="1000" dirty="0" smtClean="0"/>
                        <a:t>Jul</a:t>
                      </a:r>
                      <a:endParaRPr lang="en-US" sz="1000" dirty="0"/>
                    </a:p>
                  </a:txBody>
                  <a:tcPr/>
                </a:tc>
                <a:tc>
                  <a:txBody>
                    <a:bodyPr/>
                    <a:lstStyle/>
                    <a:p>
                      <a:r>
                        <a:rPr lang="en-US" sz="1000" dirty="0" smtClean="0"/>
                        <a:t>Aug</a:t>
                      </a:r>
                      <a:endParaRPr lang="en-US" sz="1000" dirty="0"/>
                    </a:p>
                  </a:txBody>
                  <a:tcPr/>
                </a:tc>
                <a:tc>
                  <a:txBody>
                    <a:bodyPr/>
                    <a:lstStyle/>
                    <a:p>
                      <a:r>
                        <a:rPr lang="en-US" sz="1000" dirty="0" smtClean="0"/>
                        <a:t>Sep</a:t>
                      </a:r>
                      <a:endParaRPr lang="en-US" sz="1000" dirty="0"/>
                    </a:p>
                  </a:txBody>
                  <a:tcPr/>
                </a:tc>
                <a:tc>
                  <a:txBody>
                    <a:bodyPr/>
                    <a:lstStyle/>
                    <a:p>
                      <a:r>
                        <a:rPr lang="en-US" sz="1000" dirty="0" smtClean="0"/>
                        <a:t>Oct</a:t>
                      </a:r>
                      <a:endParaRPr lang="en-US" sz="1000" dirty="0"/>
                    </a:p>
                  </a:txBody>
                  <a:tcPr/>
                </a:tc>
                <a:tc>
                  <a:txBody>
                    <a:bodyPr/>
                    <a:lstStyle/>
                    <a:p>
                      <a:r>
                        <a:rPr lang="en-US" sz="1000" dirty="0" smtClean="0"/>
                        <a:t>Nov</a:t>
                      </a:r>
                      <a:endParaRPr lang="en-US" sz="1000" dirty="0"/>
                    </a:p>
                  </a:txBody>
                  <a:tcPr/>
                </a:tc>
                <a:tc>
                  <a:txBody>
                    <a:bodyPr/>
                    <a:lstStyle/>
                    <a:p>
                      <a:r>
                        <a:rPr lang="en-US" sz="1000" dirty="0" smtClean="0"/>
                        <a:t>Dec</a:t>
                      </a:r>
                      <a:endParaRPr lang="en-US" sz="1000" dirty="0"/>
                    </a:p>
                  </a:txBody>
                  <a:tcPr/>
                </a:tc>
                <a:tc>
                  <a:txBody>
                    <a:bodyPr/>
                    <a:lstStyle/>
                    <a:p>
                      <a:r>
                        <a:rPr lang="en-US" sz="1000" dirty="0" smtClean="0"/>
                        <a:t>Jan</a:t>
                      </a:r>
                      <a:endParaRPr lang="en-US" sz="1000" dirty="0"/>
                    </a:p>
                  </a:txBody>
                  <a:tcPr/>
                </a:tc>
                <a:tc>
                  <a:txBody>
                    <a:bodyPr/>
                    <a:lstStyle/>
                    <a:p>
                      <a:r>
                        <a:rPr lang="en-US" sz="1000" dirty="0" smtClean="0"/>
                        <a:t>Feb</a:t>
                      </a:r>
                      <a:endParaRPr lang="en-US" sz="1000" dirty="0"/>
                    </a:p>
                  </a:txBody>
                  <a:tcPr/>
                </a:tc>
                <a:tc>
                  <a:txBody>
                    <a:bodyPr/>
                    <a:lstStyle/>
                    <a:p>
                      <a:r>
                        <a:rPr lang="en-US" sz="1000" dirty="0" smtClean="0"/>
                        <a:t>Mar</a:t>
                      </a:r>
                      <a:endParaRPr lang="en-US" sz="1000" dirty="0"/>
                    </a:p>
                  </a:txBody>
                  <a:tcPr/>
                </a:tc>
                <a:tc>
                  <a:txBody>
                    <a:bodyPr/>
                    <a:lstStyle/>
                    <a:p>
                      <a:r>
                        <a:rPr lang="en-US" sz="1000" dirty="0" smtClean="0"/>
                        <a:t>Apr</a:t>
                      </a:r>
                      <a:endParaRPr lang="en-US" sz="1000" dirty="0"/>
                    </a:p>
                  </a:txBody>
                  <a:tcPr/>
                </a:tc>
                <a:tc>
                  <a:txBody>
                    <a:bodyPr/>
                    <a:lstStyle/>
                    <a:p>
                      <a:r>
                        <a:rPr lang="en-US" sz="1000" dirty="0" smtClean="0"/>
                        <a:t>May</a:t>
                      </a:r>
                      <a:endParaRPr lang="en-US" sz="1000" dirty="0"/>
                    </a:p>
                  </a:txBody>
                  <a:tcPr/>
                </a:tc>
                <a:tc>
                  <a:txBody>
                    <a:bodyPr/>
                    <a:lstStyle/>
                    <a:p>
                      <a:r>
                        <a:rPr lang="en-US" sz="1000" dirty="0" smtClean="0"/>
                        <a:t>Jun</a:t>
                      </a:r>
                      <a:endParaRPr lang="en-US" sz="1000" dirty="0"/>
                    </a:p>
                  </a:txBody>
                  <a:tcPr/>
                </a:tc>
                <a:extLst>
                  <a:ext uri="{0D108BD9-81ED-4DB2-BD59-A6C34878D82A}">
                    <a16:rowId xmlns:a16="http://schemas.microsoft.com/office/drawing/2014/main" val="10000"/>
                  </a:ext>
                </a:extLst>
              </a:tr>
              <a:tr h="619760">
                <a:tc>
                  <a:txBody>
                    <a:bodyPr/>
                    <a:lstStyle/>
                    <a:p>
                      <a:r>
                        <a:rPr lang="en-US" sz="1000" dirty="0" smtClean="0"/>
                        <a:t>1</a:t>
                      </a:r>
                      <a:endParaRPr lang="en-US" sz="1000" dirty="0"/>
                    </a:p>
                  </a:txBody>
                  <a:tcPr/>
                </a:tc>
                <a:tc>
                  <a:txBody>
                    <a:bodyPr/>
                    <a:lstStyle/>
                    <a:p>
                      <a:r>
                        <a:rPr lang="en-US" sz="1000" dirty="0" smtClean="0"/>
                        <a:t>College Council reviews preliminary projections and “approach” to budget, develops principles, criteria, and priorities from strategic directions</a:t>
                      </a:r>
                      <a:r>
                        <a:rPr lang="en-US" sz="1000" baseline="0" dirty="0" smtClean="0"/>
                        <a:t> from council/unit plans.</a:t>
                      </a:r>
                      <a:endParaRPr lang="en-US" sz="1000" dirty="0"/>
                    </a:p>
                  </a:txBody>
                  <a:tcPr/>
                </a:tc>
                <a:tc>
                  <a:txBody>
                    <a:bodyPr/>
                    <a:lstStyle/>
                    <a:p>
                      <a:endParaRPr lang="en-US" sz="1000" dirty="0"/>
                    </a:p>
                  </a:txBody>
                  <a:tcPr>
                    <a:solidFill>
                      <a:schemeClr val="accent2">
                        <a:lumMod val="60000"/>
                        <a:lumOff val="40000"/>
                      </a:schemeClr>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extLst>
                  <a:ext uri="{0D108BD9-81ED-4DB2-BD59-A6C34878D82A}">
                    <a16:rowId xmlns:a16="http://schemas.microsoft.com/office/drawing/2014/main" val="10001"/>
                  </a:ext>
                </a:extLst>
              </a:tr>
              <a:tr h="299720">
                <a:tc>
                  <a:txBody>
                    <a:bodyPr/>
                    <a:lstStyle/>
                    <a:p>
                      <a:r>
                        <a:rPr lang="en-US" sz="1000" dirty="0" smtClean="0"/>
                        <a:t>2</a:t>
                      </a:r>
                      <a:endParaRPr lang="en-US" sz="1000" dirty="0"/>
                    </a:p>
                  </a:txBody>
                  <a:tcPr/>
                </a:tc>
                <a:tc>
                  <a:txBody>
                    <a:bodyPr/>
                    <a:lstStyle/>
                    <a:p>
                      <a:r>
                        <a:rPr lang="en-US" sz="1000" dirty="0" smtClean="0"/>
                        <a:t>College Council identifies</a:t>
                      </a:r>
                      <a:r>
                        <a:rPr lang="en-US" sz="1000" baseline="0" dirty="0" smtClean="0"/>
                        <a:t> data elements for analysis.</a:t>
                      </a:r>
                      <a:endParaRPr lang="en-US" sz="1000" dirty="0"/>
                    </a:p>
                  </a:txBody>
                  <a:tcPr/>
                </a:tc>
                <a:tc>
                  <a:txBody>
                    <a:bodyPr/>
                    <a:lstStyle/>
                    <a:p>
                      <a:endParaRPr lang="en-US" sz="1000" dirty="0"/>
                    </a:p>
                  </a:txBody>
                  <a:tcPr>
                    <a:solidFill>
                      <a:schemeClr val="accent2">
                        <a:lumMod val="60000"/>
                        <a:lumOff val="40000"/>
                      </a:schemeClr>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10002"/>
                  </a:ext>
                </a:extLst>
              </a:tr>
              <a:tr h="370840">
                <a:tc>
                  <a:txBody>
                    <a:bodyPr/>
                    <a:lstStyle/>
                    <a:p>
                      <a:r>
                        <a:rPr lang="en-US" sz="1000" dirty="0" smtClean="0"/>
                        <a:t>3</a:t>
                      </a:r>
                      <a:endParaRPr lang="en-US" sz="1000" dirty="0"/>
                    </a:p>
                  </a:txBody>
                  <a:tcPr/>
                </a:tc>
                <a:tc>
                  <a:txBody>
                    <a:bodyPr/>
                    <a:lstStyle/>
                    <a:p>
                      <a:r>
                        <a:rPr lang="en-US" sz="1000" dirty="0" smtClean="0"/>
                        <a:t>Centralized data gathered</a:t>
                      </a:r>
                      <a:r>
                        <a:rPr lang="en-US" sz="1000" baseline="0" dirty="0" smtClean="0"/>
                        <a:t> and reviewed for accuracy by departments and divisions and “certified” for use in budget development process.</a:t>
                      </a:r>
                      <a:endParaRPr lang="en-US" sz="1000" dirty="0"/>
                    </a:p>
                  </a:txBody>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10003"/>
                  </a:ext>
                </a:extLst>
              </a:tr>
              <a:tr h="370840">
                <a:tc>
                  <a:txBody>
                    <a:bodyPr/>
                    <a:lstStyle/>
                    <a:p>
                      <a:r>
                        <a:rPr lang="en-US" sz="1000" dirty="0" smtClean="0"/>
                        <a:t>4</a:t>
                      </a:r>
                      <a:endParaRPr lang="en-US" sz="1000" dirty="0"/>
                    </a:p>
                  </a:txBody>
                  <a:tcPr/>
                </a:tc>
                <a:tc>
                  <a:txBody>
                    <a:bodyPr/>
                    <a:lstStyle/>
                    <a:p>
                      <a:r>
                        <a:rPr lang="en-US" sz="1000" dirty="0" smtClean="0"/>
                        <a:t>College Council reviews &amp; sets assumptions, preliminary projections</a:t>
                      </a:r>
                      <a:r>
                        <a:rPr lang="en-US" sz="1000" baseline="0" dirty="0" smtClean="0"/>
                        <a:t> and finalizes “approach” (Phase 1 &amp; Phase 2) to the budget following review by Finance Council, assures adherence with Long-Range Financial Plan</a:t>
                      </a:r>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10004"/>
                  </a:ext>
                </a:extLst>
              </a:tr>
              <a:tr h="370840">
                <a:tc>
                  <a:txBody>
                    <a:bodyPr/>
                    <a:lstStyle/>
                    <a:p>
                      <a:r>
                        <a:rPr lang="en-US" sz="1000" dirty="0" smtClean="0"/>
                        <a:t>5</a:t>
                      </a:r>
                      <a:endParaRPr lang="en-US" sz="1000" dirty="0"/>
                    </a:p>
                  </a:txBody>
                  <a:tcPr/>
                </a:tc>
                <a:tc>
                  <a:txBody>
                    <a:bodyPr/>
                    <a:lstStyle/>
                    <a:p>
                      <a:r>
                        <a:rPr lang="en-US" sz="1000" dirty="0" smtClean="0"/>
                        <a:t>Board review and approves principles, criteria, and priorities.  Board approves projections,</a:t>
                      </a:r>
                      <a:r>
                        <a:rPr lang="en-US" sz="1000" baseline="0" dirty="0" smtClean="0"/>
                        <a:t> assumptions, and “approach”.</a:t>
                      </a:r>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solidFill>
                      <a:schemeClr val="accent2">
                        <a:lumMod val="60000"/>
                        <a:lumOff val="40000"/>
                      </a:schemeClr>
                    </a:solidFill>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10005"/>
                  </a:ext>
                </a:extLst>
              </a:tr>
              <a:tr h="370840">
                <a:tc>
                  <a:txBody>
                    <a:bodyPr/>
                    <a:lstStyle/>
                    <a:p>
                      <a:r>
                        <a:rPr lang="en-US" sz="1000" dirty="0" smtClean="0"/>
                        <a:t>6</a:t>
                      </a:r>
                      <a:endParaRPr lang="en-US" sz="1000" dirty="0"/>
                    </a:p>
                  </a:txBody>
                  <a:tcPr/>
                </a:tc>
                <a:tc>
                  <a:txBody>
                    <a:bodyPr/>
                    <a:lstStyle/>
                    <a:p>
                      <a:r>
                        <a:rPr lang="en-US" sz="1000" dirty="0" smtClean="0"/>
                        <a:t>Administration</a:t>
                      </a:r>
                      <a:r>
                        <a:rPr lang="en-US" sz="1000" baseline="0" dirty="0" smtClean="0"/>
                        <a:t> reviews data and, consistent with criteria and principles, develops proposals for reductions (includes working with divisions/departments)</a:t>
                      </a:r>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10006"/>
                  </a:ext>
                </a:extLst>
              </a:tr>
              <a:tr h="223520">
                <a:tc>
                  <a:txBody>
                    <a:bodyPr/>
                    <a:lstStyle/>
                    <a:p>
                      <a:r>
                        <a:rPr lang="en-US" sz="1000" dirty="0" smtClean="0"/>
                        <a:t>7</a:t>
                      </a:r>
                      <a:endParaRPr lang="en-US" sz="1000" dirty="0"/>
                    </a:p>
                  </a:txBody>
                  <a:tcPr/>
                </a:tc>
                <a:tc>
                  <a:txBody>
                    <a:bodyPr/>
                    <a:lstStyle/>
                    <a:p>
                      <a:r>
                        <a:rPr lang="en-US" sz="1000" dirty="0" smtClean="0"/>
                        <a:t>Units complete annual plans.</a:t>
                      </a:r>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10007"/>
                  </a:ext>
                </a:extLst>
              </a:tr>
              <a:tr h="370840">
                <a:tc>
                  <a:txBody>
                    <a:bodyPr/>
                    <a:lstStyle/>
                    <a:p>
                      <a:r>
                        <a:rPr lang="en-US" sz="1000" dirty="0" smtClean="0"/>
                        <a:t>8</a:t>
                      </a:r>
                      <a:endParaRPr lang="en-US" sz="1000" dirty="0"/>
                    </a:p>
                  </a:txBody>
                  <a:tcPr/>
                </a:tc>
                <a:tc>
                  <a:txBody>
                    <a:bodyPr/>
                    <a:lstStyle/>
                    <a:p>
                      <a:r>
                        <a:rPr lang="en-US" sz="1000" dirty="0" smtClean="0"/>
                        <a:t>Area Chairs and Vice-Chairs reviewing planning inputs for priorities for additions to budget and present to College</a:t>
                      </a:r>
                      <a:r>
                        <a:rPr lang="en-US" sz="1000" baseline="0" dirty="0" smtClean="0"/>
                        <a:t> Council (assure all stakeholder groups are represented).</a:t>
                      </a:r>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solidFill>
                      <a:schemeClr val="accent2">
                        <a:lumMod val="60000"/>
                        <a:lumOff val="40000"/>
                      </a:schemeClr>
                    </a:solidFill>
                  </a:tcPr>
                </a:tc>
                <a:tc>
                  <a:txBody>
                    <a:bodyPr/>
                    <a:lstStyle/>
                    <a:p>
                      <a:endParaRPr lang="en-US" sz="1000"/>
                    </a:p>
                  </a:txBody>
                  <a:tcPr>
                    <a:solidFill>
                      <a:schemeClr val="accent2">
                        <a:lumMod val="60000"/>
                        <a:lumOff val="40000"/>
                      </a:schemeClr>
                    </a:solidFill>
                  </a:tcPr>
                </a:tc>
                <a:tc>
                  <a:txBody>
                    <a:bodyPr/>
                    <a:lstStyle/>
                    <a:p>
                      <a:endParaRPr lang="en-US" sz="1000"/>
                    </a:p>
                  </a:txBody>
                  <a:tcPr>
                    <a:solidFill>
                      <a:schemeClr val="accent2">
                        <a:lumMod val="60000"/>
                        <a:lumOff val="40000"/>
                      </a:schemeClr>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sp>
        <p:nvSpPr>
          <p:cNvPr id="4" name="Title 1"/>
          <p:cNvSpPr txBox="1">
            <a:spLocks/>
          </p:cNvSpPr>
          <p:nvPr/>
        </p:nvSpPr>
        <p:spPr>
          <a:xfrm>
            <a:off x="381000" y="0"/>
            <a:ext cx="8229600" cy="3048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200" b="1" i="0" u="none" strike="noStrike" kern="1200" cap="none" spc="0" normalizeH="0" baseline="0" noProof="0" dirty="0" smtClean="0">
                <a:ln>
                  <a:noFill/>
                </a:ln>
                <a:solidFill>
                  <a:schemeClr val="accent4">
                    <a:lumMod val="75000"/>
                  </a:schemeClr>
                </a:solidFill>
                <a:effectLst>
                  <a:outerShdw blurRad="31750" dist="25400" dir="5400000" algn="tl" rotWithShape="0">
                    <a:srgbClr val="000000">
                      <a:alpha val="25000"/>
                    </a:srgbClr>
                  </a:outerShdw>
                </a:effectLst>
                <a:uLnTx/>
                <a:uFillTx/>
                <a:latin typeface="+mj-lt"/>
                <a:ea typeface="+mj-ea"/>
                <a:cs typeface="+mj-cs"/>
              </a:rPr>
              <a:t>BUDGET DEVELOPMENT TIMELINE - Continued</a:t>
            </a:r>
            <a:endParaRPr kumimoji="0" lang="en-US" sz="1200" b="1" i="0" u="none" strike="noStrike" kern="1200" cap="none" spc="0" normalizeH="0" baseline="0" noProof="0" dirty="0">
              <a:ln>
                <a:noFill/>
              </a:ln>
              <a:solidFill>
                <a:schemeClr val="accent4">
                  <a:lumMod val="75000"/>
                </a:schemeClr>
              </a:solidFill>
              <a:effectLst>
                <a:outerShdw blurRad="31750" dist="25400" dir="5400000" algn="tl" rotWithShape="0">
                  <a:srgbClr val="000000">
                    <a:alpha val="25000"/>
                  </a:srgbClr>
                </a:outerShdw>
              </a:effectLst>
              <a:uLnTx/>
              <a:uFillTx/>
              <a:latin typeface="+mj-lt"/>
              <a:ea typeface="+mj-ea"/>
              <a:cs typeface="+mj-cs"/>
            </a:endParaRPr>
          </a:p>
        </p:txBody>
      </p:sp>
      <p:graphicFrame>
        <p:nvGraphicFramePr>
          <p:cNvPr id="5" name="Content Placeholder 5"/>
          <p:cNvGraphicFramePr>
            <a:graphicFrameLocks/>
          </p:cNvGraphicFramePr>
          <p:nvPr/>
        </p:nvGraphicFramePr>
        <p:xfrm>
          <a:off x="-2" y="381000"/>
          <a:ext cx="9144002" cy="5450840"/>
        </p:xfrm>
        <a:graphic>
          <a:graphicData uri="http://schemas.openxmlformats.org/drawingml/2006/table">
            <a:tbl>
              <a:tblPr>
                <a:noFill/>
                <a:tableStyleId>{5C22544A-7EE6-4342-B048-85BDC9FD1C3A}</a:tableStyleId>
              </a:tblPr>
              <a:tblGrid>
                <a:gridCol w="380998">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4572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gridCol w="457200">
                  <a:extLst>
                    <a:ext uri="{9D8B030D-6E8A-4147-A177-3AD203B41FA5}">
                      <a16:colId xmlns:a16="http://schemas.microsoft.com/office/drawing/2014/main" val="20006"/>
                    </a:ext>
                  </a:extLst>
                </a:gridCol>
                <a:gridCol w="4572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457204">
                  <a:extLst>
                    <a:ext uri="{9D8B030D-6E8A-4147-A177-3AD203B41FA5}">
                      <a16:colId xmlns:a16="http://schemas.microsoft.com/office/drawing/2014/main" val="20009"/>
                    </a:ext>
                  </a:extLst>
                </a:gridCol>
                <a:gridCol w="457196">
                  <a:extLst>
                    <a:ext uri="{9D8B030D-6E8A-4147-A177-3AD203B41FA5}">
                      <a16:colId xmlns:a16="http://schemas.microsoft.com/office/drawing/2014/main" val="20010"/>
                    </a:ext>
                  </a:extLst>
                </a:gridCol>
                <a:gridCol w="457200">
                  <a:extLst>
                    <a:ext uri="{9D8B030D-6E8A-4147-A177-3AD203B41FA5}">
                      <a16:colId xmlns:a16="http://schemas.microsoft.com/office/drawing/2014/main" val="20011"/>
                    </a:ext>
                  </a:extLst>
                </a:gridCol>
                <a:gridCol w="457200">
                  <a:extLst>
                    <a:ext uri="{9D8B030D-6E8A-4147-A177-3AD203B41FA5}">
                      <a16:colId xmlns:a16="http://schemas.microsoft.com/office/drawing/2014/main" val="20012"/>
                    </a:ext>
                  </a:extLst>
                </a:gridCol>
                <a:gridCol w="457204">
                  <a:extLst>
                    <a:ext uri="{9D8B030D-6E8A-4147-A177-3AD203B41FA5}">
                      <a16:colId xmlns:a16="http://schemas.microsoft.com/office/drawing/2014/main" val="20013"/>
                    </a:ext>
                  </a:extLst>
                </a:gridCol>
              </a:tblGrid>
              <a:tr h="370840">
                <a:tc>
                  <a:txBody>
                    <a:bodyPr/>
                    <a:lstStyle/>
                    <a:p>
                      <a:endParaRPr lang="en-US" sz="1000" dirty="0"/>
                    </a:p>
                  </a:txBody>
                  <a:tcPr/>
                </a:tc>
                <a:tc>
                  <a:txBody>
                    <a:bodyPr/>
                    <a:lstStyle/>
                    <a:p>
                      <a:endParaRPr lang="en-US" sz="1000" dirty="0"/>
                    </a:p>
                  </a:txBody>
                  <a:tcPr/>
                </a:tc>
                <a:tc>
                  <a:txBody>
                    <a:bodyPr/>
                    <a:lstStyle/>
                    <a:p>
                      <a:r>
                        <a:rPr lang="en-US" sz="1000" dirty="0" smtClean="0"/>
                        <a:t>Jul</a:t>
                      </a:r>
                      <a:endParaRPr lang="en-US" sz="1000" dirty="0"/>
                    </a:p>
                  </a:txBody>
                  <a:tcPr/>
                </a:tc>
                <a:tc>
                  <a:txBody>
                    <a:bodyPr/>
                    <a:lstStyle/>
                    <a:p>
                      <a:r>
                        <a:rPr lang="en-US" sz="1000" dirty="0" smtClean="0"/>
                        <a:t>Aug</a:t>
                      </a:r>
                      <a:endParaRPr lang="en-US" sz="1000" dirty="0"/>
                    </a:p>
                  </a:txBody>
                  <a:tcPr/>
                </a:tc>
                <a:tc>
                  <a:txBody>
                    <a:bodyPr/>
                    <a:lstStyle/>
                    <a:p>
                      <a:r>
                        <a:rPr lang="en-US" sz="1000" dirty="0" smtClean="0"/>
                        <a:t>Sep</a:t>
                      </a:r>
                      <a:endParaRPr lang="en-US" sz="1000" dirty="0"/>
                    </a:p>
                  </a:txBody>
                  <a:tcPr/>
                </a:tc>
                <a:tc>
                  <a:txBody>
                    <a:bodyPr/>
                    <a:lstStyle/>
                    <a:p>
                      <a:r>
                        <a:rPr lang="en-US" sz="1000" dirty="0" smtClean="0"/>
                        <a:t>Oct</a:t>
                      </a:r>
                      <a:endParaRPr lang="en-US" sz="1000" dirty="0"/>
                    </a:p>
                  </a:txBody>
                  <a:tcPr/>
                </a:tc>
                <a:tc>
                  <a:txBody>
                    <a:bodyPr/>
                    <a:lstStyle/>
                    <a:p>
                      <a:r>
                        <a:rPr lang="en-US" sz="1000" dirty="0" smtClean="0"/>
                        <a:t>Nov</a:t>
                      </a:r>
                      <a:endParaRPr lang="en-US" sz="1000" dirty="0"/>
                    </a:p>
                  </a:txBody>
                  <a:tcPr/>
                </a:tc>
                <a:tc>
                  <a:txBody>
                    <a:bodyPr/>
                    <a:lstStyle/>
                    <a:p>
                      <a:r>
                        <a:rPr lang="en-US" sz="1000" dirty="0" smtClean="0"/>
                        <a:t>Dec</a:t>
                      </a:r>
                      <a:endParaRPr lang="en-US" sz="1000" dirty="0"/>
                    </a:p>
                  </a:txBody>
                  <a:tcPr/>
                </a:tc>
                <a:tc>
                  <a:txBody>
                    <a:bodyPr/>
                    <a:lstStyle/>
                    <a:p>
                      <a:r>
                        <a:rPr lang="en-US" sz="1000" dirty="0" smtClean="0"/>
                        <a:t>Jan</a:t>
                      </a:r>
                      <a:endParaRPr lang="en-US" sz="1000" dirty="0"/>
                    </a:p>
                  </a:txBody>
                  <a:tcPr/>
                </a:tc>
                <a:tc>
                  <a:txBody>
                    <a:bodyPr/>
                    <a:lstStyle/>
                    <a:p>
                      <a:r>
                        <a:rPr lang="en-US" sz="1000" dirty="0" smtClean="0"/>
                        <a:t>Feb</a:t>
                      </a:r>
                      <a:endParaRPr lang="en-US" sz="1000" dirty="0"/>
                    </a:p>
                  </a:txBody>
                  <a:tcPr/>
                </a:tc>
                <a:tc>
                  <a:txBody>
                    <a:bodyPr/>
                    <a:lstStyle/>
                    <a:p>
                      <a:r>
                        <a:rPr lang="en-US" sz="1000" dirty="0" smtClean="0"/>
                        <a:t>Mar</a:t>
                      </a:r>
                      <a:endParaRPr lang="en-US" sz="1000" dirty="0"/>
                    </a:p>
                  </a:txBody>
                  <a:tcPr/>
                </a:tc>
                <a:tc>
                  <a:txBody>
                    <a:bodyPr/>
                    <a:lstStyle/>
                    <a:p>
                      <a:r>
                        <a:rPr lang="en-US" sz="1000" dirty="0" smtClean="0"/>
                        <a:t>Apr</a:t>
                      </a:r>
                      <a:endParaRPr lang="en-US" sz="1000" dirty="0"/>
                    </a:p>
                  </a:txBody>
                  <a:tcPr/>
                </a:tc>
                <a:tc>
                  <a:txBody>
                    <a:bodyPr/>
                    <a:lstStyle/>
                    <a:p>
                      <a:r>
                        <a:rPr lang="en-US" sz="1000" dirty="0" smtClean="0"/>
                        <a:t>May</a:t>
                      </a:r>
                      <a:endParaRPr lang="en-US" sz="1000" dirty="0"/>
                    </a:p>
                  </a:txBody>
                  <a:tcPr/>
                </a:tc>
                <a:tc>
                  <a:txBody>
                    <a:bodyPr/>
                    <a:lstStyle/>
                    <a:p>
                      <a:r>
                        <a:rPr lang="en-US" sz="1000" dirty="0" smtClean="0"/>
                        <a:t>Jun</a:t>
                      </a:r>
                      <a:endParaRPr lang="en-US" sz="1000" dirty="0"/>
                    </a:p>
                  </a:txBody>
                  <a:tcPr/>
                </a:tc>
                <a:extLst>
                  <a:ext uri="{0D108BD9-81ED-4DB2-BD59-A6C34878D82A}">
                    <a16:rowId xmlns:a16="http://schemas.microsoft.com/office/drawing/2014/main" val="10000"/>
                  </a:ext>
                </a:extLst>
              </a:tr>
              <a:tr h="619760">
                <a:tc>
                  <a:txBody>
                    <a:bodyPr/>
                    <a:lstStyle/>
                    <a:p>
                      <a:r>
                        <a:rPr lang="en-US" sz="1000" dirty="0" smtClean="0"/>
                        <a:t>9</a:t>
                      </a:r>
                      <a:endParaRPr lang="en-US" sz="1000" dirty="0"/>
                    </a:p>
                  </a:txBody>
                  <a:tcPr/>
                </a:tc>
                <a:tc>
                  <a:txBody>
                    <a:bodyPr/>
                    <a:lstStyle/>
                    <a:p>
                      <a:r>
                        <a:rPr lang="en-US" sz="1000" dirty="0" smtClean="0"/>
                        <a:t>Staff work on feasibility of Unit Plans for additions (includes checking with divisions/departments).</a:t>
                      </a:r>
                      <a:endParaRPr lang="en-US" sz="1000" dirty="0"/>
                    </a:p>
                  </a:txBody>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extLst>
                  <a:ext uri="{0D108BD9-81ED-4DB2-BD59-A6C34878D82A}">
                    <a16:rowId xmlns:a16="http://schemas.microsoft.com/office/drawing/2014/main" val="10001"/>
                  </a:ext>
                </a:extLst>
              </a:tr>
              <a:tr h="619760">
                <a:tc>
                  <a:txBody>
                    <a:bodyPr/>
                    <a:lstStyle/>
                    <a:p>
                      <a:r>
                        <a:rPr lang="en-US" sz="1000" dirty="0" smtClean="0"/>
                        <a:t>10</a:t>
                      </a:r>
                      <a:endParaRPr lang="en-US" sz="1000" dirty="0"/>
                    </a:p>
                  </a:txBody>
                  <a:tcPr/>
                </a:tc>
                <a:tc>
                  <a:txBody>
                    <a:bodyPr/>
                    <a:lstStyle/>
                    <a:p>
                      <a:r>
                        <a:rPr lang="en-US" sz="1000" dirty="0" smtClean="0"/>
                        <a:t>Budget Subcommittee reviews priorities and proposals for additions, reductions.</a:t>
                      </a:r>
                      <a:endParaRPr lang="en-US" sz="1000" dirty="0"/>
                    </a:p>
                  </a:txBody>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extLst>
                  <a:ext uri="{0D108BD9-81ED-4DB2-BD59-A6C34878D82A}">
                    <a16:rowId xmlns:a16="http://schemas.microsoft.com/office/drawing/2014/main" val="10002"/>
                  </a:ext>
                </a:extLst>
              </a:tr>
              <a:tr h="619760">
                <a:tc>
                  <a:txBody>
                    <a:bodyPr/>
                    <a:lstStyle/>
                    <a:p>
                      <a:r>
                        <a:rPr lang="en-US" sz="1000" dirty="0" smtClean="0"/>
                        <a:t>11</a:t>
                      </a:r>
                      <a:endParaRPr lang="en-US" sz="1000" dirty="0"/>
                    </a:p>
                  </a:txBody>
                  <a:tcPr/>
                </a:tc>
                <a:tc>
                  <a:txBody>
                    <a:bodyPr/>
                    <a:lstStyle/>
                    <a:p>
                      <a:r>
                        <a:rPr lang="en-US" sz="1000" dirty="0" smtClean="0"/>
                        <a:t>College Council reviews and assesses</a:t>
                      </a:r>
                      <a:r>
                        <a:rPr lang="en-US" sz="1000" baseline="0" dirty="0" smtClean="0"/>
                        <a:t> additions and reductions; finalizes and forwards to President.</a:t>
                      </a:r>
                      <a:endParaRPr lang="en-US" sz="1000" dirty="0"/>
                    </a:p>
                  </a:txBody>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extLst>
                  <a:ext uri="{0D108BD9-81ED-4DB2-BD59-A6C34878D82A}">
                    <a16:rowId xmlns:a16="http://schemas.microsoft.com/office/drawing/2014/main" val="10003"/>
                  </a:ext>
                </a:extLst>
              </a:tr>
              <a:tr h="299720">
                <a:tc>
                  <a:txBody>
                    <a:bodyPr/>
                    <a:lstStyle/>
                    <a:p>
                      <a:r>
                        <a:rPr lang="en-US" sz="1000" dirty="0" smtClean="0"/>
                        <a:t>12</a:t>
                      </a:r>
                      <a:endParaRPr lang="en-US" sz="1000" dirty="0"/>
                    </a:p>
                  </a:txBody>
                  <a:tcPr/>
                </a:tc>
                <a:tc>
                  <a:txBody>
                    <a:bodyPr/>
                    <a:lstStyle/>
                    <a:p>
                      <a:r>
                        <a:rPr lang="en-US" sz="1000" dirty="0" smtClean="0"/>
                        <a:t>Preliminary</a:t>
                      </a:r>
                      <a:r>
                        <a:rPr lang="en-US" sz="1000" baseline="0" dirty="0" smtClean="0"/>
                        <a:t> proposals submitted to Board as information.</a:t>
                      </a:r>
                      <a:endParaRPr lang="en-US" sz="1000" dirty="0"/>
                    </a:p>
                  </a:txBody>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extLst>
                  <a:ext uri="{0D108BD9-81ED-4DB2-BD59-A6C34878D82A}">
                    <a16:rowId xmlns:a16="http://schemas.microsoft.com/office/drawing/2014/main" val="10004"/>
                  </a:ext>
                </a:extLst>
              </a:tr>
              <a:tr h="370840">
                <a:tc>
                  <a:txBody>
                    <a:bodyPr/>
                    <a:lstStyle/>
                    <a:p>
                      <a:r>
                        <a:rPr lang="en-US" sz="1000" dirty="0" smtClean="0"/>
                        <a:t>13</a:t>
                      </a:r>
                      <a:endParaRPr lang="en-US" sz="1000" dirty="0"/>
                    </a:p>
                  </a:txBody>
                  <a:tcPr/>
                </a:tc>
                <a:tc>
                  <a:txBody>
                    <a:bodyPr/>
                    <a:lstStyle/>
                    <a:p>
                      <a:r>
                        <a:rPr lang="en-US" sz="1000" dirty="0" smtClean="0"/>
                        <a:t>Notice</a:t>
                      </a:r>
                      <a:r>
                        <a:rPr lang="en-US" sz="1000" baseline="0" dirty="0" smtClean="0"/>
                        <a:t> to Association if retrenchments proposed.</a:t>
                      </a:r>
                      <a:endParaRPr lang="en-US" sz="1000" dirty="0"/>
                    </a:p>
                  </a:txBody>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extLst>
                  <a:ext uri="{0D108BD9-81ED-4DB2-BD59-A6C34878D82A}">
                    <a16:rowId xmlns:a16="http://schemas.microsoft.com/office/drawing/2014/main" val="10005"/>
                  </a:ext>
                </a:extLst>
              </a:tr>
              <a:tr h="370840">
                <a:tc>
                  <a:txBody>
                    <a:bodyPr/>
                    <a:lstStyle/>
                    <a:p>
                      <a:r>
                        <a:rPr lang="en-US" sz="1000" dirty="0" smtClean="0"/>
                        <a:t>14</a:t>
                      </a:r>
                      <a:endParaRPr lang="en-US" sz="1000" dirty="0"/>
                    </a:p>
                  </a:txBody>
                  <a:tcPr/>
                </a:tc>
                <a:tc>
                  <a:txBody>
                    <a:bodyPr/>
                    <a:lstStyle/>
                    <a:p>
                      <a:r>
                        <a:rPr lang="en-US" sz="1000" dirty="0" smtClean="0"/>
                        <a:t>Final</a:t>
                      </a:r>
                      <a:r>
                        <a:rPr lang="en-US" sz="1000" baseline="0" dirty="0" smtClean="0"/>
                        <a:t> recommendations submitted to Board</a:t>
                      </a:r>
                      <a:endParaRPr lang="en-US" sz="1000" dirty="0"/>
                    </a:p>
                  </a:txBody>
                  <a:tcPr/>
                </a:tc>
                <a:tc>
                  <a:txBody>
                    <a:bodyPr/>
                    <a:lstStyle/>
                    <a:p>
                      <a:endParaRPr lang="en-US" sz="100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extLst>
                  <a:ext uri="{0D108BD9-81ED-4DB2-BD59-A6C34878D82A}">
                    <a16:rowId xmlns:a16="http://schemas.microsoft.com/office/drawing/2014/main" val="10006"/>
                  </a:ext>
                </a:extLst>
              </a:tr>
              <a:tr h="370840">
                <a:tc>
                  <a:txBody>
                    <a:bodyPr/>
                    <a:lstStyle/>
                    <a:p>
                      <a:r>
                        <a:rPr lang="en-US" sz="1000" dirty="0" smtClean="0"/>
                        <a:t>15</a:t>
                      </a:r>
                      <a:endParaRPr lang="en-US" sz="1000" dirty="0"/>
                    </a:p>
                  </a:txBody>
                  <a:tcPr/>
                </a:tc>
                <a:tc>
                  <a:txBody>
                    <a:bodyPr/>
                    <a:lstStyle/>
                    <a:p>
                      <a:r>
                        <a:rPr lang="en-US" sz="1000" dirty="0" smtClean="0"/>
                        <a:t>Board</a:t>
                      </a:r>
                      <a:r>
                        <a:rPr lang="en-US" sz="1000" baseline="0" dirty="0" smtClean="0"/>
                        <a:t> receives budget recommendations and approves additions/reductions in programs and services.</a:t>
                      </a:r>
                      <a:endParaRPr lang="en-US" sz="1000" dirty="0"/>
                    </a:p>
                  </a:txBody>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extLst>
                  <a:ext uri="{0D108BD9-81ED-4DB2-BD59-A6C34878D82A}">
                    <a16:rowId xmlns:a16="http://schemas.microsoft.com/office/drawing/2014/main" val="10007"/>
                  </a:ext>
                </a:extLst>
              </a:tr>
              <a:tr h="370840">
                <a:tc>
                  <a:txBody>
                    <a:bodyPr/>
                    <a:lstStyle/>
                    <a:p>
                      <a:r>
                        <a:rPr lang="en-US" sz="1000" dirty="0" smtClean="0"/>
                        <a:t>16</a:t>
                      </a:r>
                      <a:endParaRPr lang="en-US" sz="1000" dirty="0"/>
                    </a:p>
                  </a:txBody>
                  <a:tcPr/>
                </a:tc>
                <a:tc>
                  <a:txBody>
                    <a:bodyPr/>
                    <a:lstStyle/>
                    <a:p>
                      <a:r>
                        <a:rPr lang="en-US" sz="1000" dirty="0" smtClean="0"/>
                        <a:t>Budget</a:t>
                      </a:r>
                      <a:r>
                        <a:rPr lang="en-US" sz="1000" baseline="0" dirty="0" smtClean="0"/>
                        <a:t> allocations for special funds completed.</a:t>
                      </a:r>
                      <a:endParaRPr lang="en-US" sz="1000" dirty="0"/>
                    </a:p>
                  </a:txBody>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accent2">
                        <a:lumMod val="60000"/>
                        <a:lumOff val="40000"/>
                      </a:schemeClr>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extLst>
                  <a:ext uri="{0D108BD9-81ED-4DB2-BD59-A6C34878D82A}">
                    <a16:rowId xmlns:a16="http://schemas.microsoft.com/office/drawing/2014/main" val="10008"/>
                  </a:ext>
                </a:extLst>
              </a:tr>
              <a:tr h="223520">
                <a:tc>
                  <a:txBody>
                    <a:bodyPr/>
                    <a:lstStyle/>
                    <a:p>
                      <a:r>
                        <a:rPr lang="en-US" sz="1000" dirty="0" smtClean="0"/>
                        <a:t>17</a:t>
                      </a:r>
                      <a:endParaRPr lang="en-US" sz="1000" dirty="0"/>
                    </a:p>
                  </a:txBody>
                  <a:tcPr/>
                </a:tc>
                <a:tc>
                  <a:txBody>
                    <a:bodyPr/>
                    <a:lstStyle/>
                    <a:p>
                      <a:r>
                        <a:rPr lang="en-US" sz="1000" dirty="0" smtClean="0"/>
                        <a:t>Budget</a:t>
                      </a:r>
                      <a:r>
                        <a:rPr lang="en-US" sz="1000" baseline="0" dirty="0" smtClean="0"/>
                        <a:t> Office prepares the Budget Document.</a:t>
                      </a:r>
                      <a:endParaRPr lang="en-US" sz="1000" dirty="0"/>
                    </a:p>
                  </a:txBody>
                  <a:tcPr/>
                </a:tc>
                <a:tc>
                  <a:txBody>
                    <a:bodyPr/>
                    <a:lstStyle/>
                    <a:p>
                      <a:endParaRPr lang="en-US" sz="100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extLst>
                  <a:ext uri="{0D108BD9-81ED-4DB2-BD59-A6C34878D82A}">
                    <a16:rowId xmlns:a16="http://schemas.microsoft.com/office/drawing/2014/main" val="10009"/>
                  </a:ext>
                </a:extLst>
              </a:tr>
              <a:tr h="370840">
                <a:tc>
                  <a:txBody>
                    <a:bodyPr/>
                    <a:lstStyle/>
                    <a:p>
                      <a:r>
                        <a:rPr lang="en-US" sz="1000" dirty="0" smtClean="0"/>
                        <a:t>18</a:t>
                      </a:r>
                      <a:endParaRPr lang="en-US" sz="1000" dirty="0"/>
                    </a:p>
                  </a:txBody>
                  <a:tcPr/>
                </a:tc>
                <a:tc>
                  <a:txBody>
                    <a:bodyPr/>
                    <a:lstStyle/>
                    <a:p>
                      <a:r>
                        <a:rPr lang="en-US" sz="1000" dirty="0" smtClean="0"/>
                        <a:t>Budget</a:t>
                      </a:r>
                      <a:r>
                        <a:rPr lang="en-US" sz="1000" baseline="0" dirty="0" smtClean="0"/>
                        <a:t> Committee reviews proposed budget including reductions and additions; approves budget and forwards to the Board.</a:t>
                      </a:r>
                      <a:endParaRPr lang="en-US" sz="1000" dirty="0"/>
                    </a:p>
                  </a:txBody>
                  <a:tcPr/>
                </a:tc>
                <a:tc>
                  <a:txBody>
                    <a:bodyPr/>
                    <a:lstStyle/>
                    <a:p>
                      <a:endParaRPr lang="en-US" sz="100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accent2">
                        <a:lumMod val="60000"/>
                        <a:lumOff val="40000"/>
                      </a:schemeClr>
                    </a:solidFill>
                  </a:tcPr>
                </a:tc>
                <a:tc>
                  <a:txBody>
                    <a:bodyPr/>
                    <a:lstStyle/>
                    <a:p>
                      <a:endParaRPr lang="en-US" sz="1000" dirty="0"/>
                    </a:p>
                  </a:txBody>
                  <a:tcPr>
                    <a:solidFill>
                      <a:schemeClr val="bg2"/>
                    </a:solidFill>
                  </a:tcPr>
                </a:tc>
                <a:extLst>
                  <a:ext uri="{0D108BD9-81ED-4DB2-BD59-A6C34878D82A}">
                    <a16:rowId xmlns:a16="http://schemas.microsoft.com/office/drawing/2014/main" val="10010"/>
                  </a:ext>
                </a:extLst>
              </a:tr>
              <a:tr h="370840">
                <a:tc>
                  <a:txBody>
                    <a:bodyPr/>
                    <a:lstStyle/>
                    <a:p>
                      <a:r>
                        <a:rPr lang="en-US" sz="1000" dirty="0" smtClean="0"/>
                        <a:t>19</a:t>
                      </a:r>
                      <a:endParaRPr lang="en-US" sz="1000" dirty="0"/>
                    </a:p>
                  </a:txBody>
                  <a:tcPr/>
                </a:tc>
                <a:tc>
                  <a:txBody>
                    <a:bodyPr/>
                    <a:lstStyle/>
                    <a:p>
                      <a:r>
                        <a:rPr lang="en-US" sz="1000" dirty="0" smtClean="0"/>
                        <a:t>Board</a:t>
                      </a:r>
                      <a:r>
                        <a:rPr lang="en-US" sz="1000" baseline="0" dirty="0" smtClean="0"/>
                        <a:t> adopts the budget and taxes are levied.</a:t>
                      </a:r>
                      <a:endParaRPr lang="en-US" sz="1000" dirty="0"/>
                    </a:p>
                  </a:txBody>
                  <a:tcPr/>
                </a:tc>
                <a:tc>
                  <a:txBody>
                    <a:bodyPr/>
                    <a:lstStyle/>
                    <a:p>
                      <a:endParaRPr lang="en-US" sz="100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bg2"/>
                    </a:solidFill>
                  </a:tcPr>
                </a:tc>
                <a:tc>
                  <a:txBody>
                    <a:bodyPr/>
                    <a:lstStyle/>
                    <a:p>
                      <a:endParaRPr lang="en-US" sz="1000" dirty="0"/>
                    </a:p>
                  </a:txBody>
                  <a:tcPr>
                    <a:solidFill>
                      <a:schemeClr val="accent2">
                        <a:lumMod val="60000"/>
                        <a:lumOff val="40000"/>
                      </a:schemeClr>
                    </a:solid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pPr algn="ctr">
              <a:buNone/>
            </a:pPr>
            <a:r>
              <a:rPr lang="en-US" sz="2000" dirty="0" smtClean="0"/>
              <a:t>      Accuracy</a:t>
            </a:r>
          </a:p>
          <a:p>
            <a:pPr algn="ctr">
              <a:buNone/>
            </a:pPr>
            <a:r>
              <a:rPr lang="en-US" sz="2000" dirty="0" smtClean="0"/>
              <a:t>Timeliness/Relevance</a:t>
            </a:r>
          </a:p>
          <a:p>
            <a:pPr algn="ctr">
              <a:buNone/>
            </a:pPr>
            <a:endParaRPr lang="en-US" dirty="0" smtClean="0"/>
          </a:p>
          <a:p>
            <a:pPr>
              <a:buNone/>
            </a:pPr>
            <a:endParaRPr lang="en-US" dirty="0"/>
          </a:p>
        </p:txBody>
      </p:sp>
      <p:sp>
        <p:nvSpPr>
          <p:cNvPr id="3" name="Title 2"/>
          <p:cNvSpPr>
            <a:spLocks noGrp="1"/>
          </p:cNvSpPr>
          <p:nvPr>
            <p:ph type="title"/>
          </p:nvPr>
        </p:nvSpPr>
        <p:spPr>
          <a:xfrm>
            <a:off x="685800" y="152400"/>
            <a:ext cx="8229600" cy="334962"/>
          </a:xfrm>
        </p:spPr>
        <p:txBody>
          <a:bodyPr>
            <a:noAutofit/>
          </a:bodyPr>
          <a:lstStyle/>
          <a:p>
            <a:pPr algn="ctr"/>
            <a:r>
              <a:rPr lang="en-US" sz="1800" u="sng" dirty="0" smtClean="0"/>
              <a:t>Descriptions of College Finances</a:t>
            </a:r>
            <a:endParaRPr lang="en-US" sz="1800" u="sng" dirty="0"/>
          </a:p>
        </p:txBody>
      </p:sp>
      <p:cxnSp>
        <p:nvCxnSpPr>
          <p:cNvPr id="5" name="Straight Arrow Connector 4"/>
          <p:cNvCxnSpPr/>
          <p:nvPr/>
        </p:nvCxnSpPr>
        <p:spPr>
          <a:xfrm>
            <a:off x="2590800" y="762000"/>
            <a:ext cx="48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2514600" y="1143000"/>
            <a:ext cx="48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Flowchart: Magnetic Disk 8"/>
          <p:cNvSpPr/>
          <p:nvPr/>
        </p:nvSpPr>
        <p:spPr>
          <a:xfrm>
            <a:off x="609600" y="1981200"/>
            <a:ext cx="1828800" cy="28956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a:off x="3657600" y="2057400"/>
            <a:ext cx="1981200" cy="28194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a:off x="6781800" y="2057400"/>
            <a:ext cx="1828800" cy="27432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62000" y="2133600"/>
            <a:ext cx="1524000" cy="646331"/>
          </a:xfrm>
          <a:prstGeom prst="rect">
            <a:avLst/>
          </a:prstGeom>
          <a:noFill/>
        </p:spPr>
        <p:txBody>
          <a:bodyPr wrap="square" rtlCol="0">
            <a:spAutoFit/>
          </a:bodyPr>
          <a:lstStyle/>
          <a:p>
            <a:pPr algn="ctr"/>
            <a:r>
              <a:rPr lang="en-US" dirty="0" smtClean="0"/>
              <a:t>+Revenues</a:t>
            </a:r>
          </a:p>
          <a:p>
            <a:pPr algn="ctr"/>
            <a:r>
              <a:rPr lang="en-US" dirty="0" smtClean="0"/>
              <a:t>-Expenses</a:t>
            </a:r>
            <a:endParaRPr lang="en-US" dirty="0"/>
          </a:p>
        </p:txBody>
      </p:sp>
      <p:sp>
        <p:nvSpPr>
          <p:cNvPr id="14" name="TextBox 13"/>
          <p:cNvSpPr txBox="1"/>
          <p:nvPr/>
        </p:nvSpPr>
        <p:spPr>
          <a:xfrm>
            <a:off x="762000" y="3200400"/>
            <a:ext cx="1524000" cy="369332"/>
          </a:xfrm>
          <a:prstGeom prst="rect">
            <a:avLst/>
          </a:prstGeom>
          <a:noFill/>
        </p:spPr>
        <p:txBody>
          <a:bodyPr wrap="square" rtlCol="0">
            <a:spAutoFit/>
          </a:bodyPr>
          <a:lstStyle/>
          <a:p>
            <a:pPr algn="ctr"/>
            <a:r>
              <a:rPr lang="en-US" dirty="0" smtClean="0"/>
              <a:t>Projections</a:t>
            </a:r>
            <a:endParaRPr lang="en-US" dirty="0"/>
          </a:p>
        </p:txBody>
      </p:sp>
      <p:sp>
        <p:nvSpPr>
          <p:cNvPr id="15" name="TextBox 14"/>
          <p:cNvSpPr txBox="1"/>
          <p:nvPr/>
        </p:nvSpPr>
        <p:spPr>
          <a:xfrm>
            <a:off x="914400" y="4953000"/>
            <a:ext cx="1143000" cy="369332"/>
          </a:xfrm>
          <a:prstGeom prst="rect">
            <a:avLst/>
          </a:prstGeom>
          <a:noFill/>
        </p:spPr>
        <p:txBody>
          <a:bodyPr wrap="square" rtlCol="0">
            <a:spAutoFit/>
          </a:bodyPr>
          <a:lstStyle/>
          <a:p>
            <a:pPr algn="ctr"/>
            <a:r>
              <a:rPr lang="en-US" dirty="0" smtClean="0"/>
              <a:t>Future</a:t>
            </a:r>
            <a:endParaRPr lang="en-US" dirty="0"/>
          </a:p>
        </p:txBody>
      </p:sp>
      <p:sp>
        <p:nvSpPr>
          <p:cNvPr id="16" name="TextBox 15"/>
          <p:cNvSpPr txBox="1"/>
          <p:nvPr/>
        </p:nvSpPr>
        <p:spPr>
          <a:xfrm>
            <a:off x="3810000" y="2057400"/>
            <a:ext cx="1752600" cy="954107"/>
          </a:xfrm>
          <a:prstGeom prst="rect">
            <a:avLst/>
          </a:prstGeom>
          <a:noFill/>
        </p:spPr>
        <p:txBody>
          <a:bodyPr wrap="square" rtlCol="0">
            <a:spAutoFit/>
          </a:bodyPr>
          <a:lstStyle/>
          <a:p>
            <a:r>
              <a:rPr lang="en-US" sz="1400" dirty="0" smtClean="0"/>
              <a:t>+Beg Fund Bal</a:t>
            </a:r>
          </a:p>
          <a:p>
            <a:r>
              <a:rPr lang="en-US" sz="1400" dirty="0" smtClean="0"/>
              <a:t>+Revenues</a:t>
            </a:r>
          </a:p>
          <a:p>
            <a:r>
              <a:rPr lang="en-US" sz="1400" dirty="0" smtClean="0"/>
              <a:t>-Expenses</a:t>
            </a:r>
          </a:p>
          <a:p>
            <a:r>
              <a:rPr lang="en-US" sz="1400" dirty="0" smtClean="0"/>
              <a:t>-Ending Fund Bal</a:t>
            </a:r>
            <a:endParaRPr lang="en-US" sz="1400" dirty="0"/>
          </a:p>
        </p:txBody>
      </p:sp>
      <p:sp>
        <p:nvSpPr>
          <p:cNvPr id="17" name="TextBox 16"/>
          <p:cNvSpPr txBox="1"/>
          <p:nvPr/>
        </p:nvSpPr>
        <p:spPr>
          <a:xfrm>
            <a:off x="3886200" y="3276600"/>
            <a:ext cx="1524000" cy="369332"/>
          </a:xfrm>
          <a:prstGeom prst="rect">
            <a:avLst/>
          </a:prstGeom>
          <a:noFill/>
        </p:spPr>
        <p:txBody>
          <a:bodyPr wrap="square" rtlCol="0">
            <a:spAutoFit/>
          </a:bodyPr>
          <a:lstStyle/>
          <a:p>
            <a:pPr algn="ctr"/>
            <a:r>
              <a:rPr lang="en-US" dirty="0" smtClean="0"/>
              <a:t>Budget</a:t>
            </a:r>
            <a:endParaRPr lang="en-US" dirty="0"/>
          </a:p>
        </p:txBody>
      </p:sp>
      <p:sp>
        <p:nvSpPr>
          <p:cNvPr id="18" name="TextBox 17"/>
          <p:cNvSpPr txBox="1"/>
          <p:nvPr/>
        </p:nvSpPr>
        <p:spPr>
          <a:xfrm>
            <a:off x="4114800" y="4953000"/>
            <a:ext cx="1219200" cy="369332"/>
          </a:xfrm>
          <a:prstGeom prst="rect">
            <a:avLst/>
          </a:prstGeom>
          <a:noFill/>
        </p:spPr>
        <p:txBody>
          <a:bodyPr wrap="square" rtlCol="0">
            <a:spAutoFit/>
          </a:bodyPr>
          <a:lstStyle/>
          <a:p>
            <a:pPr algn="ctr"/>
            <a:r>
              <a:rPr lang="en-US" dirty="0" smtClean="0"/>
              <a:t>Present</a:t>
            </a:r>
            <a:endParaRPr lang="en-US" dirty="0"/>
          </a:p>
        </p:txBody>
      </p:sp>
      <p:sp>
        <p:nvSpPr>
          <p:cNvPr id="19" name="TextBox 18"/>
          <p:cNvSpPr txBox="1"/>
          <p:nvPr/>
        </p:nvSpPr>
        <p:spPr>
          <a:xfrm>
            <a:off x="7010400" y="3276600"/>
            <a:ext cx="1524000" cy="646331"/>
          </a:xfrm>
          <a:prstGeom prst="rect">
            <a:avLst/>
          </a:prstGeom>
          <a:noFill/>
        </p:spPr>
        <p:txBody>
          <a:bodyPr wrap="square" rtlCol="0">
            <a:spAutoFit/>
          </a:bodyPr>
          <a:lstStyle/>
          <a:p>
            <a:pPr algn="ctr"/>
            <a:r>
              <a:rPr lang="en-US" dirty="0" smtClean="0"/>
              <a:t>Accounting </a:t>
            </a:r>
            <a:r>
              <a:rPr lang="en-US" dirty="0" err="1" smtClean="0"/>
              <a:t>Actuals</a:t>
            </a:r>
            <a:endParaRPr lang="en-US" dirty="0"/>
          </a:p>
        </p:txBody>
      </p:sp>
      <p:sp>
        <p:nvSpPr>
          <p:cNvPr id="20" name="TextBox 19"/>
          <p:cNvSpPr txBox="1"/>
          <p:nvPr/>
        </p:nvSpPr>
        <p:spPr>
          <a:xfrm>
            <a:off x="7162800" y="4876800"/>
            <a:ext cx="1143000" cy="369332"/>
          </a:xfrm>
          <a:prstGeom prst="rect">
            <a:avLst/>
          </a:prstGeom>
          <a:noFill/>
        </p:spPr>
        <p:txBody>
          <a:bodyPr wrap="square" rtlCol="0">
            <a:spAutoFit/>
          </a:bodyPr>
          <a:lstStyle/>
          <a:p>
            <a:pPr algn="ctr"/>
            <a:r>
              <a:rPr lang="en-US" dirty="0" smtClean="0"/>
              <a:t>Past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r>
              <a:rPr lang="en-US" sz="2800" dirty="0" smtClean="0"/>
              <a:t>Defines reasonable outside limits for Resources and Expenditures</a:t>
            </a:r>
          </a:p>
          <a:p>
            <a:r>
              <a:rPr lang="en-US" sz="2800" dirty="0" smtClean="0"/>
              <a:t>Provides overall picture of major revenue sources</a:t>
            </a:r>
          </a:p>
          <a:p>
            <a:r>
              <a:rPr lang="en-US" sz="2800" dirty="0" smtClean="0"/>
              <a:t>Provides a general plan for how resources will be allocated</a:t>
            </a:r>
          </a:p>
          <a:p>
            <a:r>
              <a:rPr lang="en-US" sz="2800" dirty="0" smtClean="0"/>
              <a:t>Provides for unforeseen or emergency needs</a:t>
            </a:r>
          </a:p>
          <a:p>
            <a:r>
              <a:rPr lang="en-US" sz="2800" dirty="0" smtClean="0"/>
              <a:t>Must balance (i.e. total operating resources must equal total operating expenditures)</a:t>
            </a:r>
            <a:endParaRPr lang="en-US" sz="2800" dirty="0"/>
          </a:p>
        </p:txBody>
      </p:sp>
      <p:sp>
        <p:nvSpPr>
          <p:cNvPr id="3" name="Title 2"/>
          <p:cNvSpPr>
            <a:spLocks noGrp="1"/>
          </p:cNvSpPr>
          <p:nvPr>
            <p:ph type="title"/>
          </p:nvPr>
        </p:nvSpPr>
        <p:spPr>
          <a:xfrm>
            <a:off x="457200" y="274638"/>
            <a:ext cx="8229600" cy="563562"/>
          </a:xfrm>
        </p:spPr>
        <p:txBody>
          <a:bodyPr>
            <a:noAutofit/>
          </a:bodyPr>
          <a:lstStyle/>
          <a:p>
            <a:pPr algn="ctr"/>
            <a:r>
              <a:rPr lang="en-US" sz="3200" dirty="0" smtClean="0"/>
              <a:t>BUDGET</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lnSpcReduction="10000"/>
          </a:bodyPr>
          <a:lstStyle/>
          <a:p>
            <a:r>
              <a:rPr lang="en-US" sz="2800" dirty="0" smtClean="0"/>
              <a:t>An accounting entity with a self-balancing set of accounts consisting of:</a:t>
            </a:r>
          </a:p>
          <a:p>
            <a:pPr lvl="1"/>
            <a:r>
              <a:rPr lang="en-US" sz="2400" dirty="0" smtClean="0"/>
              <a:t>Assets</a:t>
            </a:r>
          </a:p>
          <a:p>
            <a:pPr lvl="1"/>
            <a:r>
              <a:rPr lang="en-US" sz="2400" dirty="0" smtClean="0"/>
              <a:t>Liabilities</a:t>
            </a:r>
          </a:p>
          <a:p>
            <a:pPr lvl="1"/>
            <a:r>
              <a:rPr lang="en-US" sz="2400" dirty="0" smtClean="0"/>
              <a:t>Fund Balance</a:t>
            </a:r>
          </a:p>
          <a:p>
            <a:pPr lvl="1"/>
            <a:r>
              <a:rPr lang="en-US" sz="2400" dirty="0" smtClean="0"/>
              <a:t>Revenues</a:t>
            </a:r>
          </a:p>
          <a:p>
            <a:pPr lvl="1"/>
            <a:r>
              <a:rPr lang="en-US" sz="2400" dirty="0" smtClean="0"/>
              <a:t>Expenditures</a:t>
            </a:r>
          </a:p>
          <a:p>
            <a:pPr lvl="1"/>
            <a:r>
              <a:rPr lang="en-US" sz="2400" dirty="0" smtClean="0"/>
              <a:t>Transfers In and Out</a:t>
            </a:r>
          </a:p>
          <a:p>
            <a:r>
              <a:rPr lang="en-US" sz="2800" dirty="0" smtClean="0"/>
              <a:t>Each type of fund allows LCC to organize, manage and insure observance of limitations and restrictions placed on the use of resources.</a:t>
            </a:r>
            <a:endParaRPr lang="en-US" sz="2800" dirty="0"/>
          </a:p>
        </p:txBody>
      </p:sp>
      <p:sp>
        <p:nvSpPr>
          <p:cNvPr id="3" name="Title 2"/>
          <p:cNvSpPr>
            <a:spLocks noGrp="1"/>
          </p:cNvSpPr>
          <p:nvPr>
            <p:ph type="title"/>
          </p:nvPr>
        </p:nvSpPr>
        <p:spPr>
          <a:xfrm>
            <a:off x="457200" y="274638"/>
            <a:ext cx="8229600" cy="639762"/>
          </a:xfrm>
        </p:spPr>
        <p:txBody>
          <a:bodyPr>
            <a:normAutofit/>
          </a:bodyPr>
          <a:lstStyle/>
          <a:p>
            <a:pPr algn="ctr"/>
            <a:r>
              <a:rPr lang="en-US" sz="3200" dirty="0" smtClean="0"/>
              <a:t>FUND</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838200"/>
            <a:ext cx="8534400" cy="5257800"/>
          </a:xfrm>
        </p:spPr>
        <p:txBody>
          <a:bodyPr>
            <a:normAutofit fontScale="92500" lnSpcReduction="10000"/>
          </a:bodyPr>
          <a:lstStyle/>
          <a:p>
            <a:r>
              <a:rPr lang="en-US" sz="2800" dirty="0" smtClean="0"/>
              <a:t>Fund I – Includes activities directly associated with operations related to the colleges educational mission. All public support and most tuition comes to this fund as revenue. Income Credit Program (ICP) is a sub-fund of Fund I.</a:t>
            </a:r>
          </a:p>
          <a:p>
            <a:r>
              <a:rPr lang="en-US" sz="2800" dirty="0" smtClean="0"/>
              <a:t>Fund IX – Administratively Restricted Fund – This fund is used to account for specific programs where funds are administratively restricted to specific purposes. Activities in this fund generate revenue primarily through specific tuition or fees. For example, the technology fee and related expenses are accounted for in this fund.</a:t>
            </a:r>
          </a:p>
          <a:p>
            <a:r>
              <a:rPr lang="en-US" sz="2800" dirty="0" smtClean="0"/>
              <a:t>When making budget projections Fund I and Fund IX are combined.</a:t>
            </a:r>
            <a:endParaRPr lang="en-US" sz="2800" dirty="0"/>
          </a:p>
        </p:txBody>
      </p:sp>
      <p:sp>
        <p:nvSpPr>
          <p:cNvPr id="3" name="Title 2"/>
          <p:cNvSpPr>
            <a:spLocks noGrp="1"/>
          </p:cNvSpPr>
          <p:nvPr>
            <p:ph type="title"/>
          </p:nvPr>
        </p:nvSpPr>
        <p:spPr>
          <a:xfrm>
            <a:off x="457200" y="274638"/>
            <a:ext cx="8229600" cy="715962"/>
          </a:xfrm>
        </p:spPr>
        <p:txBody>
          <a:bodyPr>
            <a:normAutofit/>
          </a:bodyPr>
          <a:lstStyle/>
          <a:p>
            <a:pPr algn="ctr"/>
            <a:r>
              <a:rPr lang="en-US" sz="3200" dirty="0" smtClean="0"/>
              <a:t>FUND I - GENERAL FUND</a:t>
            </a: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lnSpcReduction="10000"/>
          </a:bodyPr>
          <a:lstStyle/>
          <a:p>
            <a:r>
              <a:rPr lang="en-US" dirty="0" smtClean="0"/>
              <a:t>GAAP Definition: Internal Service Fund activities are those business functions performed by the  institution primarily for institution support.</a:t>
            </a:r>
          </a:p>
          <a:p>
            <a:r>
              <a:rPr lang="en-US" dirty="0" smtClean="0"/>
              <a:t>Internal prices are set to cover only direct costs of providing the service plus equipment replacement costs.</a:t>
            </a:r>
          </a:p>
          <a:p>
            <a:r>
              <a:rPr lang="en-US" dirty="0" smtClean="0"/>
              <a:t>Lane Internal Service activities include Printing &amp; Graphics, Warehouse, Wellness Program, Telephone Services and Motor Pool.</a:t>
            </a:r>
          </a:p>
          <a:p>
            <a:r>
              <a:rPr lang="en-US" dirty="0" smtClean="0"/>
              <a:t>Exception: Printing &amp; Graphics performs work for outside clients to help cover operating costs.</a:t>
            </a:r>
          </a:p>
        </p:txBody>
      </p:sp>
      <p:sp>
        <p:nvSpPr>
          <p:cNvPr id="3" name="Title 2"/>
          <p:cNvSpPr>
            <a:spLocks noGrp="1"/>
          </p:cNvSpPr>
          <p:nvPr>
            <p:ph type="title"/>
          </p:nvPr>
        </p:nvSpPr>
        <p:spPr>
          <a:xfrm>
            <a:off x="457200" y="274638"/>
            <a:ext cx="8229600" cy="639762"/>
          </a:xfrm>
        </p:spPr>
        <p:txBody>
          <a:bodyPr>
            <a:normAutofit/>
          </a:bodyPr>
          <a:lstStyle/>
          <a:p>
            <a:pPr algn="ctr"/>
            <a:r>
              <a:rPr lang="en-US" sz="3200" dirty="0" smtClean="0"/>
              <a:t>FUND II – INTERNAL SERVICE FUND</a:t>
            </a:r>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1342</TotalTime>
  <Words>1848</Words>
  <Application>Microsoft Office PowerPoint</Application>
  <PresentationFormat>On-screen Show (4:3)</PresentationFormat>
  <Paragraphs>236</Paragraphs>
  <Slides>26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5" baseType="lpstr">
      <vt:lpstr>Calibri</vt:lpstr>
      <vt:lpstr>Lucida Sans Unicode</vt:lpstr>
      <vt:lpstr>Verdana</vt:lpstr>
      <vt:lpstr>Wingdings</vt:lpstr>
      <vt:lpstr>Wingdings 2</vt:lpstr>
      <vt:lpstr>Wingdings 3</vt:lpstr>
      <vt:lpstr>Concourse</vt:lpstr>
      <vt:lpstr>Acrobat Document</vt:lpstr>
      <vt:lpstr>Worksheet</vt:lpstr>
      <vt:lpstr>Basic Budgeting</vt:lpstr>
      <vt:lpstr>OVERVIEW</vt:lpstr>
      <vt:lpstr>BUDGET DEVELOPMENT TIMELINE</vt:lpstr>
      <vt:lpstr>PowerPoint Presentation</vt:lpstr>
      <vt:lpstr>Descriptions of College Finances</vt:lpstr>
      <vt:lpstr>BUDGET</vt:lpstr>
      <vt:lpstr>FUND</vt:lpstr>
      <vt:lpstr>FUND I - GENERAL FUND</vt:lpstr>
      <vt:lpstr>FUND II – INTERNAL SERVICE FUND</vt:lpstr>
      <vt:lpstr>FUND III – DEBT SERVICE FUND IV – CAPITAL PROJECTS</vt:lpstr>
      <vt:lpstr>FUND V – FINANCIAL AID FUND VII – AGENCY FUNDS</vt:lpstr>
      <vt:lpstr>FUND VI – ENTERPRISE FUND</vt:lpstr>
      <vt:lpstr>FUND VIII – SPECIAL REVENUE FUND</vt:lpstr>
      <vt:lpstr>FEES AND REVENUES</vt:lpstr>
      <vt:lpstr>EXPENDITURES</vt:lpstr>
      <vt:lpstr>FOAP: FUND–ORGANIZATION–ACCOUNT CODE-PROGRAM</vt:lpstr>
      <vt:lpstr>BANNER FOAP - EXAMPLE</vt:lpstr>
      <vt:lpstr>WHAT IF I COLLECT MORE FEE MONEY THAN IS BUDGETED?</vt:lpstr>
      <vt:lpstr>BD WHAT?</vt:lpstr>
      <vt:lpstr>BUDGET TRANSFER VS.  JOURNAL ENTRY</vt:lpstr>
      <vt:lpstr>WHAT CAN I TRANSFER? WHAT CAN’T I TRANSFER?</vt:lpstr>
      <vt:lpstr>DETERMINE WHICH TO USE</vt:lpstr>
      <vt:lpstr>BUDGET TRANSFER TEMPLATE  IN EXPRESSLANE</vt:lpstr>
      <vt:lpstr>MULTI-LINE BUDGET TRANSFER IN EXPRESSLANE</vt:lpstr>
      <vt:lpstr>MANUAL BUDGET TRANSFER TEMPLATE</vt:lpstr>
      <vt:lpstr>FINANCIAL REPORTS</vt:lpstr>
    </vt:vector>
  </TitlesOfParts>
  <Company>Lane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Credit Program  (ICP)</dc:title>
  <dc:creator>NolanC</dc:creator>
  <cp:lastModifiedBy>NolanC</cp:lastModifiedBy>
  <cp:revision>109</cp:revision>
  <dcterms:created xsi:type="dcterms:W3CDTF">2012-04-19T19:21:51Z</dcterms:created>
  <dcterms:modified xsi:type="dcterms:W3CDTF">2017-11-08T21:11:21Z</dcterms:modified>
</cp:coreProperties>
</file>