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709" r:id="rId5"/>
    <p:sldMasterId id="2147483722" r:id="rId6"/>
  </p:sldMasterIdLst>
  <p:notesMasterIdLst>
    <p:notesMasterId r:id="rId32"/>
  </p:notesMasterIdLst>
  <p:handoutMasterIdLst>
    <p:handoutMasterId r:id="rId33"/>
  </p:handoutMasterIdLst>
  <p:sldIdLst>
    <p:sldId id="257" r:id="rId7"/>
    <p:sldId id="292" r:id="rId8"/>
    <p:sldId id="331" r:id="rId9"/>
    <p:sldId id="329" r:id="rId10"/>
    <p:sldId id="349" r:id="rId11"/>
    <p:sldId id="301" r:id="rId12"/>
    <p:sldId id="354" r:id="rId13"/>
    <p:sldId id="350" r:id="rId14"/>
    <p:sldId id="351" r:id="rId15"/>
    <p:sldId id="347" r:id="rId16"/>
    <p:sldId id="305" r:id="rId17"/>
    <p:sldId id="352" r:id="rId18"/>
    <p:sldId id="334" r:id="rId19"/>
    <p:sldId id="286" r:id="rId20"/>
    <p:sldId id="311" r:id="rId21"/>
    <p:sldId id="353" r:id="rId22"/>
    <p:sldId id="341" r:id="rId23"/>
    <p:sldId id="342" r:id="rId24"/>
    <p:sldId id="343" r:id="rId25"/>
    <p:sldId id="337" r:id="rId26"/>
    <p:sldId id="324" r:id="rId27"/>
    <p:sldId id="325" r:id="rId28"/>
    <p:sldId id="348" r:id="rId29"/>
    <p:sldId id="327" r:id="rId30"/>
    <p:sldId id="290" r:id="rId31"/>
  </p:sldIdLst>
  <p:sldSz cx="9144000" cy="6858000" type="screen4x3"/>
  <p:notesSz cx="6934200" cy="92202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Verdana" panose="020B0604030504040204" pitchFamily="34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4">
          <p15:clr>
            <a:srgbClr val="A4A3A4"/>
          </p15:clr>
        </p15:guide>
        <p15:guide id="2" pos="218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ordon Hoberg" initials="GH" lastIdx="15" clrIdx="0">
    <p:extLst>
      <p:ext uri="{19B8F6BF-5375-455C-9EA6-DF929625EA0E}">
        <p15:presenceInfo xmlns:p15="http://schemas.microsoft.com/office/powerpoint/2012/main" userId="S-1-5-21-436374069-1592454029-725345543-2527" providerId="AD"/>
      </p:ext>
    </p:extLst>
  </p:cmAuthor>
  <p:cmAuthor id="2" name="Erica Hedberg" initials="EH" lastIdx="32" clrIdx="1">
    <p:extLst>
      <p:ext uri="{19B8F6BF-5375-455C-9EA6-DF929625EA0E}">
        <p15:presenceInfo xmlns:p15="http://schemas.microsoft.com/office/powerpoint/2012/main" userId="S-1-5-21-436374069-1592454029-725345543-39472" providerId="AD"/>
      </p:ext>
    </p:extLst>
  </p:cmAuthor>
  <p:cmAuthor id="3" name="Aleenna Rebitzke" initials="AR" lastIdx="11" clrIdx="2">
    <p:extLst>
      <p:ext uri="{19B8F6BF-5375-455C-9EA6-DF929625EA0E}">
        <p15:presenceInfo xmlns:p15="http://schemas.microsoft.com/office/powerpoint/2012/main" userId="S-1-5-21-436374069-1592454029-725345543-37260" providerId="AD"/>
      </p:ext>
    </p:extLst>
  </p:cmAuthor>
  <p:cmAuthor id="4" name="Erin O'Brien" initials="EO" lastIdx="1" clrIdx="3">
    <p:extLst>
      <p:ext uri="{19B8F6BF-5375-455C-9EA6-DF929625EA0E}">
        <p15:presenceInfo xmlns:p15="http://schemas.microsoft.com/office/powerpoint/2012/main" userId="S-1-5-21-436374069-1592454029-725345543-46132" providerId="AD"/>
      </p:ext>
    </p:extLst>
  </p:cmAuthor>
  <p:cmAuthor id="5" name="Cowsill Jackie" initials="CJ" lastIdx="19" clrIdx="4">
    <p:extLst>
      <p:ext uri="{19B8F6BF-5375-455C-9EA6-DF929625EA0E}">
        <p15:presenceInfo xmlns:p15="http://schemas.microsoft.com/office/powerpoint/2012/main" userId="S-1-5-21-982684679-592840582-1966211492-9260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CBD2"/>
    <a:srgbClr val="AE006E"/>
    <a:srgbClr val="E3F3D1"/>
    <a:srgbClr val="C4E59F"/>
    <a:srgbClr val="B2DE82"/>
    <a:srgbClr val="7F7F7F"/>
    <a:srgbClr val="574319"/>
    <a:srgbClr val="FFFFFF"/>
    <a:srgbClr val="FFF9E7"/>
    <a:srgbClr val="CF86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53" autoAdjust="0"/>
    <p:restoredTop sz="96009" autoAdjust="0"/>
  </p:normalViewPr>
  <p:slideViewPr>
    <p:cSldViewPr>
      <p:cViewPr varScale="1">
        <p:scale>
          <a:sx n="106" d="100"/>
          <a:sy n="106" d="100"/>
        </p:scale>
        <p:origin x="24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715"/>
    </p:cViewPr>
  </p:sorterViewPr>
  <p:notesViewPr>
    <p:cSldViewPr>
      <p:cViewPr varScale="1">
        <p:scale>
          <a:sx n="59" d="100"/>
          <a:sy n="59" d="100"/>
        </p:scale>
        <p:origin x="-1478" y="-72"/>
      </p:cViewPr>
      <p:guideLst>
        <p:guide orient="horz" pos="2904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6.fntdata"/><Relationship Id="rId21" Type="http://schemas.openxmlformats.org/officeDocument/2006/relationships/slide" Target="slides/slide15.xml"/><Relationship Id="rId34" Type="http://schemas.openxmlformats.org/officeDocument/2006/relationships/font" Target="fonts/font1.fntdata"/><Relationship Id="rId42" Type="http://schemas.openxmlformats.org/officeDocument/2006/relationships/commentAuthors" Target="commentAuthor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3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font" Target="fonts/font2.fntdata"/><Relationship Id="rId43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46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font" Target="fonts/font8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BBFEEA-E4F0-4EAE-AC0C-10CDC5434BBA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11AA708-6169-43FE-B998-79AED9B3AE00}">
      <dgm:prSet/>
      <dgm:spPr/>
      <dgm:t>
        <a:bodyPr/>
        <a:lstStyle/>
        <a:p>
          <a:pPr rtl="0"/>
          <a:r>
            <a:rPr lang="en-US" b="0" dirty="0"/>
            <a:t>All OEBB plans will use Moda’s large Connexus Network</a:t>
          </a:r>
          <a:endParaRPr lang="en-US" dirty="0"/>
        </a:p>
      </dgm:t>
    </dgm:pt>
    <dgm:pt modelId="{3E1B2141-14BC-4645-A40E-9081BD00AEA4}" type="parTrans" cxnId="{F674F2DD-9A93-4D8C-A1C4-F93AC234FC8C}">
      <dgm:prSet/>
      <dgm:spPr/>
      <dgm:t>
        <a:bodyPr/>
        <a:lstStyle/>
        <a:p>
          <a:endParaRPr lang="en-US"/>
        </a:p>
      </dgm:t>
    </dgm:pt>
    <dgm:pt modelId="{E8D0B5B6-9170-443D-B9D2-FEF82C4CF465}" type="sibTrans" cxnId="{F674F2DD-9A93-4D8C-A1C4-F93AC234FC8C}">
      <dgm:prSet/>
      <dgm:spPr/>
      <dgm:t>
        <a:bodyPr/>
        <a:lstStyle/>
        <a:p>
          <a:endParaRPr lang="en-US"/>
        </a:p>
      </dgm:t>
    </dgm:pt>
    <dgm:pt modelId="{1517093E-08EA-45A1-8364-E7725D2FC8E5}">
      <dgm:prSet/>
      <dgm:spPr/>
      <dgm:t>
        <a:bodyPr/>
        <a:lstStyle/>
        <a:p>
          <a:pPr rtl="0"/>
          <a:r>
            <a:rPr lang="en-US" b="0" dirty="0"/>
            <a:t>Service area is statewide</a:t>
          </a:r>
          <a:endParaRPr lang="en-US" dirty="0"/>
        </a:p>
      </dgm:t>
    </dgm:pt>
    <dgm:pt modelId="{283102DB-717F-47BD-B842-FC071A83706B}" type="parTrans" cxnId="{F5373240-9145-483E-A3DC-3AB8425C13AE}">
      <dgm:prSet/>
      <dgm:spPr/>
      <dgm:t>
        <a:bodyPr/>
        <a:lstStyle/>
        <a:p>
          <a:endParaRPr lang="en-US"/>
        </a:p>
      </dgm:t>
    </dgm:pt>
    <dgm:pt modelId="{66961290-8E74-4CB7-9F81-AC34D9D2F1C8}" type="sibTrans" cxnId="{F5373240-9145-483E-A3DC-3AB8425C13AE}">
      <dgm:prSet/>
      <dgm:spPr/>
      <dgm:t>
        <a:bodyPr/>
        <a:lstStyle/>
        <a:p>
          <a:endParaRPr lang="en-US"/>
        </a:p>
      </dgm:t>
    </dgm:pt>
    <dgm:pt modelId="{78FFDF70-8BF1-4F2B-B8D1-B18DB205A507}">
      <dgm:prSet/>
      <dgm:spPr/>
      <dgm:t>
        <a:bodyPr/>
        <a:lstStyle/>
        <a:p>
          <a:pPr rtl="0"/>
          <a:r>
            <a:rPr lang="en-US" b="0" dirty="0"/>
            <a:t>Coordinated and non-coordinated-care options</a:t>
          </a:r>
          <a:endParaRPr lang="en-US" dirty="0"/>
        </a:p>
      </dgm:t>
    </dgm:pt>
    <dgm:pt modelId="{681B7557-DCFA-4BB3-83EF-E54DC7985E34}" type="parTrans" cxnId="{ED817540-933F-4312-A978-74FF3206804B}">
      <dgm:prSet/>
      <dgm:spPr/>
      <dgm:t>
        <a:bodyPr/>
        <a:lstStyle/>
        <a:p>
          <a:endParaRPr lang="en-US"/>
        </a:p>
      </dgm:t>
    </dgm:pt>
    <dgm:pt modelId="{E62D1B7B-0BEF-4268-8111-9884F5573838}" type="sibTrans" cxnId="{ED817540-933F-4312-A978-74FF3206804B}">
      <dgm:prSet/>
      <dgm:spPr/>
      <dgm:t>
        <a:bodyPr/>
        <a:lstStyle/>
        <a:p>
          <a:endParaRPr lang="en-US"/>
        </a:p>
      </dgm:t>
    </dgm:pt>
    <dgm:pt modelId="{2C7403F7-B2F2-40D5-86D2-F3D93D40B26B}">
      <dgm:prSet/>
      <dgm:spPr/>
      <dgm:t>
        <a:bodyPr/>
        <a:lstStyle/>
        <a:p>
          <a:pPr rtl="0"/>
          <a:r>
            <a:rPr lang="en-US" b="0" dirty="0"/>
            <a:t>Medical Plans </a:t>
          </a:r>
          <a:r>
            <a:rPr lang="en-US" b="0" dirty="0" smtClean="0"/>
            <a:t>1, 2, 6 &amp; 7</a:t>
          </a:r>
          <a:endParaRPr lang="en-US" dirty="0"/>
        </a:p>
      </dgm:t>
    </dgm:pt>
    <dgm:pt modelId="{CB4DCDEC-B105-49F2-BA7F-1D26A02AA0A7}" type="parTrans" cxnId="{204ED055-1AC7-4088-9C33-6A8FE4EABE7F}">
      <dgm:prSet/>
      <dgm:spPr/>
      <dgm:t>
        <a:bodyPr/>
        <a:lstStyle/>
        <a:p>
          <a:endParaRPr lang="en-US"/>
        </a:p>
      </dgm:t>
    </dgm:pt>
    <dgm:pt modelId="{B5966C2D-F1B0-4F28-B548-A1BF838B3ED4}" type="sibTrans" cxnId="{204ED055-1AC7-4088-9C33-6A8FE4EABE7F}">
      <dgm:prSet/>
      <dgm:spPr/>
      <dgm:t>
        <a:bodyPr/>
        <a:lstStyle/>
        <a:p>
          <a:endParaRPr lang="en-US"/>
        </a:p>
      </dgm:t>
    </dgm:pt>
    <dgm:pt modelId="{94A29831-4339-449E-9BB0-261BF2BAC6B8}">
      <dgm:prSet/>
      <dgm:spPr/>
      <dgm:t>
        <a:bodyPr/>
        <a:lstStyle/>
        <a:p>
          <a:pPr rtl="0"/>
          <a:r>
            <a:rPr lang="en-US" b="0" dirty="0"/>
            <a:t>Retirees &amp; COBRA members living outside of the Connexus service area will use Moda’s rental networks</a:t>
          </a:r>
          <a:endParaRPr lang="en-US" dirty="0"/>
        </a:p>
      </dgm:t>
    </dgm:pt>
    <dgm:pt modelId="{CA99811C-15A8-4C0B-9A7F-88C3A75399D5}" type="parTrans" cxnId="{C0CD2179-76AA-4112-AAD4-FC486E3155F8}">
      <dgm:prSet/>
      <dgm:spPr/>
      <dgm:t>
        <a:bodyPr/>
        <a:lstStyle/>
        <a:p>
          <a:endParaRPr lang="en-US"/>
        </a:p>
      </dgm:t>
    </dgm:pt>
    <dgm:pt modelId="{93F8A718-2B23-414E-9A0F-F95C7396F159}" type="sibTrans" cxnId="{C0CD2179-76AA-4112-AAD4-FC486E3155F8}">
      <dgm:prSet/>
      <dgm:spPr/>
      <dgm:t>
        <a:bodyPr/>
        <a:lstStyle/>
        <a:p>
          <a:endParaRPr lang="en-US"/>
        </a:p>
      </dgm:t>
    </dgm:pt>
    <dgm:pt modelId="{421898A7-2BBD-4364-85EB-4D882B573EA2}">
      <dgm:prSet/>
      <dgm:spPr/>
      <dgm:t>
        <a:bodyPr/>
        <a:lstStyle/>
        <a:p>
          <a:pPr rtl="0"/>
          <a:r>
            <a:rPr lang="en-US" b="0" dirty="0"/>
            <a:t>First Choice Health Network (FCH) for residents in </a:t>
          </a:r>
          <a:r>
            <a:rPr lang="en-US" b="0" dirty="0" smtClean="0"/>
            <a:t>Washington and Montana </a:t>
          </a:r>
          <a:r>
            <a:rPr lang="en-US" b="0" dirty="0"/>
            <a:t/>
          </a:r>
          <a:br>
            <a:rPr lang="en-US" b="0" dirty="0"/>
          </a:br>
          <a:r>
            <a:rPr lang="en-US" b="0" dirty="0"/>
            <a:t>(excluding Southwest Washington)</a:t>
          </a:r>
          <a:endParaRPr lang="en-US" dirty="0"/>
        </a:p>
      </dgm:t>
    </dgm:pt>
    <dgm:pt modelId="{4A465C3E-C6EE-4A5A-8974-D5833F0B5DFB}" type="parTrans" cxnId="{92046D0B-3490-44B9-A527-327261588002}">
      <dgm:prSet/>
      <dgm:spPr/>
      <dgm:t>
        <a:bodyPr/>
        <a:lstStyle/>
        <a:p>
          <a:endParaRPr lang="en-US"/>
        </a:p>
      </dgm:t>
    </dgm:pt>
    <dgm:pt modelId="{BC83A27B-9325-4D23-B87F-F67FEFF285E0}" type="sibTrans" cxnId="{92046D0B-3490-44B9-A527-327261588002}">
      <dgm:prSet/>
      <dgm:spPr/>
      <dgm:t>
        <a:bodyPr/>
        <a:lstStyle/>
        <a:p>
          <a:endParaRPr lang="en-US"/>
        </a:p>
      </dgm:t>
    </dgm:pt>
    <dgm:pt modelId="{7897E82E-B8D0-4ACF-8F78-0FD408E212E2}">
      <dgm:prSet/>
      <dgm:spPr/>
      <dgm:t>
        <a:bodyPr/>
        <a:lstStyle/>
        <a:p>
          <a:pPr rtl="0"/>
          <a:endParaRPr lang="en-US" dirty="0"/>
        </a:p>
      </dgm:t>
    </dgm:pt>
    <dgm:pt modelId="{6A83FAE5-8A2C-4DED-A728-A29A84966213}" type="parTrans" cxnId="{58772E5D-A590-40B5-85FC-B2C6BB612CC1}">
      <dgm:prSet/>
      <dgm:spPr/>
      <dgm:t>
        <a:bodyPr/>
        <a:lstStyle/>
        <a:p>
          <a:endParaRPr lang="en-US"/>
        </a:p>
      </dgm:t>
    </dgm:pt>
    <dgm:pt modelId="{A7A70731-903B-4C36-9A16-FA9D7543D17E}" type="sibTrans" cxnId="{58772E5D-A590-40B5-85FC-B2C6BB612CC1}">
      <dgm:prSet/>
      <dgm:spPr/>
      <dgm:t>
        <a:bodyPr/>
        <a:lstStyle/>
        <a:p>
          <a:endParaRPr lang="en-US"/>
        </a:p>
      </dgm:t>
    </dgm:pt>
    <dgm:pt modelId="{E72E1FA5-C468-4B99-83EC-2EF2C105B66D}">
      <dgm:prSet/>
      <dgm:spPr/>
      <dgm:t>
        <a:bodyPr/>
        <a:lstStyle/>
        <a:p>
          <a:pPr rtl="0"/>
          <a:r>
            <a:rPr lang="en-US" b="0" dirty="0" smtClean="0"/>
            <a:t>Endeavor Providence for residents of Alaska</a:t>
          </a:r>
          <a:endParaRPr lang="en-US" dirty="0"/>
        </a:p>
      </dgm:t>
    </dgm:pt>
    <dgm:pt modelId="{5AF043CB-BBD0-4219-B53B-E5CCB01A1444}" type="parTrans" cxnId="{3E9ECE21-DAB2-4531-8C57-510C4BCA935B}">
      <dgm:prSet/>
      <dgm:spPr/>
      <dgm:t>
        <a:bodyPr/>
        <a:lstStyle/>
        <a:p>
          <a:endParaRPr lang="en-US"/>
        </a:p>
      </dgm:t>
    </dgm:pt>
    <dgm:pt modelId="{5D8A771F-8874-44D0-995B-3FC61BA6D25B}" type="sibTrans" cxnId="{3E9ECE21-DAB2-4531-8C57-510C4BCA935B}">
      <dgm:prSet/>
      <dgm:spPr/>
      <dgm:t>
        <a:bodyPr/>
        <a:lstStyle/>
        <a:p>
          <a:endParaRPr lang="en-US"/>
        </a:p>
      </dgm:t>
    </dgm:pt>
    <dgm:pt modelId="{2521A473-6A35-49DB-BBFB-CAD3D28CB640}">
      <dgm:prSet/>
      <dgm:spPr/>
      <dgm:t>
        <a:bodyPr/>
        <a:lstStyle/>
        <a:p>
          <a:pPr rtl="0"/>
          <a:r>
            <a:rPr lang="en-US" b="0" dirty="0"/>
            <a:t>The Private HealthCare Systems (PHCS) is available to residents of all other states </a:t>
          </a:r>
          <a:endParaRPr lang="en-US" dirty="0"/>
        </a:p>
      </dgm:t>
    </dgm:pt>
    <dgm:pt modelId="{AB2D4105-0359-4FEF-B530-8738392A7EC1}" type="parTrans" cxnId="{D4641B35-4C88-4C8B-B459-6AF9C295F5A6}">
      <dgm:prSet/>
      <dgm:spPr/>
      <dgm:t>
        <a:bodyPr/>
        <a:lstStyle/>
        <a:p>
          <a:endParaRPr lang="en-US"/>
        </a:p>
      </dgm:t>
    </dgm:pt>
    <dgm:pt modelId="{F6FEAA32-96ED-4640-9E3B-E7B1CEC80AB1}" type="sibTrans" cxnId="{D4641B35-4C88-4C8B-B459-6AF9C295F5A6}">
      <dgm:prSet/>
      <dgm:spPr/>
      <dgm:t>
        <a:bodyPr/>
        <a:lstStyle/>
        <a:p>
          <a:endParaRPr lang="en-US"/>
        </a:p>
      </dgm:t>
    </dgm:pt>
    <dgm:pt modelId="{2F7C95D6-5BFE-4BE5-8BB1-FA18F6B81BAC}">
      <dgm:prSet/>
      <dgm:spPr/>
      <dgm:t>
        <a:bodyPr/>
        <a:lstStyle/>
        <a:p>
          <a:pPr rtl="0"/>
          <a:r>
            <a:rPr lang="en-US" b="0" dirty="0"/>
            <a:t>To find in-network providers – members will want to contact Moda Medical Customer Service</a:t>
          </a:r>
          <a:endParaRPr lang="en-US" dirty="0"/>
        </a:p>
      </dgm:t>
    </dgm:pt>
    <dgm:pt modelId="{2413A9AD-46F2-4325-AF88-23F3A27B9D97}" type="parTrans" cxnId="{DE2AE1FF-2195-4B94-A313-EE716D9FE60B}">
      <dgm:prSet/>
      <dgm:spPr/>
      <dgm:t>
        <a:bodyPr/>
        <a:lstStyle/>
        <a:p>
          <a:endParaRPr lang="en-US"/>
        </a:p>
      </dgm:t>
    </dgm:pt>
    <dgm:pt modelId="{897EDB50-A452-47E1-9712-DDDF66154F33}" type="sibTrans" cxnId="{DE2AE1FF-2195-4B94-A313-EE716D9FE60B}">
      <dgm:prSet/>
      <dgm:spPr/>
      <dgm:t>
        <a:bodyPr/>
        <a:lstStyle/>
        <a:p>
          <a:endParaRPr lang="en-US"/>
        </a:p>
      </dgm:t>
    </dgm:pt>
    <dgm:pt modelId="{C5632BCD-F71C-4895-BB0A-90D8BDB4BC19}" type="pres">
      <dgm:prSet presAssocID="{19BBFEEA-E4F0-4EAE-AC0C-10CDC5434BBA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FBA72A94-2F1E-47EA-871D-5A89CDAF13C0}" type="pres">
      <dgm:prSet presAssocID="{711AA708-6169-43FE-B998-79AED9B3AE00}" presName="thickLine" presStyleLbl="alignNode1" presStyleIdx="0" presStyleCnt="2"/>
      <dgm:spPr/>
    </dgm:pt>
    <dgm:pt modelId="{67DF1B41-B253-4358-A16E-DFBF44EBA46D}" type="pres">
      <dgm:prSet presAssocID="{711AA708-6169-43FE-B998-79AED9B3AE00}" presName="horz1" presStyleCnt="0"/>
      <dgm:spPr/>
    </dgm:pt>
    <dgm:pt modelId="{F2F1B22F-F384-4588-ADFF-608227E55981}" type="pres">
      <dgm:prSet presAssocID="{711AA708-6169-43FE-B998-79AED9B3AE00}" presName="tx1" presStyleLbl="revTx" presStyleIdx="0" presStyleCnt="10"/>
      <dgm:spPr/>
      <dgm:t>
        <a:bodyPr/>
        <a:lstStyle/>
        <a:p>
          <a:endParaRPr lang="en-US"/>
        </a:p>
      </dgm:t>
    </dgm:pt>
    <dgm:pt modelId="{6A7A1097-EF8B-43B2-99C7-1892F62B5656}" type="pres">
      <dgm:prSet presAssocID="{711AA708-6169-43FE-B998-79AED9B3AE00}" presName="vert1" presStyleCnt="0"/>
      <dgm:spPr/>
    </dgm:pt>
    <dgm:pt modelId="{DE7E82EA-3FEC-4B6C-B9D6-3D542CC65B81}" type="pres">
      <dgm:prSet presAssocID="{1517093E-08EA-45A1-8364-E7725D2FC8E5}" presName="vertSpace2a" presStyleCnt="0"/>
      <dgm:spPr/>
    </dgm:pt>
    <dgm:pt modelId="{8595083C-52E6-48DD-9F59-330DBE2B13AD}" type="pres">
      <dgm:prSet presAssocID="{1517093E-08EA-45A1-8364-E7725D2FC8E5}" presName="horz2" presStyleCnt="0"/>
      <dgm:spPr/>
    </dgm:pt>
    <dgm:pt modelId="{8363310E-E445-43D3-AE7B-70C02A3C10A1}" type="pres">
      <dgm:prSet presAssocID="{1517093E-08EA-45A1-8364-E7725D2FC8E5}" presName="horzSpace2" presStyleCnt="0"/>
      <dgm:spPr/>
    </dgm:pt>
    <dgm:pt modelId="{4ED321E3-29D4-42A1-A807-4DF65B7B0404}" type="pres">
      <dgm:prSet presAssocID="{1517093E-08EA-45A1-8364-E7725D2FC8E5}" presName="tx2" presStyleLbl="revTx" presStyleIdx="1" presStyleCnt="10"/>
      <dgm:spPr/>
      <dgm:t>
        <a:bodyPr/>
        <a:lstStyle/>
        <a:p>
          <a:endParaRPr lang="en-US"/>
        </a:p>
      </dgm:t>
    </dgm:pt>
    <dgm:pt modelId="{87EF007C-E7F8-4D06-ADC5-4B5A073B7055}" type="pres">
      <dgm:prSet presAssocID="{1517093E-08EA-45A1-8364-E7725D2FC8E5}" presName="vert2" presStyleCnt="0"/>
      <dgm:spPr/>
    </dgm:pt>
    <dgm:pt modelId="{149AD2ED-93BA-4C03-99D9-46256481E274}" type="pres">
      <dgm:prSet presAssocID="{1517093E-08EA-45A1-8364-E7725D2FC8E5}" presName="thinLine2b" presStyleLbl="callout" presStyleIdx="0" presStyleCnt="8"/>
      <dgm:spPr/>
    </dgm:pt>
    <dgm:pt modelId="{C3F813E0-FD8F-49C0-9C9C-3F21C5F92451}" type="pres">
      <dgm:prSet presAssocID="{1517093E-08EA-45A1-8364-E7725D2FC8E5}" presName="vertSpace2b" presStyleCnt="0"/>
      <dgm:spPr/>
    </dgm:pt>
    <dgm:pt modelId="{89602BE8-4B9A-44F4-B059-7E3B0F6832D7}" type="pres">
      <dgm:prSet presAssocID="{78FFDF70-8BF1-4F2B-B8D1-B18DB205A507}" presName="horz2" presStyleCnt="0"/>
      <dgm:spPr/>
    </dgm:pt>
    <dgm:pt modelId="{86A8BBFE-36CC-4EFF-A106-EF7E0D4BBAE2}" type="pres">
      <dgm:prSet presAssocID="{78FFDF70-8BF1-4F2B-B8D1-B18DB205A507}" presName="horzSpace2" presStyleCnt="0"/>
      <dgm:spPr/>
    </dgm:pt>
    <dgm:pt modelId="{E779BEE9-098B-4A90-9FBC-38E452897E6A}" type="pres">
      <dgm:prSet presAssocID="{78FFDF70-8BF1-4F2B-B8D1-B18DB205A507}" presName="tx2" presStyleLbl="revTx" presStyleIdx="2" presStyleCnt="10"/>
      <dgm:spPr/>
      <dgm:t>
        <a:bodyPr/>
        <a:lstStyle/>
        <a:p>
          <a:endParaRPr lang="en-US"/>
        </a:p>
      </dgm:t>
    </dgm:pt>
    <dgm:pt modelId="{1B062166-7D94-4C9C-8CE4-253605AC699F}" type="pres">
      <dgm:prSet presAssocID="{78FFDF70-8BF1-4F2B-B8D1-B18DB205A507}" presName="vert2" presStyleCnt="0"/>
      <dgm:spPr/>
    </dgm:pt>
    <dgm:pt modelId="{DF9E748A-1766-4B67-A991-9FCAF7563C54}" type="pres">
      <dgm:prSet presAssocID="{78FFDF70-8BF1-4F2B-B8D1-B18DB205A507}" presName="thinLine2b" presStyleLbl="callout" presStyleIdx="1" presStyleCnt="8"/>
      <dgm:spPr/>
    </dgm:pt>
    <dgm:pt modelId="{7B1FE0D9-9DE7-4993-80D3-1C1EFA59C0D6}" type="pres">
      <dgm:prSet presAssocID="{78FFDF70-8BF1-4F2B-B8D1-B18DB205A507}" presName="vertSpace2b" presStyleCnt="0"/>
      <dgm:spPr/>
    </dgm:pt>
    <dgm:pt modelId="{B274C68B-5628-4E46-99BD-6843A94A2A5B}" type="pres">
      <dgm:prSet presAssocID="{2C7403F7-B2F2-40D5-86D2-F3D93D40B26B}" presName="horz2" presStyleCnt="0"/>
      <dgm:spPr/>
    </dgm:pt>
    <dgm:pt modelId="{7197B1CB-0198-4139-8617-9E5A94699F65}" type="pres">
      <dgm:prSet presAssocID="{2C7403F7-B2F2-40D5-86D2-F3D93D40B26B}" presName="horzSpace2" presStyleCnt="0"/>
      <dgm:spPr/>
    </dgm:pt>
    <dgm:pt modelId="{2E0E5C77-FBE2-4B29-892A-80A515CE4738}" type="pres">
      <dgm:prSet presAssocID="{2C7403F7-B2F2-40D5-86D2-F3D93D40B26B}" presName="tx2" presStyleLbl="revTx" presStyleIdx="3" presStyleCnt="10"/>
      <dgm:spPr/>
      <dgm:t>
        <a:bodyPr/>
        <a:lstStyle/>
        <a:p>
          <a:endParaRPr lang="en-US"/>
        </a:p>
      </dgm:t>
    </dgm:pt>
    <dgm:pt modelId="{775EE10A-5402-4D04-A300-08095ED47488}" type="pres">
      <dgm:prSet presAssocID="{2C7403F7-B2F2-40D5-86D2-F3D93D40B26B}" presName="vert2" presStyleCnt="0"/>
      <dgm:spPr/>
    </dgm:pt>
    <dgm:pt modelId="{0813CF29-9EDF-4714-95CB-9A2AF5D1C202}" type="pres">
      <dgm:prSet presAssocID="{2C7403F7-B2F2-40D5-86D2-F3D93D40B26B}" presName="thinLine2b" presStyleLbl="callout" presStyleIdx="2" presStyleCnt="8" custLinFactY="211603" custLinFactNeighborY="300000"/>
      <dgm:spPr/>
    </dgm:pt>
    <dgm:pt modelId="{C4F36682-CB5A-4CC5-AE85-8EF2AC3E0BA4}" type="pres">
      <dgm:prSet presAssocID="{2C7403F7-B2F2-40D5-86D2-F3D93D40B26B}" presName="vertSpace2b" presStyleCnt="0"/>
      <dgm:spPr/>
    </dgm:pt>
    <dgm:pt modelId="{8488015C-A29B-4E21-B424-7EC04571F56A}" type="pres">
      <dgm:prSet presAssocID="{94A29831-4339-449E-9BB0-261BF2BAC6B8}" presName="thickLine" presStyleLbl="alignNode1" presStyleIdx="1" presStyleCnt="2"/>
      <dgm:spPr/>
    </dgm:pt>
    <dgm:pt modelId="{2D028F5C-944A-45A4-866E-56025196A221}" type="pres">
      <dgm:prSet presAssocID="{94A29831-4339-449E-9BB0-261BF2BAC6B8}" presName="horz1" presStyleCnt="0"/>
      <dgm:spPr/>
    </dgm:pt>
    <dgm:pt modelId="{A6EC8DA1-4EE8-4957-B589-981546B5509D}" type="pres">
      <dgm:prSet presAssocID="{94A29831-4339-449E-9BB0-261BF2BAC6B8}" presName="tx1" presStyleLbl="revTx" presStyleIdx="4" presStyleCnt="10"/>
      <dgm:spPr/>
      <dgm:t>
        <a:bodyPr/>
        <a:lstStyle/>
        <a:p>
          <a:endParaRPr lang="en-US"/>
        </a:p>
      </dgm:t>
    </dgm:pt>
    <dgm:pt modelId="{42BC8E3F-B4B3-4248-97D7-29508E2A4C81}" type="pres">
      <dgm:prSet presAssocID="{94A29831-4339-449E-9BB0-261BF2BAC6B8}" presName="vert1" presStyleCnt="0"/>
      <dgm:spPr/>
    </dgm:pt>
    <dgm:pt modelId="{B960B53B-C8C5-4866-A15F-1B153BDE9C9A}" type="pres">
      <dgm:prSet presAssocID="{421898A7-2BBD-4364-85EB-4D882B573EA2}" presName="vertSpace2a" presStyleCnt="0"/>
      <dgm:spPr/>
    </dgm:pt>
    <dgm:pt modelId="{64243BAA-96E2-4842-AB8E-2E669E6204C8}" type="pres">
      <dgm:prSet presAssocID="{421898A7-2BBD-4364-85EB-4D882B573EA2}" presName="horz2" presStyleCnt="0"/>
      <dgm:spPr/>
    </dgm:pt>
    <dgm:pt modelId="{1455C432-164F-4F9C-846D-309162CD0924}" type="pres">
      <dgm:prSet presAssocID="{421898A7-2BBD-4364-85EB-4D882B573EA2}" presName="horzSpace2" presStyleCnt="0"/>
      <dgm:spPr/>
    </dgm:pt>
    <dgm:pt modelId="{922FFB2E-FAD6-4012-A6A3-3338383AF597}" type="pres">
      <dgm:prSet presAssocID="{421898A7-2BBD-4364-85EB-4D882B573EA2}" presName="tx2" presStyleLbl="revTx" presStyleIdx="5" presStyleCnt="10" custLinFactNeighborY="40732"/>
      <dgm:spPr/>
      <dgm:t>
        <a:bodyPr/>
        <a:lstStyle/>
        <a:p>
          <a:endParaRPr lang="en-US"/>
        </a:p>
      </dgm:t>
    </dgm:pt>
    <dgm:pt modelId="{29BB7736-3B29-4A08-A8AC-37D3ADE3380D}" type="pres">
      <dgm:prSet presAssocID="{421898A7-2BBD-4364-85EB-4D882B573EA2}" presName="vert2" presStyleCnt="0"/>
      <dgm:spPr/>
    </dgm:pt>
    <dgm:pt modelId="{4A681AC2-3DAD-4FE8-848D-97EA68F9900A}" type="pres">
      <dgm:prSet presAssocID="{421898A7-2BBD-4364-85EB-4D882B573EA2}" presName="thinLine2b" presStyleLbl="callout" presStyleIdx="3" presStyleCnt="8" custLinFactY="300000" custLinFactNeighborY="376713"/>
      <dgm:spPr/>
    </dgm:pt>
    <dgm:pt modelId="{482F16F4-A40C-477B-9725-E06654F3F2AC}" type="pres">
      <dgm:prSet presAssocID="{421898A7-2BBD-4364-85EB-4D882B573EA2}" presName="vertSpace2b" presStyleCnt="0"/>
      <dgm:spPr/>
    </dgm:pt>
    <dgm:pt modelId="{37A5963E-2E8B-4E2B-9122-CB5184633407}" type="pres">
      <dgm:prSet presAssocID="{7897E82E-B8D0-4ACF-8F78-0FD408E212E2}" presName="horz2" presStyleCnt="0"/>
      <dgm:spPr/>
    </dgm:pt>
    <dgm:pt modelId="{C14B8DE1-E8D0-49C3-97EB-78B9282CD3ED}" type="pres">
      <dgm:prSet presAssocID="{7897E82E-B8D0-4ACF-8F78-0FD408E212E2}" presName="horzSpace2" presStyleCnt="0"/>
      <dgm:spPr/>
    </dgm:pt>
    <dgm:pt modelId="{9041AAC4-C78D-45A9-ADFD-AA3F847F8266}" type="pres">
      <dgm:prSet presAssocID="{7897E82E-B8D0-4ACF-8F78-0FD408E212E2}" presName="tx2" presStyleLbl="revTx" presStyleIdx="6" presStyleCnt="10" custLinFactNeighborY="40732"/>
      <dgm:spPr/>
      <dgm:t>
        <a:bodyPr/>
        <a:lstStyle/>
        <a:p>
          <a:endParaRPr lang="en-US"/>
        </a:p>
      </dgm:t>
    </dgm:pt>
    <dgm:pt modelId="{89126EDC-ACFB-4F53-9079-7B91846894BA}" type="pres">
      <dgm:prSet presAssocID="{7897E82E-B8D0-4ACF-8F78-0FD408E212E2}" presName="vert2" presStyleCnt="0"/>
      <dgm:spPr/>
    </dgm:pt>
    <dgm:pt modelId="{4532F30F-BC43-4BF8-9F97-D8D6A66038D9}" type="pres">
      <dgm:prSet presAssocID="{7897E82E-B8D0-4ACF-8F78-0FD408E212E2}" presName="thinLine2b" presStyleLbl="callout" presStyleIdx="4" presStyleCnt="8" custLinFactY="300000" custLinFactNeighborY="376713"/>
      <dgm:spPr/>
    </dgm:pt>
    <dgm:pt modelId="{C9961560-3C71-4CCE-8171-38448F8CAE32}" type="pres">
      <dgm:prSet presAssocID="{7897E82E-B8D0-4ACF-8F78-0FD408E212E2}" presName="vertSpace2b" presStyleCnt="0"/>
      <dgm:spPr/>
    </dgm:pt>
    <dgm:pt modelId="{BC4A0C70-9AA9-4EA0-A4D1-28659AE0941D}" type="pres">
      <dgm:prSet presAssocID="{E72E1FA5-C468-4B99-83EC-2EF2C105B66D}" presName="horz2" presStyleCnt="0"/>
      <dgm:spPr/>
    </dgm:pt>
    <dgm:pt modelId="{8565815B-B15D-4702-9E99-76D966B7C571}" type="pres">
      <dgm:prSet presAssocID="{E72E1FA5-C468-4B99-83EC-2EF2C105B66D}" presName="horzSpace2" presStyleCnt="0"/>
      <dgm:spPr/>
    </dgm:pt>
    <dgm:pt modelId="{57ABB27E-60E7-461E-B3AC-1AF35942E4E3}" type="pres">
      <dgm:prSet presAssocID="{E72E1FA5-C468-4B99-83EC-2EF2C105B66D}" presName="tx2" presStyleLbl="revTx" presStyleIdx="7" presStyleCnt="10" custLinFactNeighborY="-65186"/>
      <dgm:spPr/>
      <dgm:t>
        <a:bodyPr/>
        <a:lstStyle/>
        <a:p>
          <a:endParaRPr lang="en-US"/>
        </a:p>
      </dgm:t>
    </dgm:pt>
    <dgm:pt modelId="{A038EDAD-669B-416C-8ED2-D101D9A41A32}" type="pres">
      <dgm:prSet presAssocID="{E72E1FA5-C468-4B99-83EC-2EF2C105B66D}" presName="vert2" presStyleCnt="0"/>
      <dgm:spPr/>
    </dgm:pt>
    <dgm:pt modelId="{C61CABDC-18A2-41B7-9E80-B64042D36F22}" type="pres">
      <dgm:prSet presAssocID="{E72E1FA5-C468-4B99-83EC-2EF2C105B66D}" presName="thinLine2b" presStyleLbl="callout" presStyleIdx="5" presStyleCnt="8" custLinFactY="300000" custLinFactNeighborY="376713"/>
      <dgm:spPr/>
    </dgm:pt>
    <dgm:pt modelId="{2C36CEA6-86E3-4E18-8ED4-43ADB83B84C7}" type="pres">
      <dgm:prSet presAssocID="{E72E1FA5-C468-4B99-83EC-2EF2C105B66D}" presName="vertSpace2b" presStyleCnt="0"/>
      <dgm:spPr/>
    </dgm:pt>
    <dgm:pt modelId="{CD787E48-C539-455B-9FA8-00E4EBE26F87}" type="pres">
      <dgm:prSet presAssocID="{2521A473-6A35-49DB-BBFB-CAD3D28CB640}" presName="horz2" presStyleCnt="0"/>
      <dgm:spPr/>
    </dgm:pt>
    <dgm:pt modelId="{35D12A14-E2EA-46BC-B041-04AB6AC5278E}" type="pres">
      <dgm:prSet presAssocID="{2521A473-6A35-49DB-BBFB-CAD3D28CB640}" presName="horzSpace2" presStyleCnt="0"/>
      <dgm:spPr/>
    </dgm:pt>
    <dgm:pt modelId="{A8520433-6217-434A-A0AE-D16F5675A54B}" type="pres">
      <dgm:prSet presAssocID="{2521A473-6A35-49DB-BBFB-CAD3D28CB640}" presName="tx2" presStyleLbl="revTx" presStyleIdx="8" presStyleCnt="10" custLinFactNeighborY="-72234"/>
      <dgm:spPr/>
      <dgm:t>
        <a:bodyPr/>
        <a:lstStyle/>
        <a:p>
          <a:endParaRPr lang="en-US"/>
        </a:p>
      </dgm:t>
    </dgm:pt>
    <dgm:pt modelId="{199AEACC-F72C-4992-AAC5-D27FFA6E51AD}" type="pres">
      <dgm:prSet presAssocID="{2521A473-6A35-49DB-BBFB-CAD3D28CB640}" presName="vert2" presStyleCnt="0"/>
      <dgm:spPr/>
    </dgm:pt>
    <dgm:pt modelId="{F70A2187-F562-4024-8317-F415534325A1}" type="pres">
      <dgm:prSet presAssocID="{2521A473-6A35-49DB-BBFB-CAD3D28CB640}" presName="thinLine2b" presStyleLbl="callout" presStyleIdx="6" presStyleCnt="8" custLinFactY="300000" custLinFactNeighborY="376713"/>
      <dgm:spPr/>
    </dgm:pt>
    <dgm:pt modelId="{531AB002-DD92-4CBF-A0B3-7AC5FAE1F54C}" type="pres">
      <dgm:prSet presAssocID="{2521A473-6A35-49DB-BBFB-CAD3D28CB640}" presName="vertSpace2b" presStyleCnt="0"/>
      <dgm:spPr/>
    </dgm:pt>
    <dgm:pt modelId="{E7B89042-C65A-4922-8E8C-50C4BE786275}" type="pres">
      <dgm:prSet presAssocID="{2F7C95D6-5BFE-4BE5-8BB1-FA18F6B81BAC}" presName="horz2" presStyleCnt="0"/>
      <dgm:spPr/>
    </dgm:pt>
    <dgm:pt modelId="{B30A5C69-BFD0-4901-AA80-E786B5262B70}" type="pres">
      <dgm:prSet presAssocID="{2F7C95D6-5BFE-4BE5-8BB1-FA18F6B81BAC}" presName="horzSpace2" presStyleCnt="0"/>
      <dgm:spPr/>
    </dgm:pt>
    <dgm:pt modelId="{99F70340-3A10-4E86-AE81-65A11890395A}" type="pres">
      <dgm:prSet presAssocID="{2F7C95D6-5BFE-4BE5-8BB1-FA18F6B81BAC}" presName="tx2" presStyleLbl="revTx" presStyleIdx="9" presStyleCnt="10" custLinFactNeighborY="-62958"/>
      <dgm:spPr/>
      <dgm:t>
        <a:bodyPr/>
        <a:lstStyle/>
        <a:p>
          <a:endParaRPr lang="en-US"/>
        </a:p>
      </dgm:t>
    </dgm:pt>
    <dgm:pt modelId="{414490FE-518A-4CDD-8017-6029C947CB04}" type="pres">
      <dgm:prSet presAssocID="{2F7C95D6-5BFE-4BE5-8BB1-FA18F6B81BAC}" presName="vert2" presStyleCnt="0"/>
      <dgm:spPr/>
    </dgm:pt>
    <dgm:pt modelId="{85C46E6E-F042-46AA-BF9F-E0C647B6AAE2}" type="pres">
      <dgm:prSet presAssocID="{2F7C95D6-5BFE-4BE5-8BB1-FA18F6B81BAC}" presName="thinLine2b" presStyleLbl="callout" presStyleIdx="7" presStyleCnt="8" custFlipVert="1" custSzY="45720" custScaleX="93024" custLinFactY="-632913" custLinFactNeighborX="3412" custLinFactNeighborY="-700000"/>
      <dgm:spPr>
        <a:ln>
          <a:noFill/>
        </a:ln>
      </dgm:spPr>
      <dgm:t>
        <a:bodyPr/>
        <a:lstStyle/>
        <a:p>
          <a:endParaRPr lang="en-US"/>
        </a:p>
      </dgm:t>
    </dgm:pt>
    <dgm:pt modelId="{7C484B6E-09F8-4AB7-94F6-E0C696B6D169}" type="pres">
      <dgm:prSet presAssocID="{2F7C95D6-5BFE-4BE5-8BB1-FA18F6B81BAC}" presName="vertSpace2b" presStyleCnt="0"/>
      <dgm:spPr/>
    </dgm:pt>
  </dgm:ptLst>
  <dgm:cxnLst>
    <dgm:cxn modelId="{4F7DC973-B16A-4D2C-BD29-0A583E602678}" type="presOf" srcId="{78FFDF70-8BF1-4F2B-B8D1-B18DB205A507}" destId="{E779BEE9-098B-4A90-9FBC-38E452897E6A}" srcOrd="0" destOrd="0" presId="urn:microsoft.com/office/officeart/2008/layout/LinedList"/>
    <dgm:cxn modelId="{69362BEA-C3A0-428B-90B9-3F8E4FEF18D0}" type="presOf" srcId="{711AA708-6169-43FE-B998-79AED9B3AE00}" destId="{F2F1B22F-F384-4588-ADFF-608227E55981}" srcOrd="0" destOrd="0" presId="urn:microsoft.com/office/officeart/2008/layout/LinedList"/>
    <dgm:cxn modelId="{204ED055-1AC7-4088-9C33-6A8FE4EABE7F}" srcId="{711AA708-6169-43FE-B998-79AED9B3AE00}" destId="{2C7403F7-B2F2-40D5-86D2-F3D93D40B26B}" srcOrd="2" destOrd="0" parTransId="{CB4DCDEC-B105-49F2-BA7F-1D26A02AA0A7}" sibTransId="{B5966C2D-F1B0-4F28-B548-A1BF838B3ED4}"/>
    <dgm:cxn modelId="{5E0123D8-7E39-4DA4-81D3-BF930DEE30A9}" type="presOf" srcId="{19BBFEEA-E4F0-4EAE-AC0C-10CDC5434BBA}" destId="{C5632BCD-F71C-4895-BB0A-90D8BDB4BC19}" srcOrd="0" destOrd="0" presId="urn:microsoft.com/office/officeart/2008/layout/LinedList"/>
    <dgm:cxn modelId="{58772E5D-A590-40B5-85FC-B2C6BB612CC1}" srcId="{94A29831-4339-449E-9BB0-261BF2BAC6B8}" destId="{7897E82E-B8D0-4ACF-8F78-0FD408E212E2}" srcOrd="1" destOrd="0" parTransId="{6A83FAE5-8A2C-4DED-A728-A29A84966213}" sibTransId="{A7A70731-903B-4C36-9A16-FA9D7543D17E}"/>
    <dgm:cxn modelId="{ED817540-933F-4312-A978-74FF3206804B}" srcId="{711AA708-6169-43FE-B998-79AED9B3AE00}" destId="{78FFDF70-8BF1-4F2B-B8D1-B18DB205A507}" srcOrd="1" destOrd="0" parTransId="{681B7557-DCFA-4BB3-83EF-E54DC7985E34}" sibTransId="{E62D1B7B-0BEF-4268-8111-9884F5573838}"/>
    <dgm:cxn modelId="{0935A902-72EB-431A-9BD8-AF54272CAA9D}" type="presOf" srcId="{E72E1FA5-C468-4B99-83EC-2EF2C105B66D}" destId="{57ABB27E-60E7-461E-B3AC-1AF35942E4E3}" srcOrd="0" destOrd="0" presId="urn:microsoft.com/office/officeart/2008/layout/LinedList"/>
    <dgm:cxn modelId="{239653DF-5058-4370-87D9-5A78FC5A4EBD}" type="presOf" srcId="{7897E82E-B8D0-4ACF-8F78-0FD408E212E2}" destId="{9041AAC4-C78D-45A9-ADFD-AA3F847F8266}" srcOrd="0" destOrd="0" presId="urn:microsoft.com/office/officeart/2008/layout/LinedList"/>
    <dgm:cxn modelId="{3E9ECE21-DAB2-4531-8C57-510C4BCA935B}" srcId="{94A29831-4339-449E-9BB0-261BF2BAC6B8}" destId="{E72E1FA5-C468-4B99-83EC-2EF2C105B66D}" srcOrd="2" destOrd="0" parTransId="{5AF043CB-BBD0-4219-B53B-E5CCB01A1444}" sibTransId="{5D8A771F-8874-44D0-995B-3FC61BA6D25B}"/>
    <dgm:cxn modelId="{39ADF18D-FFE4-4CDE-ADF7-6D6025A7C55A}" type="presOf" srcId="{2521A473-6A35-49DB-BBFB-CAD3D28CB640}" destId="{A8520433-6217-434A-A0AE-D16F5675A54B}" srcOrd="0" destOrd="0" presId="urn:microsoft.com/office/officeart/2008/layout/LinedList"/>
    <dgm:cxn modelId="{24F04501-ACD4-4C40-A433-8B104DA81471}" type="presOf" srcId="{2C7403F7-B2F2-40D5-86D2-F3D93D40B26B}" destId="{2E0E5C77-FBE2-4B29-892A-80A515CE4738}" srcOrd="0" destOrd="0" presId="urn:microsoft.com/office/officeart/2008/layout/LinedList"/>
    <dgm:cxn modelId="{33AAF4E7-17FD-49ED-A48B-4DE0C92E8730}" type="presOf" srcId="{1517093E-08EA-45A1-8364-E7725D2FC8E5}" destId="{4ED321E3-29D4-42A1-A807-4DF65B7B0404}" srcOrd="0" destOrd="0" presId="urn:microsoft.com/office/officeart/2008/layout/LinedList"/>
    <dgm:cxn modelId="{C0CD2179-76AA-4112-AAD4-FC486E3155F8}" srcId="{19BBFEEA-E4F0-4EAE-AC0C-10CDC5434BBA}" destId="{94A29831-4339-449E-9BB0-261BF2BAC6B8}" srcOrd="1" destOrd="0" parTransId="{CA99811C-15A8-4C0B-9A7F-88C3A75399D5}" sibTransId="{93F8A718-2B23-414E-9A0F-F95C7396F159}"/>
    <dgm:cxn modelId="{D569353C-2255-4E57-B587-21FA0911F761}" type="presOf" srcId="{421898A7-2BBD-4364-85EB-4D882B573EA2}" destId="{922FFB2E-FAD6-4012-A6A3-3338383AF597}" srcOrd="0" destOrd="0" presId="urn:microsoft.com/office/officeart/2008/layout/LinedList"/>
    <dgm:cxn modelId="{F5373240-9145-483E-A3DC-3AB8425C13AE}" srcId="{711AA708-6169-43FE-B998-79AED9B3AE00}" destId="{1517093E-08EA-45A1-8364-E7725D2FC8E5}" srcOrd="0" destOrd="0" parTransId="{283102DB-717F-47BD-B842-FC071A83706B}" sibTransId="{66961290-8E74-4CB7-9F81-AC34D9D2F1C8}"/>
    <dgm:cxn modelId="{DE2AE1FF-2195-4B94-A313-EE716D9FE60B}" srcId="{94A29831-4339-449E-9BB0-261BF2BAC6B8}" destId="{2F7C95D6-5BFE-4BE5-8BB1-FA18F6B81BAC}" srcOrd="4" destOrd="0" parTransId="{2413A9AD-46F2-4325-AF88-23F3A27B9D97}" sibTransId="{897EDB50-A452-47E1-9712-DDDF66154F33}"/>
    <dgm:cxn modelId="{92046D0B-3490-44B9-A527-327261588002}" srcId="{94A29831-4339-449E-9BB0-261BF2BAC6B8}" destId="{421898A7-2BBD-4364-85EB-4D882B573EA2}" srcOrd="0" destOrd="0" parTransId="{4A465C3E-C6EE-4A5A-8974-D5833F0B5DFB}" sibTransId="{BC83A27B-9325-4D23-B87F-F67FEFF285E0}"/>
    <dgm:cxn modelId="{17F7211D-A26A-402E-B77A-C3834DAA769A}" type="presOf" srcId="{2F7C95D6-5BFE-4BE5-8BB1-FA18F6B81BAC}" destId="{99F70340-3A10-4E86-AE81-65A11890395A}" srcOrd="0" destOrd="0" presId="urn:microsoft.com/office/officeart/2008/layout/LinedList"/>
    <dgm:cxn modelId="{F674F2DD-9A93-4D8C-A1C4-F93AC234FC8C}" srcId="{19BBFEEA-E4F0-4EAE-AC0C-10CDC5434BBA}" destId="{711AA708-6169-43FE-B998-79AED9B3AE00}" srcOrd="0" destOrd="0" parTransId="{3E1B2141-14BC-4645-A40E-9081BD00AEA4}" sibTransId="{E8D0B5B6-9170-443D-B9D2-FEF82C4CF465}"/>
    <dgm:cxn modelId="{D4641B35-4C88-4C8B-B459-6AF9C295F5A6}" srcId="{94A29831-4339-449E-9BB0-261BF2BAC6B8}" destId="{2521A473-6A35-49DB-BBFB-CAD3D28CB640}" srcOrd="3" destOrd="0" parTransId="{AB2D4105-0359-4FEF-B530-8738392A7EC1}" sibTransId="{F6FEAA32-96ED-4640-9E3B-E7B1CEC80AB1}"/>
    <dgm:cxn modelId="{84C3D9A2-AFD8-49FA-9CA1-42964E35FD63}" type="presOf" srcId="{94A29831-4339-449E-9BB0-261BF2BAC6B8}" destId="{A6EC8DA1-4EE8-4957-B589-981546B5509D}" srcOrd="0" destOrd="0" presId="urn:microsoft.com/office/officeart/2008/layout/LinedList"/>
    <dgm:cxn modelId="{B22A0CC1-14F5-48BB-A010-4AA62E3BFB9B}" type="presParOf" srcId="{C5632BCD-F71C-4895-BB0A-90D8BDB4BC19}" destId="{FBA72A94-2F1E-47EA-871D-5A89CDAF13C0}" srcOrd="0" destOrd="0" presId="urn:microsoft.com/office/officeart/2008/layout/LinedList"/>
    <dgm:cxn modelId="{AB4E9C54-E671-4CF1-812E-9C75AD93919C}" type="presParOf" srcId="{C5632BCD-F71C-4895-BB0A-90D8BDB4BC19}" destId="{67DF1B41-B253-4358-A16E-DFBF44EBA46D}" srcOrd="1" destOrd="0" presId="urn:microsoft.com/office/officeart/2008/layout/LinedList"/>
    <dgm:cxn modelId="{E5DD3171-191E-4E5C-B5CA-4806E9BCA9D1}" type="presParOf" srcId="{67DF1B41-B253-4358-A16E-DFBF44EBA46D}" destId="{F2F1B22F-F384-4588-ADFF-608227E55981}" srcOrd="0" destOrd="0" presId="urn:microsoft.com/office/officeart/2008/layout/LinedList"/>
    <dgm:cxn modelId="{67349DD6-AB96-4B9E-B358-610D04EBC301}" type="presParOf" srcId="{67DF1B41-B253-4358-A16E-DFBF44EBA46D}" destId="{6A7A1097-EF8B-43B2-99C7-1892F62B5656}" srcOrd="1" destOrd="0" presId="urn:microsoft.com/office/officeart/2008/layout/LinedList"/>
    <dgm:cxn modelId="{70F82D50-4226-4D30-965B-31BB7B6BE5C2}" type="presParOf" srcId="{6A7A1097-EF8B-43B2-99C7-1892F62B5656}" destId="{DE7E82EA-3FEC-4B6C-B9D6-3D542CC65B81}" srcOrd="0" destOrd="0" presId="urn:microsoft.com/office/officeart/2008/layout/LinedList"/>
    <dgm:cxn modelId="{9F7CD593-B197-436B-A51B-7B99834C7331}" type="presParOf" srcId="{6A7A1097-EF8B-43B2-99C7-1892F62B5656}" destId="{8595083C-52E6-48DD-9F59-330DBE2B13AD}" srcOrd="1" destOrd="0" presId="urn:microsoft.com/office/officeart/2008/layout/LinedList"/>
    <dgm:cxn modelId="{33F44729-3B5D-4B07-B68F-3E5B9BAF6A26}" type="presParOf" srcId="{8595083C-52E6-48DD-9F59-330DBE2B13AD}" destId="{8363310E-E445-43D3-AE7B-70C02A3C10A1}" srcOrd="0" destOrd="0" presId="urn:microsoft.com/office/officeart/2008/layout/LinedList"/>
    <dgm:cxn modelId="{DB7812E1-014E-48FE-BA3B-686D85CC41CB}" type="presParOf" srcId="{8595083C-52E6-48DD-9F59-330DBE2B13AD}" destId="{4ED321E3-29D4-42A1-A807-4DF65B7B0404}" srcOrd="1" destOrd="0" presId="urn:microsoft.com/office/officeart/2008/layout/LinedList"/>
    <dgm:cxn modelId="{49AB708B-A677-4CF1-84B8-F305EB0B5B0C}" type="presParOf" srcId="{8595083C-52E6-48DD-9F59-330DBE2B13AD}" destId="{87EF007C-E7F8-4D06-ADC5-4B5A073B7055}" srcOrd="2" destOrd="0" presId="urn:microsoft.com/office/officeart/2008/layout/LinedList"/>
    <dgm:cxn modelId="{B32FAE9E-57EC-4B92-9342-8F194016679B}" type="presParOf" srcId="{6A7A1097-EF8B-43B2-99C7-1892F62B5656}" destId="{149AD2ED-93BA-4C03-99D9-46256481E274}" srcOrd="2" destOrd="0" presId="urn:microsoft.com/office/officeart/2008/layout/LinedList"/>
    <dgm:cxn modelId="{21A8B6C6-3E5C-46E9-A628-B3C1FB2CF660}" type="presParOf" srcId="{6A7A1097-EF8B-43B2-99C7-1892F62B5656}" destId="{C3F813E0-FD8F-49C0-9C9C-3F21C5F92451}" srcOrd="3" destOrd="0" presId="urn:microsoft.com/office/officeart/2008/layout/LinedList"/>
    <dgm:cxn modelId="{D42C3E2F-9EFA-41C0-A93D-041632879F97}" type="presParOf" srcId="{6A7A1097-EF8B-43B2-99C7-1892F62B5656}" destId="{89602BE8-4B9A-44F4-B059-7E3B0F6832D7}" srcOrd="4" destOrd="0" presId="urn:microsoft.com/office/officeart/2008/layout/LinedList"/>
    <dgm:cxn modelId="{60C7CAE9-0F1F-4003-AB4F-15AC350BD282}" type="presParOf" srcId="{89602BE8-4B9A-44F4-B059-7E3B0F6832D7}" destId="{86A8BBFE-36CC-4EFF-A106-EF7E0D4BBAE2}" srcOrd="0" destOrd="0" presId="urn:microsoft.com/office/officeart/2008/layout/LinedList"/>
    <dgm:cxn modelId="{B18DCA54-F9E0-4FA7-9941-9D6F6ABF6C75}" type="presParOf" srcId="{89602BE8-4B9A-44F4-B059-7E3B0F6832D7}" destId="{E779BEE9-098B-4A90-9FBC-38E452897E6A}" srcOrd="1" destOrd="0" presId="urn:microsoft.com/office/officeart/2008/layout/LinedList"/>
    <dgm:cxn modelId="{AA182E8D-724F-42F8-B414-D1E0357A716B}" type="presParOf" srcId="{89602BE8-4B9A-44F4-B059-7E3B0F6832D7}" destId="{1B062166-7D94-4C9C-8CE4-253605AC699F}" srcOrd="2" destOrd="0" presId="urn:microsoft.com/office/officeart/2008/layout/LinedList"/>
    <dgm:cxn modelId="{09E40B64-2D2F-4C90-9BA1-B8D3594B87F0}" type="presParOf" srcId="{6A7A1097-EF8B-43B2-99C7-1892F62B5656}" destId="{DF9E748A-1766-4B67-A991-9FCAF7563C54}" srcOrd="5" destOrd="0" presId="urn:microsoft.com/office/officeart/2008/layout/LinedList"/>
    <dgm:cxn modelId="{5CC43DC6-A660-46F4-9B36-0791A495BFD4}" type="presParOf" srcId="{6A7A1097-EF8B-43B2-99C7-1892F62B5656}" destId="{7B1FE0D9-9DE7-4993-80D3-1C1EFA59C0D6}" srcOrd="6" destOrd="0" presId="urn:microsoft.com/office/officeart/2008/layout/LinedList"/>
    <dgm:cxn modelId="{1FECB1C4-9296-414B-9F5E-4D214FBBBE9D}" type="presParOf" srcId="{6A7A1097-EF8B-43B2-99C7-1892F62B5656}" destId="{B274C68B-5628-4E46-99BD-6843A94A2A5B}" srcOrd="7" destOrd="0" presId="urn:microsoft.com/office/officeart/2008/layout/LinedList"/>
    <dgm:cxn modelId="{7E227768-0591-4992-9DC1-D27491CCEE8E}" type="presParOf" srcId="{B274C68B-5628-4E46-99BD-6843A94A2A5B}" destId="{7197B1CB-0198-4139-8617-9E5A94699F65}" srcOrd="0" destOrd="0" presId="urn:microsoft.com/office/officeart/2008/layout/LinedList"/>
    <dgm:cxn modelId="{77AFBA5D-31EB-4853-85A0-192635EB2480}" type="presParOf" srcId="{B274C68B-5628-4E46-99BD-6843A94A2A5B}" destId="{2E0E5C77-FBE2-4B29-892A-80A515CE4738}" srcOrd="1" destOrd="0" presId="urn:microsoft.com/office/officeart/2008/layout/LinedList"/>
    <dgm:cxn modelId="{71E26F19-C0E8-49DC-B393-3251CEFAD773}" type="presParOf" srcId="{B274C68B-5628-4E46-99BD-6843A94A2A5B}" destId="{775EE10A-5402-4D04-A300-08095ED47488}" srcOrd="2" destOrd="0" presId="urn:microsoft.com/office/officeart/2008/layout/LinedList"/>
    <dgm:cxn modelId="{E44A0F9D-92C8-44B9-B341-895D8FED9EA6}" type="presParOf" srcId="{6A7A1097-EF8B-43B2-99C7-1892F62B5656}" destId="{0813CF29-9EDF-4714-95CB-9A2AF5D1C202}" srcOrd="8" destOrd="0" presId="urn:microsoft.com/office/officeart/2008/layout/LinedList"/>
    <dgm:cxn modelId="{50E0A651-00C3-4A39-B3C8-F5629C5CA289}" type="presParOf" srcId="{6A7A1097-EF8B-43B2-99C7-1892F62B5656}" destId="{C4F36682-CB5A-4CC5-AE85-8EF2AC3E0BA4}" srcOrd="9" destOrd="0" presId="urn:microsoft.com/office/officeart/2008/layout/LinedList"/>
    <dgm:cxn modelId="{9E1437EC-B911-47F7-A116-76F9C2714FE2}" type="presParOf" srcId="{C5632BCD-F71C-4895-BB0A-90D8BDB4BC19}" destId="{8488015C-A29B-4E21-B424-7EC04571F56A}" srcOrd="2" destOrd="0" presId="urn:microsoft.com/office/officeart/2008/layout/LinedList"/>
    <dgm:cxn modelId="{9B35262F-52C0-4BE6-ACC8-47707756F96A}" type="presParOf" srcId="{C5632BCD-F71C-4895-BB0A-90D8BDB4BC19}" destId="{2D028F5C-944A-45A4-866E-56025196A221}" srcOrd="3" destOrd="0" presId="urn:microsoft.com/office/officeart/2008/layout/LinedList"/>
    <dgm:cxn modelId="{F5BABB58-C988-43D7-AAED-FC2D731CF7CD}" type="presParOf" srcId="{2D028F5C-944A-45A4-866E-56025196A221}" destId="{A6EC8DA1-4EE8-4957-B589-981546B5509D}" srcOrd="0" destOrd="0" presId="urn:microsoft.com/office/officeart/2008/layout/LinedList"/>
    <dgm:cxn modelId="{A34B9898-124A-4BA0-AB6D-D2561D34D6AA}" type="presParOf" srcId="{2D028F5C-944A-45A4-866E-56025196A221}" destId="{42BC8E3F-B4B3-4248-97D7-29508E2A4C81}" srcOrd="1" destOrd="0" presId="urn:microsoft.com/office/officeart/2008/layout/LinedList"/>
    <dgm:cxn modelId="{ED4CFAAC-5359-46E4-881C-4772DEB5ED88}" type="presParOf" srcId="{42BC8E3F-B4B3-4248-97D7-29508E2A4C81}" destId="{B960B53B-C8C5-4866-A15F-1B153BDE9C9A}" srcOrd="0" destOrd="0" presId="urn:microsoft.com/office/officeart/2008/layout/LinedList"/>
    <dgm:cxn modelId="{98D9BF0B-24D0-4D28-A87E-051669BD55DC}" type="presParOf" srcId="{42BC8E3F-B4B3-4248-97D7-29508E2A4C81}" destId="{64243BAA-96E2-4842-AB8E-2E669E6204C8}" srcOrd="1" destOrd="0" presId="urn:microsoft.com/office/officeart/2008/layout/LinedList"/>
    <dgm:cxn modelId="{89AB4255-0D1F-40A7-A0D4-21EFE4021269}" type="presParOf" srcId="{64243BAA-96E2-4842-AB8E-2E669E6204C8}" destId="{1455C432-164F-4F9C-846D-309162CD0924}" srcOrd="0" destOrd="0" presId="urn:microsoft.com/office/officeart/2008/layout/LinedList"/>
    <dgm:cxn modelId="{21468241-6846-4ACE-90E6-17606482D337}" type="presParOf" srcId="{64243BAA-96E2-4842-AB8E-2E669E6204C8}" destId="{922FFB2E-FAD6-4012-A6A3-3338383AF597}" srcOrd="1" destOrd="0" presId="urn:microsoft.com/office/officeart/2008/layout/LinedList"/>
    <dgm:cxn modelId="{329A6B9D-803C-4D6B-A598-4E3E505FFC98}" type="presParOf" srcId="{64243BAA-96E2-4842-AB8E-2E669E6204C8}" destId="{29BB7736-3B29-4A08-A8AC-37D3ADE3380D}" srcOrd="2" destOrd="0" presId="urn:microsoft.com/office/officeart/2008/layout/LinedList"/>
    <dgm:cxn modelId="{D9AAD982-0E25-4AEA-9815-EE16942D3EF2}" type="presParOf" srcId="{42BC8E3F-B4B3-4248-97D7-29508E2A4C81}" destId="{4A681AC2-3DAD-4FE8-848D-97EA68F9900A}" srcOrd="2" destOrd="0" presId="urn:microsoft.com/office/officeart/2008/layout/LinedList"/>
    <dgm:cxn modelId="{40DA0CC7-E3CD-484F-B837-3EF3179C18A9}" type="presParOf" srcId="{42BC8E3F-B4B3-4248-97D7-29508E2A4C81}" destId="{482F16F4-A40C-477B-9725-E06654F3F2AC}" srcOrd="3" destOrd="0" presId="urn:microsoft.com/office/officeart/2008/layout/LinedList"/>
    <dgm:cxn modelId="{0D052123-42EE-499E-AA69-64D3D1DE48FE}" type="presParOf" srcId="{42BC8E3F-B4B3-4248-97D7-29508E2A4C81}" destId="{37A5963E-2E8B-4E2B-9122-CB5184633407}" srcOrd="4" destOrd="0" presId="urn:microsoft.com/office/officeart/2008/layout/LinedList"/>
    <dgm:cxn modelId="{140FA064-BA57-4934-9F41-BF6CA8B975EF}" type="presParOf" srcId="{37A5963E-2E8B-4E2B-9122-CB5184633407}" destId="{C14B8DE1-E8D0-49C3-97EB-78B9282CD3ED}" srcOrd="0" destOrd="0" presId="urn:microsoft.com/office/officeart/2008/layout/LinedList"/>
    <dgm:cxn modelId="{91F1DD76-A27D-47EE-B18D-3A7A50BAEDA5}" type="presParOf" srcId="{37A5963E-2E8B-4E2B-9122-CB5184633407}" destId="{9041AAC4-C78D-45A9-ADFD-AA3F847F8266}" srcOrd="1" destOrd="0" presId="urn:microsoft.com/office/officeart/2008/layout/LinedList"/>
    <dgm:cxn modelId="{0AB7A798-1D7D-4ECE-A602-304C52F34201}" type="presParOf" srcId="{37A5963E-2E8B-4E2B-9122-CB5184633407}" destId="{89126EDC-ACFB-4F53-9079-7B91846894BA}" srcOrd="2" destOrd="0" presId="urn:microsoft.com/office/officeart/2008/layout/LinedList"/>
    <dgm:cxn modelId="{E6BF3532-5743-407F-9F61-4559DB50998F}" type="presParOf" srcId="{42BC8E3F-B4B3-4248-97D7-29508E2A4C81}" destId="{4532F30F-BC43-4BF8-9F97-D8D6A66038D9}" srcOrd="5" destOrd="0" presId="urn:microsoft.com/office/officeart/2008/layout/LinedList"/>
    <dgm:cxn modelId="{A78B3532-79F6-4998-9CB9-45F6CE6E4CB9}" type="presParOf" srcId="{42BC8E3F-B4B3-4248-97D7-29508E2A4C81}" destId="{C9961560-3C71-4CCE-8171-38448F8CAE32}" srcOrd="6" destOrd="0" presId="urn:microsoft.com/office/officeart/2008/layout/LinedList"/>
    <dgm:cxn modelId="{F623E2FA-73DD-4454-B1FA-66FB9E023A82}" type="presParOf" srcId="{42BC8E3F-B4B3-4248-97D7-29508E2A4C81}" destId="{BC4A0C70-9AA9-4EA0-A4D1-28659AE0941D}" srcOrd="7" destOrd="0" presId="urn:microsoft.com/office/officeart/2008/layout/LinedList"/>
    <dgm:cxn modelId="{725DA65D-E08B-4B60-AE73-82AD43D8E9E5}" type="presParOf" srcId="{BC4A0C70-9AA9-4EA0-A4D1-28659AE0941D}" destId="{8565815B-B15D-4702-9E99-76D966B7C571}" srcOrd="0" destOrd="0" presId="urn:microsoft.com/office/officeart/2008/layout/LinedList"/>
    <dgm:cxn modelId="{BD9B26FC-3009-4791-AD28-F8F06DBDBC52}" type="presParOf" srcId="{BC4A0C70-9AA9-4EA0-A4D1-28659AE0941D}" destId="{57ABB27E-60E7-461E-B3AC-1AF35942E4E3}" srcOrd="1" destOrd="0" presId="urn:microsoft.com/office/officeart/2008/layout/LinedList"/>
    <dgm:cxn modelId="{076D1785-EC22-4C68-AE7E-F60EB750D706}" type="presParOf" srcId="{BC4A0C70-9AA9-4EA0-A4D1-28659AE0941D}" destId="{A038EDAD-669B-416C-8ED2-D101D9A41A32}" srcOrd="2" destOrd="0" presId="urn:microsoft.com/office/officeart/2008/layout/LinedList"/>
    <dgm:cxn modelId="{A511C738-B44E-4FD7-9200-350E913C76BD}" type="presParOf" srcId="{42BC8E3F-B4B3-4248-97D7-29508E2A4C81}" destId="{C61CABDC-18A2-41B7-9E80-B64042D36F22}" srcOrd="8" destOrd="0" presId="urn:microsoft.com/office/officeart/2008/layout/LinedList"/>
    <dgm:cxn modelId="{17E167F7-ED4A-477E-BC1A-FC3796317CD6}" type="presParOf" srcId="{42BC8E3F-B4B3-4248-97D7-29508E2A4C81}" destId="{2C36CEA6-86E3-4E18-8ED4-43ADB83B84C7}" srcOrd="9" destOrd="0" presId="urn:microsoft.com/office/officeart/2008/layout/LinedList"/>
    <dgm:cxn modelId="{BEF05794-B8E1-4084-BF20-8C8FF877FE9A}" type="presParOf" srcId="{42BC8E3F-B4B3-4248-97D7-29508E2A4C81}" destId="{CD787E48-C539-455B-9FA8-00E4EBE26F87}" srcOrd="10" destOrd="0" presId="urn:microsoft.com/office/officeart/2008/layout/LinedList"/>
    <dgm:cxn modelId="{864FA896-7806-43EF-9B9E-2AB6F98978E0}" type="presParOf" srcId="{CD787E48-C539-455B-9FA8-00E4EBE26F87}" destId="{35D12A14-E2EA-46BC-B041-04AB6AC5278E}" srcOrd="0" destOrd="0" presId="urn:microsoft.com/office/officeart/2008/layout/LinedList"/>
    <dgm:cxn modelId="{E64AE7DD-5446-4C0C-B462-4B88B3C4F81A}" type="presParOf" srcId="{CD787E48-C539-455B-9FA8-00E4EBE26F87}" destId="{A8520433-6217-434A-A0AE-D16F5675A54B}" srcOrd="1" destOrd="0" presId="urn:microsoft.com/office/officeart/2008/layout/LinedList"/>
    <dgm:cxn modelId="{FD8C8B11-1468-4B61-A9FB-CD28F24521E6}" type="presParOf" srcId="{CD787E48-C539-455B-9FA8-00E4EBE26F87}" destId="{199AEACC-F72C-4992-AAC5-D27FFA6E51AD}" srcOrd="2" destOrd="0" presId="urn:microsoft.com/office/officeart/2008/layout/LinedList"/>
    <dgm:cxn modelId="{9A874E20-896B-4D58-B72D-045156944D22}" type="presParOf" srcId="{42BC8E3F-B4B3-4248-97D7-29508E2A4C81}" destId="{F70A2187-F562-4024-8317-F415534325A1}" srcOrd="11" destOrd="0" presId="urn:microsoft.com/office/officeart/2008/layout/LinedList"/>
    <dgm:cxn modelId="{2B28B44F-2DD9-4F95-B77A-7A46BCD58D98}" type="presParOf" srcId="{42BC8E3F-B4B3-4248-97D7-29508E2A4C81}" destId="{531AB002-DD92-4CBF-A0B3-7AC5FAE1F54C}" srcOrd="12" destOrd="0" presId="urn:microsoft.com/office/officeart/2008/layout/LinedList"/>
    <dgm:cxn modelId="{316DF7D0-49DD-41B9-AE8F-D5F784167784}" type="presParOf" srcId="{42BC8E3F-B4B3-4248-97D7-29508E2A4C81}" destId="{E7B89042-C65A-4922-8E8C-50C4BE786275}" srcOrd="13" destOrd="0" presId="urn:microsoft.com/office/officeart/2008/layout/LinedList"/>
    <dgm:cxn modelId="{A6F69D5E-C0F4-4454-A37B-CD68413F25B1}" type="presParOf" srcId="{E7B89042-C65A-4922-8E8C-50C4BE786275}" destId="{B30A5C69-BFD0-4901-AA80-E786B5262B70}" srcOrd="0" destOrd="0" presId="urn:microsoft.com/office/officeart/2008/layout/LinedList"/>
    <dgm:cxn modelId="{BA08F1E3-434F-47BF-ACF1-643391E1B4A7}" type="presParOf" srcId="{E7B89042-C65A-4922-8E8C-50C4BE786275}" destId="{99F70340-3A10-4E86-AE81-65A11890395A}" srcOrd="1" destOrd="0" presId="urn:microsoft.com/office/officeart/2008/layout/LinedList"/>
    <dgm:cxn modelId="{7FA9BA62-FBA3-4F01-9E0D-E47C9260BF55}" type="presParOf" srcId="{E7B89042-C65A-4922-8E8C-50C4BE786275}" destId="{414490FE-518A-4CDD-8017-6029C947CB04}" srcOrd="2" destOrd="0" presId="urn:microsoft.com/office/officeart/2008/layout/LinedList"/>
    <dgm:cxn modelId="{5BD18943-3EE4-45FC-BB1F-B3A11DF7EC0C}" type="presParOf" srcId="{42BC8E3F-B4B3-4248-97D7-29508E2A4C81}" destId="{85C46E6E-F042-46AA-BF9F-E0C647B6AAE2}" srcOrd="14" destOrd="0" presId="urn:microsoft.com/office/officeart/2008/layout/LinedList"/>
    <dgm:cxn modelId="{4099FCBE-F870-4DBF-B9A6-86118917EB1C}" type="presParOf" srcId="{42BC8E3F-B4B3-4248-97D7-29508E2A4C81}" destId="{7C484B6E-09F8-4AB7-94F6-E0C696B6D169}" srcOrd="15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3E986FE-18A2-4668-8DE1-0BA928F8C3A8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DB1590C-C3BF-451E-9815-A668C89F0FAC}">
      <dgm:prSet custT="1"/>
      <dgm:spPr>
        <a:solidFill>
          <a:schemeClr val="accent2"/>
        </a:solidFill>
      </dgm:spPr>
      <dgm:t>
        <a:bodyPr/>
        <a:lstStyle/>
        <a:p>
          <a:pPr rtl="0"/>
          <a:r>
            <a:rPr lang="en-US" sz="1800" b="0" dirty="0"/>
            <a:t>Urgent care from </a:t>
          </a:r>
          <a:br>
            <a:rPr lang="en-US" sz="1800" b="0" dirty="0"/>
          </a:br>
          <a:r>
            <a:rPr lang="en-US" sz="1800" b="0" dirty="0"/>
            <a:t>your home</a:t>
          </a:r>
          <a:endParaRPr lang="en-US" sz="1800" dirty="0"/>
        </a:p>
      </dgm:t>
    </dgm:pt>
    <dgm:pt modelId="{330C2803-0F2B-4763-9C05-1039469E32C2}" type="parTrans" cxnId="{9E3307D2-F98E-4901-80B8-0894FC6645A4}">
      <dgm:prSet/>
      <dgm:spPr/>
      <dgm:t>
        <a:bodyPr/>
        <a:lstStyle/>
        <a:p>
          <a:endParaRPr lang="en-US"/>
        </a:p>
      </dgm:t>
    </dgm:pt>
    <dgm:pt modelId="{70B75D8C-FD43-40B0-9963-838AE1843C98}" type="sibTrans" cxnId="{9E3307D2-F98E-4901-80B8-0894FC6645A4}">
      <dgm:prSet/>
      <dgm:spPr/>
      <dgm:t>
        <a:bodyPr/>
        <a:lstStyle/>
        <a:p>
          <a:endParaRPr lang="en-US"/>
        </a:p>
      </dgm:t>
    </dgm:pt>
    <dgm:pt modelId="{7BC7C133-2687-4C13-89F7-21915EF2FF36}">
      <dgm:prSet/>
      <dgm:spPr>
        <a:ln>
          <a:solidFill>
            <a:schemeClr val="accent2"/>
          </a:solidFill>
        </a:ln>
      </dgm:spPr>
      <dgm:t>
        <a:bodyPr/>
        <a:lstStyle/>
        <a:p>
          <a:pPr rtl="0"/>
          <a:r>
            <a:rPr lang="en-US" b="0" dirty="0"/>
            <a:t>Visit with a licensed Oregon Health &amp; Science University (OHSU) </a:t>
          </a:r>
          <a:br>
            <a:rPr lang="en-US" b="0" dirty="0"/>
          </a:br>
          <a:r>
            <a:rPr lang="en-US" b="0" dirty="0"/>
            <a:t>doctor, physician assistant or nurse practitioner via computer or </a:t>
          </a:r>
          <a:br>
            <a:rPr lang="en-US" b="0" dirty="0"/>
          </a:br>
          <a:r>
            <a:rPr lang="en-US" b="0" dirty="0"/>
            <a:t>mobile device</a:t>
          </a:r>
          <a:endParaRPr lang="en-US" dirty="0"/>
        </a:p>
      </dgm:t>
    </dgm:pt>
    <dgm:pt modelId="{89ECE3DB-E9FD-45E6-8E9C-92E16BC0D27F}" type="parTrans" cxnId="{D6ED0D4E-BC33-4096-B828-62621748D54E}">
      <dgm:prSet/>
      <dgm:spPr>
        <a:ln>
          <a:solidFill>
            <a:schemeClr val="accent2"/>
          </a:solidFill>
        </a:ln>
      </dgm:spPr>
      <dgm:t>
        <a:bodyPr/>
        <a:lstStyle/>
        <a:p>
          <a:endParaRPr lang="en-US"/>
        </a:p>
      </dgm:t>
    </dgm:pt>
    <dgm:pt modelId="{4B260A6E-3FF6-4372-96D1-9E6A3704F869}" type="sibTrans" cxnId="{D6ED0D4E-BC33-4096-B828-62621748D54E}">
      <dgm:prSet/>
      <dgm:spPr/>
      <dgm:t>
        <a:bodyPr/>
        <a:lstStyle/>
        <a:p>
          <a:endParaRPr lang="en-US"/>
        </a:p>
      </dgm:t>
    </dgm:pt>
    <dgm:pt modelId="{4D79D59D-E7A9-4DEB-8EA0-87459F2B738F}">
      <dgm:prSet custT="1"/>
      <dgm:spPr>
        <a:solidFill>
          <a:schemeClr val="accent2"/>
        </a:solidFill>
      </dgm:spPr>
      <dgm:t>
        <a:bodyPr/>
        <a:lstStyle/>
        <a:p>
          <a:pPr rtl="0"/>
          <a:r>
            <a:rPr lang="en-US" sz="1800" b="0" dirty="0"/>
            <a:t>Use Virtual Visits for</a:t>
          </a:r>
          <a:endParaRPr lang="en-US" sz="1800" dirty="0"/>
        </a:p>
      </dgm:t>
    </dgm:pt>
    <dgm:pt modelId="{36920AD2-426C-4012-9311-A40E6BD45BA9}" type="parTrans" cxnId="{D0415F67-6B10-4FC0-BC31-6313ED442695}">
      <dgm:prSet/>
      <dgm:spPr/>
      <dgm:t>
        <a:bodyPr/>
        <a:lstStyle/>
        <a:p>
          <a:endParaRPr lang="en-US"/>
        </a:p>
      </dgm:t>
    </dgm:pt>
    <dgm:pt modelId="{150FFFFF-8550-4813-9C32-D081A3FA62A5}" type="sibTrans" cxnId="{D0415F67-6B10-4FC0-BC31-6313ED442695}">
      <dgm:prSet/>
      <dgm:spPr/>
      <dgm:t>
        <a:bodyPr/>
        <a:lstStyle/>
        <a:p>
          <a:endParaRPr lang="en-US"/>
        </a:p>
      </dgm:t>
    </dgm:pt>
    <dgm:pt modelId="{42E294BA-61CA-4FB4-B7D3-B76A53C896CF}">
      <dgm:prSet/>
      <dgm:spPr>
        <a:ln>
          <a:solidFill>
            <a:schemeClr val="accent2"/>
          </a:solidFill>
        </a:ln>
      </dgm:spPr>
      <dgm:t>
        <a:bodyPr/>
        <a:lstStyle/>
        <a:p>
          <a:pPr rtl="0"/>
          <a:r>
            <a:rPr lang="en-US" b="0" dirty="0"/>
            <a:t>A cold, sore throat, </a:t>
          </a:r>
          <a:br>
            <a:rPr lang="en-US" b="0" dirty="0"/>
          </a:br>
          <a:r>
            <a:rPr lang="en-US" b="0" dirty="0"/>
            <a:t>stuffy nose, cough, </a:t>
          </a:r>
          <a:br>
            <a:rPr lang="en-US" b="0" dirty="0"/>
          </a:br>
          <a:r>
            <a:rPr lang="en-US" b="0" dirty="0"/>
            <a:t>the flu, congestion </a:t>
          </a:r>
          <a:br>
            <a:rPr lang="en-US" b="0" dirty="0"/>
          </a:br>
          <a:r>
            <a:rPr lang="en-US" b="0" dirty="0"/>
            <a:t>and nausea</a:t>
          </a:r>
          <a:endParaRPr lang="en-US" dirty="0"/>
        </a:p>
      </dgm:t>
    </dgm:pt>
    <dgm:pt modelId="{51E002E2-D452-4BC6-8C0A-45ACD12B0B37}" type="parTrans" cxnId="{91EE3EE4-0369-429D-AF4F-181830CB0EFA}">
      <dgm:prSet/>
      <dgm:spPr>
        <a:ln>
          <a:solidFill>
            <a:schemeClr val="accent2"/>
          </a:solidFill>
        </a:ln>
      </dgm:spPr>
      <dgm:t>
        <a:bodyPr/>
        <a:lstStyle/>
        <a:p>
          <a:endParaRPr lang="en-US"/>
        </a:p>
      </dgm:t>
    </dgm:pt>
    <dgm:pt modelId="{FAE51AFA-B917-478F-A609-FF851C599A93}" type="sibTrans" cxnId="{91EE3EE4-0369-429D-AF4F-181830CB0EFA}">
      <dgm:prSet/>
      <dgm:spPr/>
      <dgm:t>
        <a:bodyPr/>
        <a:lstStyle/>
        <a:p>
          <a:endParaRPr lang="en-US"/>
        </a:p>
      </dgm:t>
    </dgm:pt>
    <dgm:pt modelId="{899B31C9-3433-45B0-A64B-D182383CAA09}">
      <dgm:prSet/>
      <dgm:spPr>
        <a:ln>
          <a:solidFill>
            <a:schemeClr val="accent2"/>
          </a:solidFill>
        </a:ln>
      </dgm:spPr>
      <dgm:t>
        <a:bodyPr/>
        <a:lstStyle/>
        <a:p>
          <a:pPr rtl="0"/>
          <a:r>
            <a:rPr lang="en-US" b="0" dirty="0"/>
            <a:t>Allergy, poison ivy or </a:t>
          </a:r>
          <a:br>
            <a:rPr lang="en-US" b="0" dirty="0"/>
          </a:br>
          <a:r>
            <a:rPr lang="en-US" b="0" dirty="0"/>
            <a:t>oak, bites, stings </a:t>
          </a:r>
          <a:br>
            <a:rPr lang="en-US" b="0" dirty="0"/>
          </a:br>
          <a:r>
            <a:rPr lang="en-US" b="1" dirty="0"/>
            <a:t>and more!</a:t>
          </a:r>
        </a:p>
      </dgm:t>
    </dgm:pt>
    <dgm:pt modelId="{EAFC54B3-9564-4AA3-BE4A-B099B2F9EDE2}" type="parTrans" cxnId="{A08AF861-7573-44D7-940C-79D719D69B43}">
      <dgm:prSet/>
      <dgm:spPr>
        <a:ln>
          <a:solidFill>
            <a:schemeClr val="accent2"/>
          </a:solidFill>
        </a:ln>
      </dgm:spPr>
      <dgm:t>
        <a:bodyPr/>
        <a:lstStyle/>
        <a:p>
          <a:endParaRPr lang="en-US"/>
        </a:p>
      </dgm:t>
    </dgm:pt>
    <dgm:pt modelId="{86205021-72BB-4EAF-9DEF-CDEB0AF5A653}" type="sibTrans" cxnId="{A08AF861-7573-44D7-940C-79D719D69B43}">
      <dgm:prSet/>
      <dgm:spPr/>
      <dgm:t>
        <a:bodyPr/>
        <a:lstStyle/>
        <a:p>
          <a:endParaRPr lang="en-US"/>
        </a:p>
      </dgm:t>
    </dgm:pt>
    <dgm:pt modelId="{D5C3C009-82EE-4FB1-BEC7-67FB7793FEE8}">
      <dgm:prSet custT="1"/>
      <dgm:spPr>
        <a:solidFill>
          <a:schemeClr val="accent2"/>
        </a:solidFill>
      </dgm:spPr>
      <dgm:t>
        <a:bodyPr/>
        <a:lstStyle/>
        <a:p>
          <a:pPr rtl="0"/>
          <a:r>
            <a:rPr lang="en-US" sz="1800" b="0" dirty="0"/>
            <a:t>Benefit is the same for coordinated care and non-coordinated care</a:t>
          </a:r>
          <a:endParaRPr lang="en-US" sz="1800" dirty="0"/>
        </a:p>
      </dgm:t>
    </dgm:pt>
    <dgm:pt modelId="{1B922CFB-6DA5-438C-B617-CB3D0BA3F614}" type="parTrans" cxnId="{E1A08D17-5646-4472-8FF6-09B4BB672A7B}">
      <dgm:prSet/>
      <dgm:spPr/>
      <dgm:t>
        <a:bodyPr/>
        <a:lstStyle/>
        <a:p>
          <a:endParaRPr lang="en-US"/>
        </a:p>
      </dgm:t>
    </dgm:pt>
    <dgm:pt modelId="{2CD9977F-7861-4A1B-A2B8-1AA1C1D56868}" type="sibTrans" cxnId="{E1A08D17-5646-4472-8FF6-09B4BB672A7B}">
      <dgm:prSet/>
      <dgm:spPr/>
      <dgm:t>
        <a:bodyPr/>
        <a:lstStyle/>
        <a:p>
          <a:endParaRPr lang="en-US"/>
        </a:p>
      </dgm:t>
    </dgm:pt>
    <dgm:pt modelId="{B58ED673-066B-4D43-82A0-513502D5800E}">
      <dgm:prSet/>
      <dgm:spPr>
        <a:ln>
          <a:solidFill>
            <a:schemeClr val="accent2"/>
          </a:solidFill>
        </a:ln>
      </dgm:spPr>
      <dgm:t>
        <a:bodyPr/>
        <a:lstStyle/>
        <a:p>
          <a:pPr rtl="0"/>
          <a:r>
            <a:rPr lang="en-US" b="1" dirty="0"/>
            <a:t>Plans 1-5</a:t>
          </a:r>
        </a:p>
        <a:p>
          <a:pPr rtl="0"/>
          <a:r>
            <a:rPr lang="en-US" b="0" dirty="0"/>
            <a:t> $10 copay, </a:t>
          </a:r>
          <a:br>
            <a:rPr lang="en-US" b="0" dirty="0"/>
          </a:br>
          <a:r>
            <a:rPr lang="en-US" b="0" dirty="0"/>
            <a:t>not subject to </a:t>
          </a:r>
          <a:br>
            <a:rPr lang="en-US" b="0" dirty="0"/>
          </a:br>
          <a:r>
            <a:rPr lang="en-US" b="0" dirty="0"/>
            <a:t>the deductible </a:t>
          </a:r>
          <a:endParaRPr lang="en-US" dirty="0"/>
        </a:p>
      </dgm:t>
    </dgm:pt>
    <dgm:pt modelId="{86D8B1E7-3E1D-4802-8730-F8F16E8C5821}" type="parTrans" cxnId="{4999552A-2580-4425-9DEC-BE82686D3036}">
      <dgm:prSet/>
      <dgm:spPr>
        <a:ln>
          <a:solidFill>
            <a:schemeClr val="accent2"/>
          </a:solidFill>
        </a:ln>
      </dgm:spPr>
      <dgm:t>
        <a:bodyPr/>
        <a:lstStyle/>
        <a:p>
          <a:endParaRPr lang="en-US"/>
        </a:p>
      </dgm:t>
    </dgm:pt>
    <dgm:pt modelId="{4E71D1FF-232B-417C-AB73-B09AC0F0CDAE}" type="sibTrans" cxnId="{4999552A-2580-4425-9DEC-BE82686D3036}">
      <dgm:prSet/>
      <dgm:spPr/>
      <dgm:t>
        <a:bodyPr/>
        <a:lstStyle/>
        <a:p>
          <a:endParaRPr lang="en-US"/>
        </a:p>
      </dgm:t>
    </dgm:pt>
    <dgm:pt modelId="{A75F5EF1-EE78-408D-8167-561839885219}">
      <dgm:prSet/>
      <dgm:spPr>
        <a:ln>
          <a:solidFill>
            <a:schemeClr val="accent2"/>
          </a:solidFill>
        </a:ln>
      </dgm:spPr>
      <dgm:t>
        <a:bodyPr/>
        <a:lstStyle/>
        <a:p>
          <a:pPr rtl="0"/>
          <a:r>
            <a:rPr lang="en-US" b="1" dirty="0"/>
            <a:t>Plans 6-7</a:t>
          </a:r>
        </a:p>
        <a:p>
          <a:pPr rtl="0"/>
          <a:r>
            <a:rPr lang="en-US" b="0" dirty="0"/>
            <a:t> $10 copay after </a:t>
          </a:r>
          <a:br>
            <a:rPr lang="en-US" b="0" dirty="0"/>
          </a:br>
          <a:r>
            <a:rPr lang="en-US" b="0" dirty="0"/>
            <a:t>the deductible has </a:t>
          </a:r>
          <a:br>
            <a:rPr lang="en-US" b="0" dirty="0"/>
          </a:br>
          <a:r>
            <a:rPr lang="en-US" b="0" dirty="0"/>
            <a:t>been met</a:t>
          </a:r>
          <a:endParaRPr lang="en-US" dirty="0"/>
        </a:p>
      </dgm:t>
    </dgm:pt>
    <dgm:pt modelId="{965C0A66-48C5-48C1-A83D-F8C5A6ADE290}" type="parTrans" cxnId="{55240235-1D3E-437B-9EB0-5519BE2B00B0}">
      <dgm:prSet/>
      <dgm:spPr>
        <a:ln>
          <a:solidFill>
            <a:schemeClr val="accent2"/>
          </a:solidFill>
        </a:ln>
      </dgm:spPr>
      <dgm:t>
        <a:bodyPr/>
        <a:lstStyle/>
        <a:p>
          <a:endParaRPr lang="en-US"/>
        </a:p>
      </dgm:t>
    </dgm:pt>
    <dgm:pt modelId="{6E0AA4DE-44E1-4518-BE83-812E172DB5B2}" type="sibTrans" cxnId="{55240235-1D3E-437B-9EB0-5519BE2B00B0}">
      <dgm:prSet/>
      <dgm:spPr/>
      <dgm:t>
        <a:bodyPr/>
        <a:lstStyle/>
        <a:p>
          <a:endParaRPr lang="en-US"/>
        </a:p>
      </dgm:t>
    </dgm:pt>
    <dgm:pt modelId="{523C7DD3-59F5-4C86-BCF0-D51DA699C144}" type="pres">
      <dgm:prSet presAssocID="{B3E986FE-18A2-4668-8DE1-0BA928F8C3A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5D4F4593-B4DB-46A5-97B8-4CC48386DEFC}" type="pres">
      <dgm:prSet presAssocID="{5DB1590C-C3BF-451E-9815-A668C89F0FAC}" presName="root" presStyleCnt="0"/>
      <dgm:spPr/>
    </dgm:pt>
    <dgm:pt modelId="{C0FCE7E6-D2B1-4056-B461-0E37CBEC3D54}" type="pres">
      <dgm:prSet presAssocID="{5DB1590C-C3BF-451E-9815-A668C89F0FAC}" presName="rootComposite" presStyleCnt="0"/>
      <dgm:spPr/>
    </dgm:pt>
    <dgm:pt modelId="{54B9F179-D3A7-45D1-AD1F-38FAAA2B896F}" type="pres">
      <dgm:prSet presAssocID="{5DB1590C-C3BF-451E-9815-A668C89F0FAC}" presName="rootText" presStyleLbl="node1" presStyleIdx="0" presStyleCnt="3"/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396D12F1-A7EB-449E-8289-9DEA81EE181E}" type="pres">
      <dgm:prSet presAssocID="{5DB1590C-C3BF-451E-9815-A668C89F0FAC}" presName="rootConnector" presStyleLbl="node1" presStyleIdx="0" presStyleCnt="3"/>
      <dgm:spPr/>
      <dgm:t>
        <a:bodyPr/>
        <a:lstStyle/>
        <a:p>
          <a:endParaRPr lang="en-US"/>
        </a:p>
      </dgm:t>
    </dgm:pt>
    <dgm:pt modelId="{5956628A-58BA-4A74-BFBF-69111780E234}" type="pres">
      <dgm:prSet presAssocID="{5DB1590C-C3BF-451E-9815-A668C89F0FAC}" presName="childShape" presStyleCnt="0"/>
      <dgm:spPr/>
    </dgm:pt>
    <dgm:pt modelId="{B21EADEC-A18D-4C79-86B7-2DD37F3C520C}" type="pres">
      <dgm:prSet presAssocID="{89ECE3DB-E9FD-45E6-8E9C-92E16BC0D27F}" presName="Name13" presStyleLbl="parChTrans1D2" presStyleIdx="0" presStyleCnt="5"/>
      <dgm:spPr/>
      <dgm:t>
        <a:bodyPr/>
        <a:lstStyle/>
        <a:p>
          <a:endParaRPr lang="en-US"/>
        </a:p>
      </dgm:t>
    </dgm:pt>
    <dgm:pt modelId="{72DA97EA-1F43-467E-8BE7-BCD22B1A431D}" type="pres">
      <dgm:prSet presAssocID="{7BC7C133-2687-4C13-89F7-21915EF2FF36}" presName="childText" presStyleLbl="bgAcc1" presStyleIdx="0" presStyleCnt="5" custScaleY="1523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2A9168-3381-4E42-BC35-CE0205BFAEA7}" type="pres">
      <dgm:prSet presAssocID="{4D79D59D-E7A9-4DEB-8EA0-87459F2B738F}" presName="root" presStyleCnt="0"/>
      <dgm:spPr/>
    </dgm:pt>
    <dgm:pt modelId="{E679CBEC-C302-49A8-9E1A-21A53C5D6561}" type="pres">
      <dgm:prSet presAssocID="{4D79D59D-E7A9-4DEB-8EA0-87459F2B738F}" presName="rootComposite" presStyleCnt="0"/>
      <dgm:spPr/>
    </dgm:pt>
    <dgm:pt modelId="{DD05257C-1A53-4499-BFB6-F39165F4CA53}" type="pres">
      <dgm:prSet presAssocID="{4D79D59D-E7A9-4DEB-8EA0-87459F2B738F}" presName="rootText" presStyleLbl="node1" presStyleIdx="1" presStyleCnt="3"/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89FE18BE-B020-439C-BFF4-8372D849DEE5}" type="pres">
      <dgm:prSet presAssocID="{4D79D59D-E7A9-4DEB-8EA0-87459F2B738F}" presName="rootConnector" presStyleLbl="node1" presStyleIdx="1" presStyleCnt="3"/>
      <dgm:spPr/>
      <dgm:t>
        <a:bodyPr/>
        <a:lstStyle/>
        <a:p>
          <a:endParaRPr lang="en-US"/>
        </a:p>
      </dgm:t>
    </dgm:pt>
    <dgm:pt modelId="{BB3B8433-C375-4F69-8D33-A9907A956DF6}" type="pres">
      <dgm:prSet presAssocID="{4D79D59D-E7A9-4DEB-8EA0-87459F2B738F}" presName="childShape" presStyleCnt="0"/>
      <dgm:spPr/>
    </dgm:pt>
    <dgm:pt modelId="{3045CCD0-AC0E-4F1A-B0CD-3513A037D222}" type="pres">
      <dgm:prSet presAssocID="{51E002E2-D452-4BC6-8C0A-45ACD12B0B37}" presName="Name13" presStyleLbl="parChTrans1D2" presStyleIdx="1" presStyleCnt="5"/>
      <dgm:spPr/>
      <dgm:t>
        <a:bodyPr/>
        <a:lstStyle/>
        <a:p>
          <a:endParaRPr lang="en-US"/>
        </a:p>
      </dgm:t>
    </dgm:pt>
    <dgm:pt modelId="{C4A3A7E5-674F-4F19-87E9-7ABEA4BB6C8E}" type="pres">
      <dgm:prSet presAssocID="{42E294BA-61CA-4FB4-B7D3-B76A53C896CF}" presName="childText" presStyleLbl="bg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BEC7E7-4FF5-4B4F-8305-0CD980B7EC2B}" type="pres">
      <dgm:prSet presAssocID="{EAFC54B3-9564-4AA3-BE4A-B099B2F9EDE2}" presName="Name13" presStyleLbl="parChTrans1D2" presStyleIdx="2" presStyleCnt="5"/>
      <dgm:spPr/>
      <dgm:t>
        <a:bodyPr/>
        <a:lstStyle/>
        <a:p>
          <a:endParaRPr lang="en-US"/>
        </a:p>
      </dgm:t>
    </dgm:pt>
    <dgm:pt modelId="{11B016BB-3DF0-4C98-A2F8-4A05D53B2254}" type="pres">
      <dgm:prSet presAssocID="{899B31C9-3433-45B0-A64B-D182383CAA09}" presName="childText" presStyleLbl="bg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0C9FF1-D79B-4724-ACB6-6AB72293DC18}" type="pres">
      <dgm:prSet presAssocID="{D5C3C009-82EE-4FB1-BEC7-67FB7793FEE8}" presName="root" presStyleCnt="0"/>
      <dgm:spPr/>
    </dgm:pt>
    <dgm:pt modelId="{8E758CCD-7470-45C9-9812-47C33C48C97A}" type="pres">
      <dgm:prSet presAssocID="{D5C3C009-82EE-4FB1-BEC7-67FB7793FEE8}" presName="rootComposite" presStyleCnt="0"/>
      <dgm:spPr/>
    </dgm:pt>
    <dgm:pt modelId="{D5F210BF-AF25-42FB-97B3-285C3D81F0D7}" type="pres">
      <dgm:prSet presAssocID="{D5C3C009-82EE-4FB1-BEC7-67FB7793FEE8}" presName="rootText" presStyleLbl="node1" presStyleIdx="2" presStyleCnt="3"/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7ED4F4B2-CF58-4B79-8C34-383A4A63BB48}" type="pres">
      <dgm:prSet presAssocID="{D5C3C009-82EE-4FB1-BEC7-67FB7793FEE8}" presName="rootConnector" presStyleLbl="node1" presStyleIdx="2" presStyleCnt="3"/>
      <dgm:spPr/>
      <dgm:t>
        <a:bodyPr/>
        <a:lstStyle/>
        <a:p>
          <a:endParaRPr lang="en-US"/>
        </a:p>
      </dgm:t>
    </dgm:pt>
    <dgm:pt modelId="{AB17A8A0-A3C3-4226-BACF-0C3CFB90CC29}" type="pres">
      <dgm:prSet presAssocID="{D5C3C009-82EE-4FB1-BEC7-67FB7793FEE8}" presName="childShape" presStyleCnt="0"/>
      <dgm:spPr/>
    </dgm:pt>
    <dgm:pt modelId="{9CE6323A-2DF4-4871-BE57-111772A41D57}" type="pres">
      <dgm:prSet presAssocID="{86D8B1E7-3E1D-4802-8730-F8F16E8C5821}" presName="Name13" presStyleLbl="parChTrans1D2" presStyleIdx="3" presStyleCnt="5"/>
      <dgm:spPr/>
      <dgm:t>
        <a:bodyPr/>
        <a:lstStyle/>
        <a:p>
          <a:endParaRPr lang="en-US"/>
        </a:p>
      </dgm:t>
    </dgm:pt>
    <dgm:pt modelId="{A9677BAB-B4A1-4814-B64F-2980E602A46F}" type="pres">
      <dgm:prSet presAssocID="{B58ED673-066B-4D43-82A0-513502D5800E}" presName="childText" presStyleLbl="bg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5F3722-B11D-49D6-8D89-078D936656A2}" type="pres">
      <dgm:prSet presAssocID="{965C0A66-48C5-48C1-A83D-F8C5A6ADE290}" presName="Name13" presStyleLbl="parChTrans1D2" presStyleIdx="4" presStyleCnt="5"/>
      <dgm:spPr/>
      <dgm:t>
        <a:bodyPr/>
        <a:lstStyle/>
        <a:p>
          <a:endParaRPr lang="en-US"/>
        </a:p>
      </dgm:t>
    </dgm:pt>
    <dgm:pt modelId="{C238C1B4-BC72-4F77-B3DC-B25357F97642}" type="pres">
      <dgm:prSet presAssocID="{A75F5EF1-EE78-408D-8167-561839885219}" presName="childText" presStyleLbl="bgAcc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B911D0D-0F68-49C3-8562-A1BF1D822781}" type="presOf" srcId="{51E002E2-D452-4BC6-8C0A-45ACD12B0B37}" destId="{3045CCD0-AC0E-4F1A-B0CD-3513A037D222}" srcOrd="0" destOrd="0" presId="urn:microsoft.com/office/officeart/2005/8/layout/hierarchy3"/>
    <dgm:cxn modelId="{AA75C115-8E17-40E2-A006-BF3A28B44C7D}" type="presOf" srcId="{B3E986FE-18A2-4668-8DE1-0BA928F8C3A8}" destId="{523C7DD3-59F5-4C86-BCF0-D51DA699C144}" srcOrd="0" destOrd="0" presId="urn:microsoft.com/office/officeart/2005/8/layout/hierarchy3"/>
    <dgm:cxn modelId="{090267E3-8C5A-4B11-9E41-A23932D9CB7F}" type="presOf" srcId="{EAFC54B3-9564-4AA3-BE4A-B099B2F9EDE2}" destId="{78BEC7E7-4FF5-4B4F-8305-0CD980B7EC2B}" srcOrd="0" destOrd="0" presId="urn:microsoft.com/office/officeart/2005/8/layout/hierarchy3"/>
    <dgm:cxn modelId="{A08AF861-7573-44D7-940C-79D719D69B43}" srcId="{4D79D59D-E7A9-4DEB-8EA0-87459F2B738F}" destId="{899B31C9-3433-45B0-A64B-D182383CAA09}" srcOrd="1" destOrd="0" parTransId="{EAFC54B3-9564-4AA3-BE4A-B099B2F9EDE2}" sibTransId="{86205021-72BB-4EAF-9DEF-CDEB0AF5A653}"/>
    <dgm:cxn modelId="{4999552A-2580-4425-9DEC-BE82686D3036}" srcId="{D5C3C009-82EE-4FB1-BEC7-67FB7793FEE8}" destId="{B58ED673-066B-4D43-82A0-513502D5800E}" srcOrd="0" destOrd="0" parTransId="{86D8B1E7-3E1D-4802-8730-F8F16E8C5821}" sibTransId="{4E71D1FF-232B-417C-AB73-B09AC0F0CDAE}"/>
    <dgm:cxn modelId="{62C55139-0DF2-4585-BBB3-3B4D887BA7D8}" type="presOf" srcId="{5DB1590C-C3BF-451E-9815-A668C89F0FAC}" destId="{396D12F1-A7EB-449E-8289-9DEA81EE181E}" srcOrd="1" destOrd="0" presId="urn:microsoft.com/office/officeart/2005/8/layout/hierarchy3"/>
    <dgm:cxn modelId="{91EE3EE4-0369-429D-AF4F-181830CB0EFA}" srcId="{4D79D59D-E7A9-4DEB-8EA0-87459F2B738F}" destId="{42E294BA-61CA-4FB4-B7D3-B76A53C896CF}" srcOrd="0" destOrd="0" parTransId="{51E002E2-D452-4BC6-8C0A-45ACD12B0B37}" sibTransId="{FAE51AFA-B917-478F-A609-FF851C599A93}"/>
    <dgm:cxn modelId="{E1A08D17-5646-4472-8FF6-09B4BB672A7B}" srcId="{B3E986FE-18A2-4668-8DE1-0BA928F8C3A8}" destId="{D5C3C009-82EE-4FB1-BEC7-67FB7793FEE8}" srcOrd="2" destOrd="0" parTransId="{1B922CFB-6DA5-438C-B617-CB3D0BA3F614}" sibTransId="{2CD9977F-7861-4A1B-A2B8-1AA1C1D56868}"/>
    <dgm:cxn modelId="{DF259A14-6778-4CEE-96F2-034D13C60C69}" type="presOf" srcId="{D5C3C009-82EE-4FB1-BEC7-67FB7793FEE8}" destId="{7ED4F4B2-CF58-4B79-8C34-383A4A63BB48}" srcOrd="1" destOrd="0" presId="urn:microsoft.com/office/officeart/2005/8/layout/hierarchy3"/>
    <dgm:cxn modelId="{496CBE90-4578-41A6-9BBB-692630599DA1}" type="presOf" srcId="{B58ED673-066B-4D43-82A0-513502D5800E}" destId="{A9677BAB-B4A1-4814-B64F-2980E602A46F}" srcOrd="0" destOrd="0" presId="urn:microsoft.com/office/officeart/2005/8/layout/hierarchy3"/>
    <dgm:cxn modelId="{CD856D58-3810-4953-8220-F07EBBCCE26A}" type="presOf" srcId="{965C0A66-48C5-48C1-A83D-F8C5A6ADE290}" destId="{6F5F3722-B11D-49D6-8D89-078D936656A2}" srcOrd="0" destOrd="0" presId="urn:microsoft.com/office/officeart/2005/8/layout/hierarchy3"/>
    <dgm:cxn modelId="{03FC5F35-FB31-4219-9F95-3D2B941CA3AC}" type="presOf" srcId="{A75F5EF1-EE78-408D-8167-561839885219}" destId="{C238C1B4-BC72-4F77-B3DC-B25357F97642}" srcOrd="0" destOrd="0" presId="urn:microsoft.com/office/officeart/2005/8/layout/hierarchy3"/>
    <dgm:cxn modelId="{9E3307D2-F98E-4901-80B8-0894FC6645A4}" srcId="{B3E986FE-18A2-4668-8DE1-0BA928F8C3A8}" destId="{5DB1590C-C3BF-451E-9815-A668C89F0FAC}" srcOrd="0" destOrd="0" parTransId="{330C2803-0F2B-4763-9C05-1039469E32C2}" sibTransId="{70B75D8C-FD43-40B0-9963-838AE1843C98}"/>
    <dgm:cxn modelId="{4829BE3D-6F33-4146-B16C-36C43D5C5853}" type="presOf" srcId="{7BC7C133-2687-4C13-89F7-21915EF2FF36}" destId="{72DA97EA-1F43-467E-8BE7-BCD22B1A431D}" srcOrd="0" destOrd="0" presId="urn:microsoft.com/office/officeart/2005/8/layout/hierarchy3"/>
    <dgm:cxn modelId="{53F2122A-5C11-4C63-9DD4-B5811BD7CAEF}" type="presOf" srcId="{5DB1590C-C3BF-451E-9815-A668C89F0FAC}" destId="{54B9F179-D3A7-45D1-AD1F-38FAAA2B896F}" srcOrd="0" destOrd="0" presId="urn:microsoft.com/office/officeart/2005/8/layout/hierarchy3"/>
    <dgm:cxn modelId="{6B0BA6E4-0CAD-4A6C-A4E9-C419878BEEE2}" type="presOf" srcId="{899B31C9-3433-45B0-A64B-D182383CAA09}" destId="{11B016BB-3DF0-4C98-A2F8-4A05D53B2254}" srcOrd="0" destOrd="0" presId="urn:microsoft.com/office/officeart/2005/8/layout/hierarchy3"/>
    <dgm:cxn modelId="{0B03B922-666A-4CC4-9A8C-D95E52428349}" type="presOf" srcId="{89ECE3DB-E9FD-45E6-8E9C-92E16BC0D27F}" destId="{B21EADEC-A18D-4C79-86B7-2DD37F3C520C}" srcOrd="0" destOrd="0" presId="urn:microsoft.com/office/officeart/2005/8/layout/hierarchy3"/>
    <dgm:cxn modelId="{D0415F67-6B10-4FC0-BC31-6313ED442695}" srcId="{B3E986FE-18A2-4668-8DE1-0BA928F8C3A8}" destId="{4D79D59D-E7A9-4DEB-8EA0-87459F2B738F}" srcOrd="1" destOrd="0" parTransId="{36920AD2-426C-4012-9311-A40E6BD45BA9}" sibTransId="{150FFFFF-8550-4813-9C32-D081A3FA62A5}"/>
    <dgm:cxn modelId="{CBBB3B9B-CE86-404C-BDFB-1AF55091AD6C}" type="presOf" srcId="{42E294BA-61CA-4FB4-B7D3-B76A53C896CF}" destId="{C4A3A7E5-674F-4F19-87E9-7ABEA4BB6C8E}" srcOrd="0" destOrd="0" presId="urn:microsoft.com/office/officeart/2005/8/layout/hierarchy3"/>
    <dgm:cxn modelId="{D6539598-9041-43ED-937A-F2A3F4FD46BB}" type="presOf" srcId="{D5C3C009-82EE-4FB1-BEC7-67FB7793FEE8}" destId="{D5F210BF-AF25-42FB-97B3-285C3D81F0D7}" srcOrd="0" destOrd="0" presId="urn:microsoft.com/office/officeart/2005/8/layout/hierarchy3"/>
    <dgm:cxn modelId="{F2B749DE-CDCD-41B1-96F8-C3CF60C78185}" type="presOf" srcId="{4D79D59D-E7A9-4DEB-8EA0-87459F2B738F}" destId="{DD05257C-1A53-4499-BFB6-F39165F4CA53}" srcOrd="0" destOrd="0" presId="urn:microsoft.com/office/officeart/2005/8/layout/hierarchy3"/>
    <dgm:cxn modelId="{D6ED0D4E-BC33-4096-B828-62621748D54E}" srcId="{5DB1590C-C3BF-451E-9815-A668C89F0FAC}" destId="{7BC7C133-2687-4C13-89F7-21915EF2FF36}" srcOrd="0" destOrd="0" parTransId="{89ECE3DB-E9FD-45E6-8E9C-92E16BC0D27F}" sibTransId="{4B260A6E-3FF6-4372-96D1-9E6A3704F869}"/>
    <dgm:cxn modelId="{3C96DC5D-0CBB-4589-8162-EF88474850C1}" type="presOf" srcId="{86D8B1E7-3E1D-4802-8730-F8F16E8C5821}" destId="{9CE6323A-2DF4-4871-BE57-111772A41D57}" srcOrd="0" destOrd="0" presId="urn:microsoft.com/office/officeart/2005/8/layout/hierarchy3"/>
    <dgm:cxn modelId="{55240235-1D3E-437B-9EB0-5519BE2B00B0}" srcId="{D5C3C009-82EE-4FB1-BEC7-67FB7793FEE8}" destId="{A75F5EF1-EE78-408D-8167-561839885219}" srcOrd="1" destOrd="0" parTransId="{965C0A66-48C5-48C1-A83D-F8C5A6ADE290}" sibTransId="{6E0AA4DE-44E1-4518-BE83-812E172DB5B2}"/>
    <dgm:cxn modelId="{AAA82AFC-02CC-42C2-B6B0-0311747648B3}" type="presOf" srcId="{4D79D59D-E7A9-4DEB-8EA0-87459F2B738F}" destId="{89FE18BE-B020-439C-BFF4-8372D849DEE5}" srcOrd="1" destOrd="0" presId="urn:microsoft.com/office/officeart/2005/8/layout/hierarchy3"/>
    <dgm:cxn modelId="{FB69A835-3DF4-4DED-8394-C0C4F2DA8922}" type="presParOf" srcId="{523C7DD3-59F5-4C86-BCF0-D51DA699C144}" destId="{5D4F4593-B4DB-46A5-97B8-4CC48386DEFC}" srcOrd="0" destOrd="0" presId="urn:microsoft.com/office/officeart/2005/8/layout/hierarchy3"/>
    <dgm:cxn modelId="{42A52BA0-F91E-4C68-A787-1F14E5E3701B}" type="presParOf" srcId="{5D4F4593-B4DB-46A5-97B8-4CC48386DEFC}" destId="{C0FCE7E6-D2B1-4056-B461-0E37CBEC3D54}" srcOrd="0" destOrd="0" presId="urn:microsoft.com/office/officeart/2005/8/layout/hierarchy3"/>
    <dgm:cxn modelId="{A2796AA3-AFC9-43FA-BB42-721B40F8445C}" type="presParOf" srcId="{C0FCE7E6-D2B1-4056-B461-0E37CBEC3D54}" destId="{54B9F179-D3A7-45D1-AD1F-38FAAA2B896F}" srcOrd="0" destOrd="0" presId="urn:microsoft.com/office/officeart/2005/8/layout/hierarchy3"/>
    <dgm:cxn modelId="{1B5DBCA9-71DD-41DD-89E2-BC8077BCE52C}" type="presParOf" srcId="{C0FCE7E6-D2B1-4056-B461-0E37CBEC3D54}" destId="{396D12F1-A7EB-449E-8289-9DEA81EE181E}" srcOrd="1" destOrd="0" presId="urn:microsoft.com/office/officeart/2005/8/layout/hierarchy3"/>
    <dgm:cxn modelId="{50922C9C-304D-4D58-8B3F-033C4BE0B151}" type="presParOf" srcId="{5D4F4593-B4DB-46A5-97B8-4CC48386DEFC}" destId="{5956628A-58BA-4A74-BFBF-69111780E234}" srcOrd="1" destOrd="0" presId="urn:microsoft.com/office/officeart/2005/8/layout/hierarchy3"/>
    <dgm:cxn modelId="{F0C99BDE-567B-43FE-B5E4-EB176BF75ADD}" type="presParOf" srcId="{5956628A-58BA-4A74-BFBF-69111780E234}" destId="{B21EADEC-A18D-4C79-86B7-2DD37F3C520C}" srcOrd="0" destOrd="0" presId="urn:microsoft.com/office/officeart/2005/8/layout/hierarchy3"/>
    <dgm:cxn modelId="{DBE56519-ED1F-44A7-885E-3D1A1BF3C0F9}" type="presParOf" srcId="{5956628A-58BA-4A74-BFBF-69111780E234}" destId="{72DA97EA-1F43-467E-8BE7-BCD22B1A431D}" srcOrd="1" destOrd="0" presId="urn:microsoft.com/office/officeart/2005/8/layout/hierarchy3"/>
    <dgm:cxn modelId="{7A6D6511-5B6C-4C5D-B544-96E89F55E095}" type="presParOf" srcId="{523C7DD3-59F5-4C86-BCF0-D51DA699C144}" destId="{BC2A9168-3381-4E42-BC35-CE0205BFAEA7}" srcOrd="1" destOrd="0" presId="urn:microsoft.com/office/officeart/2005/8/layout/hierarchy3"/>
    <dgm:cxn modelId="{0C774212-00CB-4776-B7EE-2C647FC0F0FB}" type="presParOf" srcId="{BC2A9168-3381-4E42-BC35-CE0205BFAEA7}" destId="{E679CBEC-C302-49A8-9E1A-21A53C5D6561}" srcOrd="0" destOrd="0" presId="urn:microsoft.com/office/officeart/2005/8/layout/hierarchy3"/>
    <dgm:cxn modelId="{D66F62DE-F75B-4FB9-B949-369805A506EB}" type="presParOf" srcId="{E679CBEC-C302-49A8-9E1A-21A53C5D6561}" destId="{DD05257C-1A53-4499-BFB6-F39165F4CA53}" srcOrd="0" destOrd="0" presId="urn:microsoft.com/office/officeart/2005/8/layout/hierarchy3"/>
    <dgm:cxn modelId="{AFA0A877-49B4-48B2-8343-04ADBA896D42}" type="presParOf" srcId="{E679CBEC-C302-49A8-9E1A-21A53C5D6561}" destId="{89FE18BE-B020-439C-BFF4-8372D849DEE5}" srcOrd="1" destOrd="0" presId="urn:microsoft.com/office/officeart/2005/8/layout/hierarchy3"/>
    <dgm:cxn modelId="{048C0D6F-3E85-40E5-8664-15164159C011}" type="presParOf" srcId="{BC2A9168-3381-4E42-BC35-CE0205BFAEA7}" destId="{BB3B8433-C375-4F69-8D33-A9907A956DF6}" srcOrd="1" destOrd="0" presId="urn:microsoft.com/office/officeart/2005/8/layout/hierarchy3"/>
    <dgm:cxn modelId="{C23EF185-CA20-49B5-9F9A-6F29EF00AC0F}" type="presParOf" srcId="{BB3B8433-C375-4F69-8D33-A9907A956DF6}" destId="{3045CCD0-AC0E-4F1A-B0CD-3513A037D222}" srcOrd="0" destOrd="0" presId="urn:microsoft.com/office/officeart/2005/8/layout/hierarchy3"/>
    <dgm:cxn modelId="{CEEE4AA6-C0A2-4F6C-965C-50C62BB590DA}" type="presParOf" srcId="{BB3B8433-C375-4F69-8D33-A9907A956DF6}" destId="{C4A3A7E5-674F-4F19-87E9-7ABEA4BB6C8E}" srcOrd="1" destOrd="0" presId="urn:microsoft.com/office/officeart/2005/8/layout/hierarchy3"/>
    <dgm:cxn modelId="{808D81AE-D330-4729-8809-9AA3E1DAB61F}" type="presParOf" srcId="{BB3B8433-C375-4F69-8D33-A9907A956DF6}" destId="{78BEC7E7-4FF5-4B4F-8305-0CD980B7EC2B}" srcOrd="2" destOrd="0" presId="urn:microsoft.com/office/officeart/2005/8/layout/hierarchy3"/>
    <dgm:cxn modelId="{AB102C70-AC77-4C71-9FB5-FCEF022735F4}" type="presParOf" srcId="{BB3B8433-C375-4F69-8D33-A9907A956DF6}" destId="{11B016BB-3DF0-4C98-A2F8-4A05D53B2254}" srcOrd="3" destOrd="0" presId="urn:microsoft.com/office/officeart/2005/8/layout/hierarchy3"/>
    <dgm:cxn modelId="{34BDAD88-DC6C-4A9D-A651-8D99F1008E23}" type="presParOf" srcId="{523C7DD3-59F5-4C86-BCF0-D51DA699C144}" destId="{340C9FF1-D79B-4724-ACB6-6AB72293DC18}" srcOrd="2" destOrd="0" presId="urn:microsoft.com/office/officeart/2005/8/layout/hierarchy3"/>
    <dgm:cxn modelId="{2B8858EF-34E2-4052-ADA7-10F517386AB4}" type="presParOf" srcId="{340C9FF1-D79B-4724-ACB6-6AB72293DC18}" destId="{8E758CCD-7470-45C9-9812-47C33C48C97A}" srcOrd="0" destOrd="0" presId="urn:microsoft.com/office/officeart/2005/8/layout/hierarchy3"/>
    <dgm:cxn modelId="{3F4B1F92-502A-49D6-9C2F-5C6D48237ABD}" type="presParOf" srcId="{8E758CCD-7470-45C9-9812-47C33C48C97A}" destId="{D5F210BF-AF25-42FB-97B3-285C3D81F0D7}" srcOrd="0" destOrd="0" presId="urn:microsoft.com/office/officeart/2005/8/layout/hierarchy3"/>
    <dgm:cxn modelId="{41CB5091-2678-42C8-BA1A-4C84060C44A4}" type="presParOf" srcId="{8E758CCD-7470-45C9-9812-47C33C48C97A}" destId="{7ED4F4B2-CF58-4B79-8C34-383A4A63BB48}" srcOrd="1" destOrd="0" presId="urn:microsoft.com/office/officeart/2005/8/layout/hierarchy3"/>
    <dgm:cxn modelId="{4E685352-32C1-4341-B32E-EF177241F0DE}" type="presParOf" srcId="{340C9FF1-D79B-4724-ACB6-6AB72293DC18}" destId="{AB17A8A0-A3C3-4226-BACF-0C3CFB90CC29}" srcOrd="1" destOrd="0" presId="urn:microsoft.com/office/officeart/2005/8/layout/hierarchy3"/>
    <dgm:cxn modelId="{9AA04036-1B10-49FF-9AEB-51337EBB9A6B}" type="presParOf" srcId="{AB17A8A0-A3C3-4226-BACF-0C3CFB90CC29}" destId="{9CE6323A-2DF4-4871-BE57-111772A41D57}" srcOrd="0" destOrd="0" presId="urn:microsoft.com/office/officeart/2005/8/layout/hierarchy3"/>
    <dgm:cxn modelId="{67C618BB-D380-491A-A3F3-3C4390D74B79}" type="presParOf" srcId="{AB17A8A0-A3C3-4226-BACF-0C3CFB90CC29}" destId="{A9677BAB-B4A1-4814-B64F-2980E602A46F}" srcOrd="1" destOrd="0" presId="urn:microsoft.com/office/officeart/2005/8/layout/hierarchy3"/>
    <dgm:cxn modelId="{0EA11B15-5846-47C7-9865-0100E95CDE23}" type="presParOf" srcId="{AB17A8A0-A3C3-4226-BACF-0C3CFB90CC29}" destId="{6F5F3722-B11D-49D6-8D89-078D936656A2}" srcOrd="2" destOrd="0" presId="urn:microsoft.com/office/officeart/2005/8/layout/hierarchy3"/>
    <dgm:cxn modelId="{F28F2C81-60D8-451E-90E0-FC0976B82D6A}" type="presParOf" srcId="{AB17A8A0-A3C3-4226-BACF-0C3CFB90CC29}" destId="{C238C1B4-BC72-4F77-B3DC-B25357F97642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A72A94-2F1E-47EA-871D-5A89CDAF13C0}">
      <dsp:nvSpPr>
        <dsp:cNvPr id="0" name=""/>
        <dsp:cNvSpPr/>
      </dsp:nvSpPr>
      <dsp:spPr>
        <a:xfrm>
          <a:off x="0" y="13056"/>
          <a:ext cx="828363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F1B22F-F384-4588-ADFF-608227E55981}">
      <dsp:nvSpPr>
        <dsp:cNvPr id="0" name=""/>
        <dsp:cNvSpPr/>
      </dsp:nvSpPr>
      <dsp:spPr>
        <a:xfrm>
          <a:off x="0" y="13056"/>
          <a:ext cx="1656726" cy="26608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0" kern="1200" dirty="0"/>
            <a:t>All OEBB plans will use Moda’s large Connexus Network</a:t>
          </a:r>
          <a:endParaRPr lang="en-US" sz="1900" kern="1200" dirty="0"/>
        </a:p>
      </dsp:txBody>
      <dsp:txXfrm>
        <a:off x="0" y="13056"/>
        <a:ext cx="1656726" cy="2660871"/>
      </dsp:txXfrm>
    </dsp:sp>
    <dsp:sp modelId="{4ED321E3-29D4-42A1-A807-4DF65B7B0404}">
      <dsp:nvSpPr>
        <dsp:cNvPr id="0" name=""/>
        <dsp:cNvSpPr/>
      </dsp:nvSpPr>
      <dsp:spPr>
        <a:xfrm>
          <a:off x="1780981" y="54632"/>
          <a:ext cx="6502651" cy="8315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0" kern="1200" dirty="0"/>
            <a:t>Service area is statewide</a:t>
          </a:r>
          <a:endParaRPr lang="en-US" sz="1300" kern="1200" dirty="0"/>
        </a:p>
      </dsp:txBody>
      <dsp:txXfrm>
        <a:off x="1780981" y="54632"/>
        <a:ext cx="6502651" cy="831522"/>
      </dsp:txXfrm>
    </dsp:sp>
    <dsp:sp modelId="{149AD2ED-93BA-4C03-99D9-46256481E274}">
      <dsp:nvSpPr>
        <dsp:cNvPr id="0" name=""/>
        <dsp:cNvSpPr/>
      </dsp:nvSpPr>
      <dsp:spPr>
        <a:xfrm>
          <a:off x="1656726" y="886154"/>
          <a:ext cx="662690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79BEE9-098B-4A90-9FBC-38E452897E6A}">
      <dsp:nvSpPr>
        <dsp:cNvPr id="0" name=""/>
        <dsp:cNvSpPr/>
      </dsp:nvSpPr>
      <dsp:spPr>
        <a:xfrm>
          <a:off x="1780981" y="927730"/>
          <a:ext cx="6502651" cy="8315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0" kern="1200" dirty="0"/>
            <a:t>Coordinated and non-coordinated-care options</a:t>
          </a:r>
          <a:endParaRPr lang="en-US" sz="1300" kern="1200" dirty="0"/>
        </a:p>
      </dsp:txBody>
      <dsp:txXfrm>
        <a:off x="1780981" y="927730"/>
        <a:ext cx="6502651" cy="831522"/>
      </dsp:txXfrm>
    </dsp:sp>
    <dsp:sp modelId="{DF9E748A-1766-4B67-A991-9FCAF7563C54}">
      <dsp:nvSpPr>
        <dsp:cNvPr id="0" name=""/>
        <dsp:cNvSpPr/>
      </dsp:nvSpPr>
      <dsp:spPr>
        <a:xfrm>
          <a:off x="1656726" y="1759253"/>
          <a:ext cx="662690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0E5C77-FBE2-4B29-892A-80A515CE4738}">
      <dsp:nvSpPr>
        <dsp:cNvPr id="0" name=""/>
        <dsp:cNvSpPr/>
      </dsp:nvSpPr>
      <dsp:spPr>
        <a:xfrm>
          <a:off x="1780981" y="1800829"/>
          <a:ext cx="6502651" cy="8315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0" kern="1200" dirty="0"/>
            <a:t>Medical Plans </a:t>
          </a:r>
          <a:r>
            <a:rPr lang="en-US" sz="1300" b="0" kern="1200" dirty="0" smtClean="0"/>
            <a:t>1, 2, 6 &amp; 7</a:t>
          </a:r>
          <a:endParaRPr lang="en-US" sz="1300" kern="1200" dirty="0"/>
        </a:p>
      </dsp:txBody>
      <dsp:txXfrm>
        <a:off x="1780981" y="1800829"/>
        <a:ext cx="6502651" cy="831522"/>
      </dsp:txXfrm>
    </dsp:sp>
    <dsp:sp modelId="{0813CF29-9EDF-4714-95CB-9A2AF5D1C202}">
      <dsp:nvSpPr>
        <dsp:cNvPr id="0" name=""/>
        <dsp:cNvSpPr/>
      </dsp:nvSpPr>
      <dsp:spPr>
        <a:xfrm>
          <a:off x="1656726" y="2833256"/>
          <a:ext cx="662690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88015C-A29B-4E21-B424-7EC04571F56A}">
      <dsp:nvSpPr>
        <dsp:cNvPr id="0" name=""/>
        <dsp:cNvSpPr/>
      </dsp:nvSpPr>
      <dsp:spPr>
        <a:xfrm>
          <a:off x="0" y="2673927"/>
          <a:ext cx="828363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EC8DA1-4EE8-4957-B589-981546B5509D}">
      <dsp:nvSpPr>
        <dsp:cNvPr id="0" name=""/>
        <dsp:cNvSpPr/>
      </dsp:nvSpPr>
      <dsp:spPr>
        <a:xfrm>
          <a:off x="0" y="2673927"/>
          <a:ext cx="1656726" cy="26608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0" kern="1200" dirty="0"/>
            <a:t>Retirees &amp; COBRA members living outside of the Connexus service area will use Moda’s rental networks</a:t>
          </a:r>
          <a:endParaRPr lang="en-US" sz="1900" kern="1200" dirty="0"/>
        </a:p>
      </dsp:txBody>
      <dsp:txXfrm>
        <a:off x="0" y="2673927"/>
        <a:ext cx="1656726" cy="2660871"/>
      </dsp:txXfrm>
    </dsp:sp>
    <dsp:sp modelId="{922FFB2E-FAD6-4012-A6A3-3338383AF597}">
      <dsp:nvSpPr>
        <dsp:cNvPr id="0" name=""/>
        <dsp:cNvSpPr/>
      </dsp:nvSpPr>
      <dsp:spPr>
        <a:xfrm>
          <a:off x="1780981" y="2899496"/>
          <a:ext cx="6502651" cy="493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0" kern="1200" dirty="0"/>
            <a:t>First Choice Health Network (FCH) for residents in </a:t>
          </a:r>
          <a:r>
            <a:rPr lang="en-US" sz="1300" b="0" kern="1200" dirty="0" smtClean="0"/>
            <a:t>Washington and Montana </a:t>
          </a:r>
          <a:r>
            <a:rPr lang="en-US" sz="1300" b="0" kern="1200" dirty="0"/>
            <a:t/>
          </a:r>
          <a:br>
            <a:rPr lang="en-US" sz="1300" b="0" kern="1200" dirty="0"/>
          </a:br>
          <a:r>
            <a:rPr lang="en-US" sz="1300" b="0" kern="1200" dirty="0"/>
            <a:t>(excluding Southwest Washington)</a:t>
          </a:r>
          <a:endParaRPr lang="en-US" sz="1300" kern="1200" dirty="0"/>
        </a:p>
      </dsp:txBody>
      <dsp:txXfrm>
        <a:off x="1780981" y="2899496"/>
        <a:ext cx="6502651" cy="493240"/>
      </dsp:txXfrm>
    </dsp:sp>
    <dsp:sp modelId="{4A681AC2-3DAD-4FE8-848D-97EA68F9900A}">
      <dsp:nvSpPr>
        <dsp:cNvPr id="0" name=""/>
        <dsp:cNvSpPr/>
      </dsp:nvSpPr>
      <dsp:spPr>
        <a:xfrm>
          <a:off x="1656726" y="3392735"/>
          <a:ext cx="662690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41AAC4-C78D-45A9-ADFD-AA3F847F8266}">
      <dsp:nvSpPr>
        <dsp:cNvPr id="0" name=""/>
        <dsp:cNvSpPr/>
      </dsp:nvSpPr>
      <dsp:spPr>
        <a:xfrm>
          <a:off x="1780981" y="3417398"/>
          <a:ext cx="6502651" cy="493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 dirty="0"/>
        </a:p>
      </dsp:txBody>
      <dsp:txXfrm>
        <a:off x="1780981" y="3417398"/>
        <a:ext cx="6502651" cy="493240"/>
      </dsp:txXfrm>
    </dsp:sp>
    <dsp:sp modelId="{4532F30F-BC43-4BF8-9F97-D8D6A66038D9}">
      <dsp:nvSpPr>
        <dsp:cNvPr id="0" name=""/>
        <dsp:cNvSpPr/>
      </dsp:nvSpPr>
      <dsp:spPr>
        <a:xfrm>
          <a:off x="1656726" y="3910637"/>
          <a:ext cx="662690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ABB27E-60E7-461E-B3AC-1AF35942E4E3}">
      <dsp:nvSpPr>
        <dsp:cNvPr id="0" name=""/>
        <dsp:cNvSpPr/>
      </dsp:nvSpPr>
      <dsp:spPr>
        <a:xfrm>
          <a:off x="1780981" y="3412870"/>
          <a:ext cx="6502651" cy="493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0" kern="1200" dirty="0" smtClean="0"/>
            <a:t>Endeavor Providence for residents of Alaska</a:t>
          </a:r>
          <a:endParaRPr lang="en-US" sz="1300" kern="1200" dirty="0"/>
        </a:p>
      </dsp:txBody>
      <dsp:txXfrm>
        <a:off x="1780981" y="3412870"/>
        <a:ext cx="6502651" cy="493240"/>
      </dsp:txXfrm>
    </dsp:sp>
    <dsp:sp modelId="{C61CABDC-18A2-41B7-9E80-B64042D36F22}">
      <dsp:nvSpPr>
        <dsp:cNvPr id="0" name=""/>
        <dsp:cNvSpPr/>
      </dsp:nvSpPr>
      <dsp:spPr>
        <a:xfrm>
          <a:off x="1656726" y="4428540"/>
          <a:ext cx="662690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520433-6217-434A-A0AE-D16F5675A54B}">
      <dsp:nvSpPr>
        <dsp:cNvPr id="0" name=""/>
        <dsp:cNvSpPr/>
      </dsp:nvSpPr>
      <dsp:spPr>
        <a:xfrm>
          <a:off x="1780981" y="3896009"/>
          <a:ext cx="6502651" cy="493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0" kern="1200" dirty="0"/>
            <a:t>The Private HealthCare Systems (PHCS) is available to residents of all other states </a:t>
          </a:r>
          <a:endParaRPr lang="en-US" sz="1300" kern="1200" dirty="0"/>
        </a:p>
      </dsp:txBody>
      <dsp:txXfrm>
        <a:off x="1780981" y="3896009"/>
        <a:ext cx="6502651" cy="493240"/>
      </dsp:txXfrm>
    </dsp:sp>
    <dsp:sp modelId="{F70A2187-F562-4024-8317-F415534325A1}">
      <dsp:nvSpPr>
        <dsp:cNvPr id="0" name=""/>
        <dsp:cNvSpPr/>
      </dsp:nvSpPr>
      <dsp:spPr>
        <a:xfrm>
          <a:off x="1656726" y="4946442"/>
          <a:ext cx="662690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F70340-3A10-4E86-AE81-65A11890395A}">
      <dsp:nvSpPr>
        <dsp:cNvPr id="0" name=""/>
        <dsp:cNvSpPr/>
      </dsp:nvSpPr>
      <dsp:spPr>
        <a:xfrm>
          <a:off x="1780981" y="4459665"/>
          <a:ext cx="6502651" cy="493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0" kern="1200" dirty="0"/>
            <a:t>To find in-network providers – members will want to contact Moda Medical Customer Service</a:t>
          </a:r>
          <a:endParaRPr lang="en-US" sz="1300" kern="1200" dirty="0"/>
        </a:p>
      </dsp:txBody>
      <dsp:txXfrm>
        <a:off x="1780981" y="4459665"/>
        <a:ext cx="6502651" cy="493240"/>
      </dsp:txXfrm>
    </dsp:sp>
    <dsp:sp modelId="{85C46E6E-F042-46AA-BF9F-E0C647B6AAE2}">
      <dsp:nvSpPr>
        <dsp:cNvPr id="0" name=""/>
        <dsp:cNvSpPr/>
      </dsp:nvSpPr>
      <dsp:spPr>
        <a:xfrm flipV="1">
          <a:off x="1882836" y="4862957"/>
          <a:ext cx="6164613" cy="4572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B9F179-D3A7-45D1-AD1F-38FAAA2B896F}">
      <dsp:nvSpPr>
        <dsp:cNvPr id="0" name=""/>
        <dsp:cNvSpPr/>
      </dsp:nvSpPr>
      <dsp:spPr>
        <a:xfrm>
          <a:off x="995" y="438647"/>
          <a:ext cx="2328974" cy="1164487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/>
            <a:t>Urgent care from </a:t>
          </a:r>
          <a:br>
            <a:rPr lang="en-US" sz="1800" b="0" kern="1200" dirty="0"/>
          </a:br>
          <a:r>
            <a:rPr lang="en-US" sz="1800" b="0" kern="1200" dirty="0"/>
            <a:t>your home</a:t>
          </a:r>
          <a:endParaRPr lang="en-US" sz="1800" kern="1200" dirty="0"/>
        </a:p>
      </dsp:txBody>
      <dsp:txXfrm>
        <a:off x="995" y="438647"/>
        <a:ext cx="2328974" cy="1164487"/>
      </dsp:txXfrm>
    </dsp:sp>
    <dsp:sp modelId="{B21EADEC-A18D-4C79-86B7-2DD37F3C520C}">
      <dsp:nvSpPr>
        <dsp:cNvPr id="0" name=""/>
        <dsp:cNvSpPr/>
      </dsp:nvSpPr>
      <dsp:spPr>
        <a:xfrm>
          <a:off x="233892" y="1603134"/>
          <a:ext cx="232897" cy="11781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78163"/>
              </a:lnTo>
              <a:lnTo>
                <a:pt x="232897" y="1178163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DA97EA-1F43-467E-8BE7-BCD22B1A431D}">
      <dsp:nvSpPr>
        <dsp:cNvPr id="0" name=""/>
        <dsp:cNvSpPr/>
      </dsp:nvSpPr>
      <dsp:spPr>
        <a:xfrm>
          <a:off x="466790" y="1894256"/>
          <a:ext cx="1863179" cy="17740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0" kern="1200" dirty="0"/>
            <a:t>Visit with a licensed Oregon Health &amp; Science University (OHSU) </a:t>
          </a:r>
          <a:br>
            <a:rPr lang="en-US" sz="1300" b="0" kern="1200" dirty="0"/>
          </a:br>
          <a:r>
            <a:rPr lang="en-US" sz="1300" b="0" kern="1200" dirty="0"/>
            <a:t>doctor, physician assistant or nurse practitioner via computer or </a:t>
          </a:r>
          <a:br>
            <a:rPr lang="en-US" sz="1300" b="0" kern="1200" dirty="0"/>
          </a:br>
          <a:r>
            <a:rPr lang="en-US" sz="1300" b="0" kern="1200" dirty="0"/>
            <a:t>mobile device</a:t>
          </a:r>
          <a:endParaRPr lang="en-US" sz="1300" kern="1200" dirty="0"/>
        </a:p>
      </dsp:txBody>
      <dsp:txXfrm>
        <a:off x="518751" y="1946217"/>
        <a:ext cx="1759257" cy="1670162"/>
      </dsp:txXfrm>
    </dsp:sp>
    <dsp:sp modelId="{DD05257C-1A53-4499-BFB6-F39165F4CA53}">
      <dsp:nvSpPr>
        <dsp:cNvPr id="0" name=""/>
        <dsp:cNvSpPr/>
      </dsp:nvSpPr>
      <dsp:spPr>
        <a:xfrm>
          <a:off x="2912212" y="438647"/>
          <a:ext cx="2328974" cy="1164487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/>
            <a:t>Use Virtual Visits for</a:t>
          </a:r>
          <a:endParaRPr lang="en-US" sz="1800" kern="1200" dirty="0"/>
        </a:p>
      </dsp:txBody>
      <dsp:txXfrm>
        <a:off x="2912212" y="438647"/>
        <a:ext cx="2328974" cy="1164487"/>
      </dsp:txXfrm>
    </dsp:sp>
    <dsp:sp modelId="{3045CCD0-AC0E-4F1A-B0CD-3513A037D222}">
      <dsp:nvSpPr>
        <dsp:cNvPr id="0" name=""/>
        <dsp:cNvSpPr/>
      </dsp:nvSpPr>
      <dsp:spPr>
        <a:xfrm>
          <a:off x="3145110" y="1603134"/>
          <a:ext cx="232897" cy="8733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73365"/>
              </a:lnTo>
              <a:lnTo>
                <a:pt x="232897" y="873365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A3A7E5-674F-4F19-87E9-7ABEA4BB6C8E}">
      <dsp:nvSpPr>
        <dsp:cNvPr id="0" name=""/>
        <dsp:cNvSpPr/>
      </dsp:nvSpPr>
      <dsp:spPr>
        <a:xfrm>
          <a:off x="3378007" y="1894256"/>
          <a:ext cx="1863179" cy="11644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0" kern="1200" dirty="0"/>
            <a:t>A cold, sore throat, </a:t>
          </a:r>
          <a:br>
            <a:rPr lang="en-US" sz="1300" b="0" kern="1200" dirty="0"/>
          </a:br>
          <a:r>
            <a:rPr lang="en-US" sz="1300" b="0" kern="1200" dirty="0"/>
            <a:t>stuffy nose, cough, </a:t>
          </a:r>
          <a:br>
            <a:rPr lang="en-US" sz="1300" b="0" kern="1200" dirty="0"/>
          </a:br>
          <a:r>
            <a:rPr lang="en-US" sz="1300" b="0" kern="1200" dirty="0"/>
            <a:t>the flu, congestion </a:t>
          </a:r>
          <a:br>
            <a:rPr lang="en-US" sz="1300" b="0" kern="1200" dirty="0"/>
          </a:br>
          <a:r>
            <a:rPr lang="en-US" sz="1300" b="0" kern="1200" dirty="0"/>
            <a:t>and nausea</a:t>
          </a:r>
          <a:endParaRPr lang="en-US" sz="1300" kern="1200" dirty="0"/>
        </a:p>
      </dsp:txBody>
      <dsp:txXfrm>
        <a:off x="3412114" y="1928363"/>
        <a:ext cx="1794965" cy="1096273"/>
      </dsp:txXfrm>
    </dsp:sp>
    <dsp:sp modelId="{78BEC7E7-4FF5-4B4F-8305-0CD980B7EC2B}">
      <dsp:nvSpPr>
        <dsp:cNvPr id="0" name=""/>
        <dsp:cNvSpPr/>
      </dsp:nvSpPr>
      <dsp:spPr>
        <a:xfrm>
          <a:off x="3145110" y="1603134"/>
          <a:ext cx="232897" cy="23289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28974"/>
              </a:lnTo>
              <a:lnTo>
                <a:pt x="232897" y="2328974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B016BB-3DF0-4C98-A2F8-4A05D53B2254}">
      <dsp:nvSpPr>
        <dsp:cNvPr id="0" name=""/>
        <dsp:cNvSpPr/>
      </dsp:nvSpPr>
      <dsp:spPr>
        <a:xfrm>
          <a:off x="3378007" y="3349865"/>
          <a:ext cx="1863179" cy="11644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0" kern="1200" dirty="0"/>
            <a:t>Allergy, poison ivy or </a:t>
          </a:r>
          <a:br>
            <a:rPr lang="en-US" sz="1300" b="0" kern="1200" dirty="0"/>
          </a:br>
          <a:r>
            <a:rPr lang="en-US" sz="1300" b="0" kern="1200" dirty="0"/>
            <a:t>oak, bites, stings </a:t>
          </a:r>
          <a:br>
            <a:rPr lang="en-US" sz="1300" b="0" kern="1200" dirty="0"/>
          </a:br>
          <a:r>
            <a:rPr lang="en-US" sz="1300" b="1" kern="1200" dirty="0"/>
            <a:t>and more!</a:t>
          </a:r>
        </a:p>
      </dsp:txBody>
      <dsp:txXfrm>
        <a:off x="3412114" y="3383972"/>
        <a:ext cx="1794965" cy="1096273"/>
      </dsp:txXfrm>
    </dsp:sp>
    <dsp:sp modelId="{D5F210BF-AF25-42FB-97B3-285C3D81F0D7}">
      <dsp:nvSpPr>
        <dsp:cNvPr id="0" name=""/>
        <dsp:cNvSpPr/>
      </dsp:nvSpPr>
      <dsp:spPr>
        <a:xfrm>
          <a:off x="5823430" y="438647"/>
          <a:ext cx="2328974" cy="1164487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/>
            <a:t>Benefit is the same for coordinated care and non-coordinated care</a:t>
          </a:r>
          <a:endParaRPr lang="en-US" sz="1800" kern="1200" dirty="0"/>
        </a:p>
      </dsp:txBody>
      <dsp:txXfrm>
        <a:off x="5823430" y="438647"/>
        <a:ext cx="2328974" cy="1164487"/>
      </dsp:txXfrm>
    </dsp:sp>
    <dsp:sp modelId="{9CE6323A-2DF4-4871-BE57-111772A41D57}">
      <dsp:nvSpPr>
        <dsp:cNvPr id="0" name=""/>
        <dsp:cNvSpPr/>
      </dsp:nvSpPr>
      <dsp:spPr>
        <a:xfrm>
          <a:off x="6056328" y="1603134"/>
          <a:ext cx="232897" cy="8733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73365"/>
              </a:lnTo>
              <a:lnTo>
                <a:pt x="232897" y="873365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677BAB-B4A1-4814-B64F-2980E602A46F}">
      <dsp:nvSpPr>
        <dsp:cNvPr id="0" name=""/>
        <dsp:cNvSpPr/>
      </dsp:nvSpPr>
      <dsp:spPr>
        <a:xfrm>
          <a:off x="6289225" y="1894256"/>
          <a:ext cx="1863179" cy="11644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/>
            <a:t>Plans 1-5</a:t>
          </a:r>
        </a:p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0" kern="1200" dirty="0"/>
            <a:t> $10 copay, </a:t>
          </a:r>
          <a:br>
            <a:rPr lang="en-US" sz="1300" b="0" kern="1200" dirty="0"/>
          </a:br>
          <a:r>
            <a:rPr lang="en-US" sz="1300" b="0" kern="1200" dirty="0"/>
            <a:t>not subject to </a:t>
          </a:r>
          <a:br>
            <a:rPr lang="en-US" sz="1300" b="0" kern="1200" dirty="0"/>
          </a:br>
          <a:r>
            <a:rPr lang="en-US" sz="1300" b="0" kern="1200" dirty="0"/>
            <a:t>the deductible </a:t>
          </a:r>
          <a:endParaRPr lang="en-US" sz="1300" kern="1200" dirty="0"/>
        </a:p>
      </dsp:txBody>
      <dsp:txXfrm>
        <a:off x="6323332" y="1928363"/>
        <a:ext cx="1794965" cy="1096273"/>
      </dsp:txXfrm>
    </dsp:sp>
    <dsp:sp modelId="{6F5F3722-B11D-49D6-8D89-078D936656A2}">
      <dsp:nvSpPr>
        <dsp:cNvPr id="0" name=""/>
        <dsp:cNvSpPr/>
      </dsp:nvSpPr>
      <dsp:spPr>
        <a:xfrm>
          <a:off x="6056328" y="1603134"/>
          <a:ext cx="232897" cy="23289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28974"/>
              </a:lnTo>
              <a:lnTo>
                <a:pt x="232897" y="2328974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38C1B4-BC72-4F77-B3DC-B25357F97642}">
      <dsp:nvSpPr>
        <dsp:cNvPr id="0" name=""/>
        <dsp:cNvSpPr/>
      </dsp:nvSpPr>
      <dsp:spPr>
        <a:xfrm>
          <a:off x="6289225" y="3349865"/>
          <a:ext cx="1863179" cy="11644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/>
            <a:t>Plans 6-7</a:t>
          </a:r>
        </a:p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0" kern="1200" dirty="0"/>
            <a:t> $10 copay after </a:t>
          </a:r>
          <a:br>
            <a:rPr lang="en-US" sz="1300" b="0" kern="1200" dirty="0"/>
          </a:br>
          <a:r>
            <a:rPr lang="en-US" sz="1300" b="0" kern="1200" dirty="0"/>
            <a:t>the deductible has </a:t>
          </a:r>
          <a:br>
            <a:rPr lang="en-US" sz="1300" b="0" kern="1200" dirty="0"/>
          </a:br>
          <a:r>
            <a:rPr lang="en-US" sz="1300" b="0" kern="1200" dirty="0"/>
            <a:t>been met</a:t>
          </a:r>
          <a:endParaRPr lang="en-US" sz="1300" kern="1200" dirty="0"/>
        </a:p>
      </dsp:txBody>
      <dsp:txXfrm>
        <a:off x="6323332" y="3383972"/>
        <a:ext cx="1794965" cy="10962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775" y="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r">
              <a:defRPr sz="1200"/>
            </a:lvl1pPr>
          </a:lstStyle>
          <a:p>
            <a:fld id="{D19E282D-A1AD-4BFD-905F-92BB1959D75A}" type="datetimeFigureOut">
              <a:rPr lang="en-US" smtClean="0"/>
              <a:t>9/30/2019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5759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775" y="875759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r">
              <a:defRPr sz="1200"/>
            </a:lvl1pPr>
          </a:lstStyle>
          <a:p>
            <a:fld id="{CD1F1DDE-ECE1-4A2B-89B8-D882C92E36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5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475" y="0"/>
            <a:ext cx="3005138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9888D2-0830-4E68-B087-3DE8A380B690}" type="datetimeFigureOut">
              <a:rPr lang="en-US" smtClean="0"/>
              <a:t>9/30/2019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92150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738" y="4379913"/>
            <a:ext cx="5546725" cy="41481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8238"/>
            <a:ext cx="3005138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475" y="8758238"/>
            <a:ext cx="3005138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9324F-B3B5-489A-8915-BFA6431491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221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9324F-B3B5-489A-8915-BFA64314916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389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buFont typeface="Calibri" panose="020F0502020204030204" pitchFamily="34" charset="0"/>
              <a:buNone/>
              <a:defRPr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914400" indent="0">
              <a:buNone/>
              <a:defRPr/>
            </a:lvl3pPr>
            <a:lvl6pPr marL="2628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lvl6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03167" y="367145"/>
            <a:ext cx="8283633" cy="699655"/>
          </a:xfrm>
        </p:spPr>
        <p:txBody>
          <a:bodyPr anchor="t">
            <a:noAutofit/>
          </a:bodyPr>
          <a:lstStyle>
            <a:lvl1pPr marL="0" indent="0">
              <a:buNone/>
              <a:defRPr sz="40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Page title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" y="64008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38400" y="6400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40080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65604180-89A3-4842-922A-40F901D63DE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3" descr="G:\+ Team members\Aubree\12027652 Moda Health and Delta Dental PowerPoint updates\Images\Footer4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5925"/>
            <a:ext cx="9144000" cy="9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buFont typeface="Calibri" panose="020F0502020204030204" pitchFamily="34" charset="0"/>
              <a:buNone/>
              <a:defRPr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914400" indent="0">
              <a:buNone/>
              <a:defRPr/>
            </a:lvl3pPr>
            <a:lvl6pPr marL="2628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lvl6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03167" y="367145"/>
            <a:ext cx="6454833" cy="699655"/>
          </a:xfrm>
        </p:spPr>
        <p:txBody>
          <a:bodyPr anchor="t">
            <a:noAutofit/>
          </a:bodyPr>
          <a:lstStyle>
            <a:lvl1pPr marL="0" indent="0">
              <a:buNone/>
              <a:defRPr sz="40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Page title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6629400" y="317326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i="1" dirty="0">
                <a:solidFill>
                  <a:schemeClr val="accent6">
                    <a:lumMod val="50000"/>
                    <a:lumOff val="50000"/>
                  </a:schemeClr>
                </a:solidFill>
              </a:rPr>
              <a:t>Confidential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" y="64008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38400" y="6400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40080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65604180-89A3-4842-922A-40F901D63DE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3" descr="G:\+ Team members\Aubree\12027652 Moda Health and Delta Dental PowerPoint updates\Images\Footer4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5925"/>
            <a:ext cx="9144000" cy="9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8722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 marL="228600" indent="-228600">
              <a:buFont typeface="Calibri" panose="020F0502020204030204" pitchFamily="34" charset="0"/>
              <a:buChar char="•"/>
              <a:defRPr sz="2400"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2000">
                <a:latin typeface="+mn-lt"/>
              </a:defRPr>
            </a:lvl5pPr>
            <a:lvl6pPr>
              <a:defRPr sz="2000">
                <a:latin typeface="+mn-lt"/>
              </a:defRPr>
            </a:lvl6pPr>
          </a:lstStyle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  <a:p>
            <a:pPr lvl="4"/>
            <a:r>
              <a:rPr lang="en-US" dirty="0"/>
              <a:t>Bullet</a:t>
            </a:r>
          </a:p>
          <a:p>
            <a:pPr lvl="5"/>
            <a:r>
              <a:rPr lang="en-US" dirty="0"/>
              <a:t>Bullet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03167" y="367145"/>
            <a:ext cx="8283633" cy="699655"/>
          </a:xfrm>
        </p:spPr>
        <p:txBody>
          <a:bodyPr anchor="t">
            <a:noAutofit/>
          </a:bodyPr>
          <a:lstStyle>
            <a:lvl1pPr marL="0" indent="0">
              <a:buNone/>
              <a:defRPr sz="40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Page title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" y="64008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38400" y="6400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40080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65604180-89A3-4842-922A-40F901D63DE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3" descr="G:\+ Team members\Aubree\12027652 Moda Health and Delta Dental PowerPoint updates\Images\Footer4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5925"/>
            <a:ext cx="9144000" cy="9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03167" y="1295400"/>
            <a:ext cx="4038600" cy="452596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  <a:latin typeface="+mn-lt"/>
              </a:defRPr>
            </a:lvl1pPr>
            <a:lvl2pPr marL="685800" indent="-228600">
              <a:buFont typeface="Calibri" panose="020F0502020204030204" pitchFamily="34" charset="0"/>
              <a:buChar char="−"/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2pPr>
            <a:lvl3pPr marL="1143000" indent="-228600">
              <a:buFont typeface="Calibri" panose="020F0502020204030204" pitchFamily="34" charset="0"/>
              <a:buChar char="◦"/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3pPr>
            <a:lvl4pPr marL="1600200" indent="-228600">
              <a:buFont typeface="Calibri" panose="020F0502020204030204" pitchFamily="34" charset="0"/>
              <a:buChar char="▪"/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4pPr>
            <a:lvl5pPr marL="2057400" indent="-228600">
              <a:buFont typeface="Calibri" panose="020F0502020204030204" pitchFamily="34" charset="0"/>
              <a:buChar char="▫"/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5pPr>
            <a:lvl6pPr marL="2286000" indent="0"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>
              <a:buNone/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  <a:p>
            <a:pPr lvl="4"/>
            <a:r>
              <a:rPr lang="en-US" dirty="0"/>
              <a:t>Bullet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295400"/>
            <a:ext cx="4038600" cy="4525963"/>
          </a:xfrm>
        </p:spPr>
        <p:txBody>
          <a:bodyPr>
            <a:normAutofit/>
          </a:bodyPr>
          <a:lstStyle>
            <a:lvl1pPr marL="228600" indent="-228600">
              <a:buFont typeface="Calibri" panose="020F0502020204030204" pitchFamily="34" charset="0"/>
              <a:buChar char="•"/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2000">
                <a:solidFill>
                  <a:schemeClr val="tx1"/>
                </a:solidFill>
              </a:defRPr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  <a:p>
            <a:pPr lvl="4"/>
            <a:r>
              <a:rPr lang="en-US" dirty="0"/>
              <a:t>Bullet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03167" y="367145"/>
            <a:ext cx="8283633" cy="699655"/>
          </a:xfrm>
        </p:spPr>
        <p:txBody>
          <a:bodyPr anchor="t">
            <a:noAutofit/>
          </a:bodyPr>
          <a:lstStyle>
            <a:lvl1pPr marL="0" indent="0">
              <a:buNone/>
              <a:defRPr sz="40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Page title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5"/>
          </p:nvPr>
        </p:nvSpPr>
        <p:spPr>
          <a:xfrm>
            <a:off x="762000" y="64008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38400" y="6400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40080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65604180-89A3-4842-922A-40F901D63DE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3" descr="G:\+ Team members\Aubree\12027652 Moda Health and Delta Dental PowerPoint updates\Images\Footer4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5925"/>
            <a:ext cx="9144000" cy="9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167" y="457200"/>
            <a:ext cx="8283633" cy="577734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" y="64008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38400" y="6400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40080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65604180-89A3-4842-922A-40F901D63DE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3" descr="G:\+ Team members\Aubree\12027652 Moda Health and Delta Dental PowerPoint updates\Images\Footer4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5925"/>
            <a:ext cx="9144000" cy="9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4937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66522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+ Team members\Aubree\12027652 Moda Health and Delta Dental PowerPoint updates\Images\Moda-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2819400"/>
            <a:ext cx="1905000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+ Team members\Aubree\12027652 Moda Health and Delta Dental PowerPoint updates\Images\moda url_Moda ur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419" y="5514975"/>
            <a:ext cx="1427162" cy="30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8587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9023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50017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89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67654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 titl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60367" y="1066800"/>
            <a:ext cx="6302433" cy="1706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860366" y="2819400"/>
            <a:ext cx="6302433" cy="106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" y="64928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41B04A">
                  <a:lumMod val="75000"/>
                </a:srgbClr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384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41B04A">
                  <a:lumMod val="75000"/>
                </a:srgbClr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492875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65604180-89A3-4842-922A-40F901D63DE7}" type="slidenum">
              <a:rPr lang="en-US" smtClean="0">
                <a:solidFill>
                  <a:srgbClr val="41B04A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1B04A">
                  <a:lumMod val="75000"/>
                </a:srgb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9818" y="5334000"/>
            <a:ext cx="1298863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5851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60367" y="1066800"/>
            <a:ext cx="6302433" cy="1706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b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860366" y="2819400"/>
            <a:ext cx="6302433" cy="106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pic>
        <p:nvPicPr>
          <p:cNvPr id="11" name="Picture 2" descr="G:\+ Team members\Aubree\12027652 Moda Health and Delta Dental PowerPoint updates\Images\Footer3_DD footer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92875"/>
            <a:ext cx="91440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" y="64928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41B04A">
                  <a:lumMod val="75000"/>
                </a:srgbClr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384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41B04A">
                  <a:lumMod val="75000"/>
                </a:srgbClr>
              </a:solidFill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492875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65604180-89A3-4842-922A-40F901D63DE7}" type="slidenum">
              <a:rPr lang="en-US" smtClean="0">
                <a:solidFill>
                  <a:srgbClr val="41B04A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1B04A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6497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Page title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03166" y="1281545"/>
            <a:ext cx="8283633" cy="4419600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  <a:lvl2pPr>
              <a:spcBef>
                <a:spcPts val="0"/>
              </a:spcBef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spcBef>
                <a:spcPts val="0"/>
              </a:spcBef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spcBef>
                <a:spcPts val="0"/>
              </a:spcBef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spcBef>
                <a:spcPts val="0"/>
              </a:spcBef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spcBef>
                <a:spcPts val="0"/>
              </a:spcBef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6pPr>
          </a:lstStyle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  <a:p>
            <a:pPr lvl="4"/>
            <a:r>
              <a:rPr lang="en-US" dirty="0"/>
              <a:t>Bullet</a:t>
            </a:r>
          </a:p>
          <a:p>
            <a:pPr lvl="5"/>
            <a:r>
              <a:rPr lang="en-US" dirty="0"/>
              <a:t>Bullet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1AFD3F5C-1C31-8147-88EF-B7ACAA2D343D}"/>
              </a:ext>
            </a:extLst>
          </p:cNvPr>
          <p:cNvSpPr/>
          <p:nvPr userDrawn="1"/>
        </p:nvSpPr>
        <p:spPr>
          <a:xfrm>
            <a:off x="0" y="6739128"/>
            <a:ext cx="9144000" cy="1188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335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" y="64928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384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492875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65604180-89A3-4842-922A-40F901D63DE7}" type="slidenum">
              <a:rPr lang="en-US" smtClean="0">
                <a:solidFill>
                  <a:srgbClr val="FFFFFF">
                    <a:lumMod val="8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403167" y="290945"/>
            <a:ext cx="8283633" cy="79216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Page title</a:t>
            </a:r>
          </a:p>
        </p:txBody>
      </p:sp>
      <p:sp>
        <p:nvSpPr>
          <p:cNvPr id="15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03166" y="1281544"/>
            <a:ext cx="8283633" cy="489065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</a:lstStyle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  <a:p>
            <a:pPr lvl="4"/>
            <a:r>
              <a:rPr lang="en-US" dirty="0"/>
              <a:t>Bullet</a:t>
            </a:r>
          </a:p>
          <a:p>
            <a:pPr lvl="5"/>
            <a:r>
              <a:rPr lang="en-US" dirty="0"/>
              <a:t>Bullet</a:t>
            </a:r>
          </a:p>
        </p:txBody>
      </p:sp>
    </p:spTree>
    <p:extLst>
      <p:ext uri="{BB962C8B-B14F-4D97-AF65-F5344CB8AC3E}">
        <p14:creationId xmlns:p14="http://schemas.microsoft.com/office/powerpoint/2010/main" val="22020169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3167" y="290945"/>
            <a:ext cx="8283633" cy="792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Page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3167" y="1281545"/>
            <a:ext cx="8283633" cy="495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Subhead here if needed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" y="64928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384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492875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65604180-89A3-4842-922A-40F901D63DE7}" type="slidenum">
              <a:rPr lang="en-US" smtClean="0">
                <a:solidFill>
                  <a:srgbClr val="FFFFFF">
                    <a:lumMod val="8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4760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167" y="457200"/>
            <a:ext cx="8283633" cy="57773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" y="64928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384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492875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65604180-89A3-4842-922A-40F901D63DE7}" type="slidenum">
              <a:rPr lang="en-US" smtClean="0">
                <a:solidFill>
                  <a:srgbClr val="FFFFFF">
                    <a:lumMod val="8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400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3167" y="290945"/>
            <a:ext cx="8283633" cy="792162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Page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03167" y="1341437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  <a:latin typeface="+mn-lt"/>
              </a:defRPr>
            </a:lvl1pPr>
            <a:lvl2pPr marL="685800" indent="-228600">
              <a:buFont typeface="Calibri" panose="020F0502020204030204" pitchFamily="34" charset="0"/>
              <a:buChar char="−"/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2pPr>
            <a:lvl3pPr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3pPr>
            <a:lvl4pPr marL="1371600" indent="0">
              <a:buNone/>
              <a:defRPr sz="2400">
                <a:solidFill>
                  <a:schemeClr val="tx1"/>
                </a:solidFill>
                <a:latin typeface="+mn-lt"/>
              </a:defRPr>
            </a:lvl4pPr>
            <a:lvl5pPr marL="1828800" indent="0"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>
              <a:buNone/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341437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  <a:latin typeface="+mn-lt"/>
              </a:defRPr>
            </a:lvl1pPr>
            <a:lvl2pPr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2pPr>
            <a:lvl3pPr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3pPr>
            <a:lvl4pPr>
              <a:defRPr sz="2400">
                <a:solidFill>
                  <a:schemeClr val="tx1"/>
                </a:solidFill>
                <a:latin typeface="+mn-lt"/>
              </a:defRPr>
            </a:lvl4pPr>
            <a:lvl5pPr>
              <a:defRPr sz="2000">
                <a:solidFill>
                  <a:schemeClr val="tx1"/>
                </a:solidFill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0" y="64928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384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492875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65604180-89A3-4842-922A-40F901D63DE7}" type="slidenum">
              <a:rPr lang="en-US" smtClean="0">
                <a:solidFill>
                  <a:srgbClr val="FFFFFF">
                    <a:lumMod val="8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6801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 1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42348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G:\+ Team members\Aubree\12027652 Moda Health and Delta Dental PowerPoint updates\Images\moda url_Moda ur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419" y="5514975"/>
            <a:ext cx="1427162" cy="30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:\+ Team members\Aubree\12027652 Moda Health and Delta Dental PowerPoint updates\Images\Delta-Dental-of-Oregon-and-Alaska_large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962275"/>
            <a:ext cx="213360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5769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1950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 titl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CF86A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F86A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F86AC"/>
                </a:solidFill>
              </a:defRPr>
            </a:lvl1pPr>
          </a:lstStyle>
          <a:p>
            <a:fld id="{AA1EDD81-D186-4B8B-AC2E-9929FA76BDE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810491" y="1828800"/>
            <a:ext cx="5486400" cy="138268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FFFFFF"/>
                </a:solidFill>
              </a:defRPr>
            </a:lvl1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FFFF"/>
                </a:solidFill>
              </a:rPr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810491" y="3276600"/>
            <a:ext cx="4648200" cy="457200"/>
          </a:xfrm>
        </p:spPr>
        <p:txBody>
          <a:bodyPr/>
          <a:lstStyle>
            <a:lvl1pPr marL="0" indent="0">
              <a:buNone/>
              <a:defRPr>
                <a:solidFill>
                  <a:srgbClr val="CF86AC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rgbClr val="CF86AC"/>
                </a:solidFill>
                <a:latin typeface="+mn-lt"/>
              </a:defRPr>
            </a:lvl2pPr>
            <a:lvl3pPr marL="914400" indent="0">
              <a:buNone/>
              <a:defRPr>
                <a:solidFill>
                  <a:srgbClr val="CF86AC"/>
                </a:solidFill>
                <a:latin typeface="+mn-lt"/>
              </a:defRPr>
            </a:lvl3pPr>
            <a:lvl4pPr marL="1371600" indent="0">
              <a:buNone/>
              <a:defRPr>
                <a:solidFill>
                  <a:srgbClr val="CF86AC"/>
                </a:solidFill>
                <a:latin typeface="+mn-lt"/>
              </a:defRPr>
            </a:lvl4pPr>
            <a:lvl5pPr marL="1828800" indent="0">
              <a:buNone/>
              <a:defRPr>
                <a:solidFill>
                  <a:srgbClr val="CF86AC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26933840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4555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99448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 titl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60367" y="1066800"/>
            <a:ext cx="6302433" cy="1706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860366" y="2819400"/>
            <a:ext cx="6302433" cy="106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" y="64928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41B04A">
                  <a:lumMod val="75000"/>
                </a:srgbClr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384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41B04A">
                  <a:lumMod val="75000"/>
                </a:srgbClr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492875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65604180-89A3-4842-922A-40F901D63DE7}" type="slidenum">
              <a:rPr lang="en-US" smtClean="0">
                <a:solidFill>
                  <a:srgbClr val="41B04A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1B04A">
                  <a:lumMod val="75000"/>
                </a:srgb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9818" y="5334000"/>
            <a:ext cx="1298863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70479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60367" y="1066800"/>
            <a:ext cx="6302433" cy="1706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b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860366" y="2819400"/>
            <a:ext cx="6302433" cy="106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pic>
        <p:nvPicPr>
          <p:cNvPr id="9" name="Picture 3" descr="G:\+ Team members\Aubree\12027652 Moda Health and Delta Dental PowerPoint updates\Images\Footer4.png">
            <a:extLst>
              <a:ext uri="{FF2B5EF4-FFF2-40B4-BE49-F238E27FC236}">
                <a16:creationId xmlns="" xmlns:a16="http://schemas.microsoft.com/office/drawing/2014/main" id="{0DCBA677-45E3-6941-9386-9A50FDA497E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5925"/>
            <a:ext cx="9144000" cy="92075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14" name="Picture 2" descr="G:\+ Team members\Aubree\12027652 Moda Health and Delta Dental PowerPoint updates\Images\Footer3_DD footer.png">
            <a:extLst>
              <a:ext uri="{FF2B5EF4-FFF2-40B4-BE49-F238E27FC236}">
                <a16:creationId xmlns="" xmlns:a16="http://schemas.microsoft.com/office/drawing/2014/main" id="{8598A3A7-7BC5-334D-A890-A470389A5DA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92875"/>
            <a:ext cx="91440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Date Placeholder 3">
            <a:extLst>
              <a:ext uri="{FF2B5EF4-FFF2-40B4-BE49-F238E27FC236}">
                <a16:creationId xmlns="" xmlns:a16="http://schemas.microsoft.com/office/drawing/2014/main" id="{F1FADCF9-FA01-8441-A825-76198D7A79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2000" y="64928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41B04A">
                  <a:lumMod val="75000"/>
                </a:srgbClr>
              </a:solidFill>
            </a:endParaRPr>
          </a:p>
        </p:txBody>
      </p:sp>
      <p:sp>
        <p:nvSpPr>
          <p:cNvPr id="16" name="Footer Placeholder 4">
            <a:extLst>
              <a:ext uri="{FF2B5EF4-FFF2-40B4-BE49-F238E27FC236}">
                <a16:creationId xmlns="" xmlns:a16="http://schemas.microsoft.com/office/drawing/2014/main" id="{46577B63-61E0-1343-8C36-2C5CBDCDA1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84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41B04A">
                  <a:lumMod val="75000"/>
                </a:srgbClr>
              </a:solidFill>
            </a:endParaRPr>
          </a:p>
        </p:txBody>
      </p:sp>
      <p:sp>
        <p:nvSpPr>
          <p:cNvPr id="18" name="Slide Number Placeholder 5">
            <a:extLst>
              <a:ext uri="{FF2B5EF4-FFF2-40B4-BE49-F238E27FC236}">
                <a16:creationId xmlns="" xmlns:a16="http://schemas.microsoft.com/office/drawing/2014/main" id="{3ED5C102-B380-724E-9C0F-14C5F3CA6C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00" y="6492875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65604180-89A3-4842-922A-40F901D63DE7}" type="slidenum">
              <a:rPr lang="en-US" smtClean="0">
                <a:solidFill>
                  <a:srgbClr val="41B04A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1B04A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3910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Page title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03166" y="1281545"/>
            <a:ext cx="8283633" cy="4419600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  <a:lvl2pPr>
              <a:spcBef>
                <a:spcPts val="0"/>
              </a:spcBef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spcBef>
                <a:spcPts val="0"/>
              </a:spcBef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spcBef>
                <a:spcPts val="0"/>
              </a:spcBef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spcBef>
                <a:spcPts val="0"/>
              </a:spcBef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spcBef>
                <a:spcPts val="0"/>
              </a:spcBef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6pPr>
          </a:lstStyle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  <a:p>
            <a:pPr lvl="4"/>
            <a:r>
              <a:rPr lang="en-US" dirty="0"/>
              <a:t>Bullet</a:t>
            </a:r>
          </a:p>
          <a:p>
            <a:pPr lvl="5"/>
            <a:r>
              <a:rPr lang="en-US" dirty="0"/>
              <a:t>Bullet</a:t>
            </a:r>
          </a:p>
        </p:txBody>
      </p:sp>
      <p:pic>
        <p:nvPicPr>
          <p:cNvPr id="9" name="Picture 2" descr="G:\+ Team members\Aubree\12027652 Moda Health and Delta Dental PowerPoint updates\Images\Footer3_DD footer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92875"/>
            <a:ext cx="91440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" y="64928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41B04A">
                  <a:lumMod val="75000"/>
                </a:srgbClr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384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41B04A">
                  <a:lumMod val="75000"/>
                </a:srgbClr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492875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65604180-89A3-4842-922A-40F901D63DE7}" type="slidenum">
              <a:rPr lang="en-US" smtClean="0">
                <a:solidFill>
                  <a:srgbClr val="41B04A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1B04A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9741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" y="64928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384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492875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65604180-89A3-4842-922A-40F901D63DE7}" type="slidenum">
              <a:rPr lang="en-US" smtClean="0">
                <a:solidFill>
                  <a:srgbClr val="FFFFFF">
                    <a:lumMod val="8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403167" y="290945"/>
            <a:ext cx="8283633" cy="79216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Page title</a:t>
            </a:r>
          </a:p>
        </p:txBody>
      </p:sp>
      <p:sp>
        <p:nvSpPr>
          <p:cNvPr id="15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03166" y="1281544"/>
            <a:ext cx="8283633" cy="489065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</a:lstStyle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  <a:p>
            <a:pPr lvl="4"/>
            <a:r>
              <a:rPr lang="en-US" dirty="0"/>
              <a:t>Bullet</a:t>
            </a:r>
          </a:p>
          <a:p>
            <a:pPr lvl="5"/>
            <a:r>
              <a:rPr lang="en-US" dirty="0"/>
              <a:t>Bullet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D87342F4-E466-7643-8E88-D6C4CDF342D0}"/>
              </a:ext>
            </a:extLst>
          </p:cNvPr>
          <p:cNvSpPr/>
          <p:nvPr userDrawn="1"/>
        </p:nvSpPr>
        <p:spPr>
          <a:xfrm>
            <a:off x="0" y="6739128"/>
            <a:ext cx="9144000" cy="1188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6460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3167" y="290945"/>
            <a:ext cx="8283633" cy="792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Page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3167" y="1281545"/>
            <a:ext cx="8283633" cy="495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Subhead here if needed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" y="64928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384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492875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65604180-89A3-4842-922A-40F901D63DE7}" type="slidenum">
              <a:rPr lang="en-US" smtClean="0">
                <a:solidFill>
                  <a:srgbClr val="FFFFFF">
                    <a:lumMod val="8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3512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167" y="457200"/>
            <a:ext cx="8283633" cy="57773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" y="64928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384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492875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65604180-89A3-4842-922A-40F901D63DE7}" type="slidenum">
              <a:rPr lang="en-US" smtClean="0">
                <a:solidFill>
                  <a:srgbClr val="FFFFFF">
                    <a:lumMod val="8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7984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3167" y="290945"/>
            <a:ext cx="8283633" cy="792162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Page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03167" y="1341437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  <a:latin typeface="+mn-lt"/>
              </a:defRPr>
            </a:lvl1pPr>
            <a:lvl2pPr marL="685800" indent="-228600">
              <a:buFont typeface="Calibri" panose="020F0502020204030204" pitchFamily="34" charset="0"/>
              <a:buChar char="−"/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2pPr>
            <a:lvl3pPr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3pPr>
            <a:lvl4pPr marL="1371600" indent="0">
              <a:buNone/>
              <a:defRPr sz="2400">
                <a:solidFill>
                  <a:schemeClr val="tx1"/>
                </a:solidFill>
                <a:latin typeface="+mn-lt"/>
              </a:defRPr>
            </a:lvl4pPr>
            <a:lvl5pPr marL="1828800" indent="0"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>
              <a:buNone/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341437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  <a:latin typeface="+mn-lt"/>
              </a:defRPr>
            </a:lvl1pPr>
            <a:lvl2pPr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2pPr>
            <a:lvl3pPr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3pPr>
            <a:lvl4pPr>
              <a:defRPr sz="2400">
                <a:solidFill>
                  <a:schemeClr val="tx1"/>
                </a:solidFill>
                <a:latin typeface="+mn-lt"/>
              </a:defRPr>
            </a:lvl4pPr>
            <a:lvl5pPr>
              <a:defRPr sz="2000">
                <a:solidFill>
                  <a:schemeClr val="tx1"/>
                </a:solidFill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0" y="64928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384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492875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65604180-89A3-4842-922A-40F901D63DE7}" type="slidenum">
              <a:rPr lang="en-US" smtClean="0">
                <a:solidFill>
                  <a:srgbClr val="FFFFFF">
                    <a:lumMod val="8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6637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 1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6431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 titl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CF86A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F86A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F86AC"/>
                </a:solidFill>
              </a:defRPr>
            </a:lvl1pPr>
          </a:lstStyle>
          <a:p>
            <a:fld id="{AA1EDD81-D186-4B8B-AC2E-9929FA76BDE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810491" y="1828800"/>
            <a:ext cx="5486400" cy="1382683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FFFFFF"/>
                </a:solidFill>
              </a:defRPr>
            </a:lvl1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FFFF"/>
                </a:solidFill>
              </a:rPr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810491" y="3276600"/>
            <a:ext cx="4648200" cy="457200"/>
          </a:xfrm>
        </p:spPr>
        <p:txBody>
          <a:bodyPr/>
          <a:lstStyle>
            <a:lvl1pPr marL="0" indent="0">
              <a:buNone/>
              <a:defRPr>
                <a:solidFill>
                  <a:srgbClr val="CF86AC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rgbClr val="CF86AC"/>
                </a:solidFill>
                <a:latin typeface="+mn-lt"/>
              </a:defRPr>
            </a:lvl2pPr>
            <a:lvl3pPr marL="914400" indent="0">
              <a:buNone/>
              <a:defRPr>
                <a:solidFill>
                  <a:srgbClr val="CF86AC"/>
                </a:solidFill>
                <a:latin typeface="+mn-lt"/>
              </a:defRPr>
            </a:lvl3pPr>
            <a:lvl4pPr marL="1371600" indent="0">
              <a:buNone/>
              <a:defRPr>
                <a:solidFill>
                  <a:srgbClr val="CF86AC"/>
                </a:solidFill>
                <a:latin typeface="+mn-lt"/>
              </a:defRPr>
            </a:lvl4pPr>
            <a:lvl5pPr marL="1828800" indent="0">
              <a:buNone/>
              <a:defRPr>
                <a:solidFill>
                  <a:srgbClr val="CF86AC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10491" y="366445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i="1" dirty="0">
                <a:solidFill>
                  <a:schemeClr val="bg1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6979644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G:\+ Team members\Aubree\12027652 Moda Health and Delta Dental PowerPoint updates\Images\moda url_Moda ur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419" y="5514975"/>
            <a:ext cx="1427162" cy="30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:\+ Team members\Aubree\12027652 Moda Health and Delta Dental PowerPoint updates\Images\Delta-Dental-of-Oregon-and-Alaska_large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962275"/>
            <a:ext cx="213360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493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810490" y="3276600"/>
            <a:ext cx="6352310" cy="457200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6"/>
                </a:solidFill>
                <a:latin typeface="+mn-lt"/>
              </a:defRPr>
            </a:lvl2pPr>
            <a:lvl3pPr marL="914400" indent="0">
              <a:buNone/>
              <a:defRPr>
                <a:solidFill>
                  <a:schemeClr val="accent6"/>
                </a:solidFill>
                <a:latin typeface="+mn-lt"/>
              </a:defRPr>
            </a:lvl3pPr>
            <a:lvl4pPr marL="1371600" indent="0">
              <a:buNone/>
              <a:defRPr>
                <a:solidFill>
                  <a:schemeClr val="accent6"/>
                </a:solidFill>
                <a:latin typeface="+mn-lt"/>
              </a:defRPr>
            </a:lvl4pPr>
            <a:lvl5pPr marL="1828800" indent="0">
              <a:buNone/>
              <a:defRPr>
                <a:solidFill>
                  <a:schemeClr val="accent6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810490" y="1676400"/>
            <a:ext cx="6352309" cy="1535083"/>
          </a:xfrm>
        </p:spPr>
        <p:txBody>
          <a:bodyPr anchor="b">
            <a:normAutofit/>
          </a:bodyPr>
          <a:lstStyle>
            <a:lvl1pPr marL="0" indent="0">
              <a:buNone/>
              <a:defRPr sz="40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" y="64008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38400" y="6400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40080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65604180-89A3-4842-922A-40F901D63DE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0" name="Picture 3" descr="G:\+ Team members\Aubree\12027652 Moda Health and Delta Dental PowerPoint updates\Images\Footer4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5925"/>
            <a:ext cx="9144000" cy="9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797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810490" y="3276600"/>
            <a:ext cx="6352310" cy="457200"/>
          </a:xfrm>
        </p:spPr>
        <p:txBody>
          <a:bodyPr/>
          <a:lstStyle>
            <a:lvl1pPr marL="0" indent="0">
              <a:buNone/>
              <a:defRPr>
                <a:solidFill>
                  <a:srgbClr val="CF86AC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6"/>
                </a:solidFill>
                <a:latin typeface="+mn-lt"/>
              </a:defRPr>
            </a:lvl2pPr>
            <a:lvl3pPr marL="914400" indent="0">
              <a:buNone/>
              <a:defRPr>
                <a:solidFill>
                  <a:schemeClr val="accent6"/>
                </a:solidFill>
                <a:latin typeface="+mn-lt"/>
              </a:defRPr>
            </a:lvl3pPr>
            <a:lvl4pPr marL="1371600" indent="0">
              <a:buNone/>
              <a:defRPr>
                <a:solidFill>
                  <a:schemeClr val="accent6"/>
                </a:solidFill>
                <a:latin typeface="+mn-lt"/>
              </a:defRPr>
            </a:lvl4pPr>
            <a:lvl5pPr marL="1828800" indent="0">
              <a:buNone/>
              <a:defRPr>
                <a:solidFill>
                  <a:schemeClr val="accent6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810490" y="1676400"/>
            <a:ext cx="6352309" cy="1535083"/>
          </a:xfrm>
        </p:spPr>
        <p:txBody>
          <a:bodyPr anchor="b">
            <a:normAutofit/>
          </a:bodyPr>
          <a:lstStyle>
            <a:lvl1pPr marL="0" indent="0">
              <a:buNone/>
              <a:defRPr sz="4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" y="64008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CF86A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38400" y="6400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CF86A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40080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CF86AC"/>
                </a:solidFill>
              </a:defRPr>
            </a:lvl1pPr>
          </a:lstStyle>
          <a:p>
            <a:fld id="{65604180-89A3-4842-922A-40F901D63D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551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G:\+ Team members\Aubree\12027652 Moda Health and Delta Dental PowerPoint updates\Images\footer-image_1.pn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934"/>
          <a:stretch/>
        </p:blipFill>
        <p:spPr bwMode="auto">
          <a:xfrm>
            <a:off x="0" y="4925683"/>
            <a:ext cx="9144000" cy="193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810490" y="3276600"/>
            <a:ext cx="6352310" cy="457200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6"/>
                </a:solidFill>
                <a:latin typeface="+mn-lt"/>
              </a:defRPr>
            </a:lvl2pPr>
            <a:lvl3pPr marL="914400" indent="0">
              <a:buNone/>
              <a:defRPr>
                <a:solidFill>
                  <a:schemeClr val="accent6"/>
                </a:solidFill>
                <a:latin typeface="+mn-lt"/>
              </a:defRPr>
            </a:lvl3pPr>
            <a:lvl4pPr marL="1371600" indent="0">
              <a:buNone/>
              <a:defRPr>
                <a:solidFill>
                  <a:schemeClr val="accent6"/>
                </a:solidFill>
                <a:latin typeface="+mn-lt"/>
              </a:defRPr>
            </a:lvl4pPr>
            <a:lvl5pPr marL="1828800" indent="0">
              <a:buNone/>
              <a:defRPr>
                <a:solidFill>
                  <a:schemeClr val="accent6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810490" y="1676400"/>
            <a:ext cx="6352309" cy="1535083"/>
          </a:xfrm>
        </p:spPr>
        <p:txBody>
          <a:bodyPr anchor="b">
            <a:normAutofit/>
          </a:bodyPr>
          <a:lstStyle>
            <a:lvl1pPr marL="0" indent="0">
              <a:buNone/>
              <a:defRPr sz="40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pic>
        <p:nvPicPr>
          <p:cNvPr id="10" name="Picture 3" descr="G:\+ Team members\Aubree\12027652 Moda Health and Delta Dental PowerPoint updates\Images\Footer4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5925"/>
            <a:ext cx="9144000" cy="9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340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948866"/>
            <a:ext cx="914400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810490" y="3276600"/>
            <a:ext cx="6352310" cy="457200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6"/>
                </a:solidFill>
                <a:latin typeface="+mn-lt"/>
              </a:defRPr>
            </a:lvl2pPr>
            <a:lvl3pPr marL="914400" indent="0">
              <a:buNone/>
              <a:defRPr>
                <a:solidFill>
                  <a:schemeClr val="accent6"/>
                </a:solidFill>
                <a:latin typeface="+mn-lt"/>
              </a:defRPr>
            </a:lvl3pPr>
            <a:lvl4pPr marL="1371600" indent="0">
              <a:buNone/>
              <a:defRPr>
                <a:solidFill>
                  <a:schemeClr val="accent6"/>
                </a:solidFill>
                <a:latin typeface="+mn-lt"/>
              </a:defRPr>
            </a:lvl4pPr>
            <a:lvl5pPr marL="1828800" indent="0">
              <a:buNone/>
              <a:defRPr>
                <a:solidFill>
                  <a:schemeClr val="accent6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810490" y="1676400"/>
            <a:ext cx="6352309" cy="1535083"/>
          </a:xfrm>
        </p:spPr>
        <p:txBody>
          <a:bodyPr anchor="b">
            <a:normAutofit/>
          </a:bodyPr>
          <a:lstStyle>
            <a:lvl1pPr marL="0" indent="0">
              <a:buNone/>
              <a:defRPr sz="40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pic>
        <p:nvPicPr>
          <p:cNvPr id="12" name="Picture 3" descr="G:\+ Team members\Aubree\12027652 Moda Health and Delta Dental PowerPoint updates\Images\Footer4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5925"/>
            <a:ext cx="9144000" cy="9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4292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948866"/>
            <a:ext cx="914400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810490" y="3276600"/>
            <a:ext cx="6352310" cy="457200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6"/>
                </a:solidFill>
                <a:latin typeface="+mn-lt"/>
              </a:defRPr>
            </a:lvl2pPr>
            <a:lvl3pPr marL="914400" indent="0">
              <a:buNone/>
              <a:defRPr>
                <a:solidFill>
                  <a:schemeClr val="accent6"/>
                </a:solidFill>
                <a:latin typeface="+mn-lt"/>
              </a:defRPr>
            </a:lvl3pPr>
            <a:lvl4pPr marL="1371600" indent="0">
              <a:buNone/>
              <a:defRPr>
                <a:solidFill>
                  <a:schemeClr val="accent6"/>
                </a:solidFill>
                <a:latin typeface="+mn-lt"/>
              </a:defRPr>
            </a:lvl4pPr>
            <a:lvl5pPr marL="1828800" indent="0">
              <a:buNone/>
              <a:defRPr>
                <a:solidFill>
                  <a:schemeClr val="accent6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810490" y="1676400"/>
            <a:ext cx="6352309" cy="1535083"/>
          </a:xfrm>
        </p:spPr>
        <p:txBody>
          <a:bodyPr anchor="b">
            <a:normAutofit/>
          </a:bodyPr>
          <a:lstStyle>
            <a:lvl1pPr marL="0" indent="0">
              <a:buNone/>
              <a:defRPr sz="40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pic>
        <p:nvPicPr>
          <p:cNvPr id="11" name="Picture 3" descr="G:\+ Team members\Aubree\12027652 Moda Health and Delta Dental PowerPoint updates\Images\Footer4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5925"/>
            <a:ext cx="9144000" cy="9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295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3167" y="290945"/>
            <a:ext cx="8283633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Page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167" y="1281545"/>
            <a:ext cx="8283633" cy="495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  <a:p>
            <a:pPr lvl="4"/>
            <a:r>
              <a:rPr lang="en-US" dirty="0"/>
              <a:t>Bullet</a:t>
            </a:r>
          </a:p>
          <a:p>
            <a:pPr lvl="5"/>
            <a:r>
              <a:rPr lang="en-US"/>
              <a:t>Bullet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" y="64928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384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492875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65604180-89A3-4842-922A-40F901D63DE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8" r:id="rId2"/>
    <p:sldLayoutId id="2147483695" r:id="rId3"/>
    <p:sldLayoutId id="2147483697" r:id="rId4"/>
    <p:sldLayoutId id="2147483686" r:id="rId5"/>
    <p:sldLayoutId id="2147483708" r:id="rId6"/>
    <p:sldLayoutId id="2147483705" r:id="rId7"/>
    <p:sldLayoutId id="2147483706" r:id="rId8"/>
    <p:sldLayoutId id="2147483707" r:id="rId9"/>
    <p:sldLayoutId id="2147483671" r:id="rId10"/>
    <p:sldLayoutId id="2147483693" r:id="rId11"/>
    <p:sldLayoutId id="2147483650" r:id="rId12"/>
    <p:sldLayoutId id="2147483652" r:id="rId13"/>
    <p:sldLayoutId id="2147483679" r:id="rId14"/>
    <p:sldLayoutId id="2147483682" r:id="rId15"/>
    <p:sldLayoutId id="2147483691" r:id="rId16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b="1" kern="1200">
          <a:solidFill>
            <a:schemeClr val="tx2"/>
          </a:solidFill>
          <a:latin typeface="+mj-lt"/>
          <a:ea typeface="Verdana" pitchFamily="34" charset="0"/>
          <a:cs typeface="Verdana" pitchFamily="34" charset="0"/>
        </a:defRPr>
      </a:lvl1pPr>
    </p:titleStyle>
    <p:bodyStyle>
      <a:lvl1pPr marL="228600" indent="-228600" algn="l" defTabSz="914400" rtl="0" eaLnBrk="1" latinLnBrk="0" hangingPunct="1">
        <a:spcBef>
          <a:spcPts val="1800"/>
        </a:spcBef>
        <a:spcAft>
          <a:spcPts val="0"/>
        </a:spcAft>
        <a:buSzPct val="100000"/>
        <a:buFont typeface="Calibri" panose="020F0502020204030204" pitchFamily="34" charset="0"/>
        <a:buChar char="•"/>
        <a:defRPr sz="2400" b="0" kern="1200">
          <a:solidFill>
            <a:schemeClr val="tx1"/>
          </a:solidFill>
          <a:latin typeface="+mn-lt"/>
          <a:ea typeface="Verdana" pitchFamily="34" charset="0"/>
          <a:cs typeface="Verdana" pitchFamily="34" charset="0"/>
        </a:defRPr>
      </a:lvl1pPr>
      <a:lvl2pPr marL="685800" indent="-228600" algn="l" defTabSz="914400" rtl="0" eaLnBrk="1" latinLnBrk="0" hangingPunct="1">
        <a:spcBef>
          <a:spcPts val="0"/>
        </a:spcBef>
        <a:spcAft>
          <a:spcPts val="0"/>
        </a:spcAft>
        <a:buSzPct val="100000"/>
        <a:buFont typeface="Calibri" panose="020F0502020204030204" pitchFamily="34" charset="0"/>
        <a:buChar char="−"/>
        <a:defRPr sz="2200" b="0" kern="1200">
          <a:solidFill>
            <a:schemeClr val="tx1">
              <a:lumMod val="50000"/>
              <a:lumOff val="50000"/>
            </a:schemeClr>
          </a:solidFill>
          <a:latin typeface="+mn-lt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ts val="0"/>
        </a:spcBef>
        <a:spcAft>
          <a:spcPts val="0"/>
        </a:spcAft>
        <a:buSzPct val="100000"/>
        <a:buFont typeface="Calibri" panose="020F0502020204030204" pitchFamily="34" charset="0"/>
        <a:buChar char="◦"/>
        <a:defRPr sz="2200" b="0" kern="1200">
          <a:solidFill>
            <a:schemeClr val="tx1">
              <a:lumMod val="50000"/>
              <a:lumOff val="50000"/>
            </a:schemeClr>
          </a:solidFill>
          <a:latin typeface="+mn-lt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ts val="0"/>
        </a:spcBef>
        <a:spcAft>
          <a:spcPts val="0"/>
        </a:spcAft>
        <a:buSzPct val="100000"/>
        <a:buFont typeface="Calibri" panose="020F0502020204030204" pitchFamily="34" charset="0"/>
        <a:buChar char="▪"/>
        <a:defRPr sz="2200" b="0" kern="1200">
          <a:solidFill>
            <a:schemeClr val="tx1">
              <a:lumMod val="50000"/>
              <a:lumOff val="50000"/>
            </a:schemeClr>
          </a:solidFill>
          <a:latin typeface="+mn-lt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ts val="0"/>
        </a:spcBef>
        <a:spcAft>
          <a:spcPts val="0"/>
        </a:spcAft>
        <a:buSzPct val="100000"/>
        <a:buFont typeface="Calibri" panose="020F0502020204030204" pitchFamily="34" charset="0"/>
        <a:buChar char="▫"/>
        <a:defRPr sz="2200" b="0" kern="1200" baseline="0">
          <a:solidFill>
            <a:schemeClr val="tx1">
              <a:lumMod val="50000"/>
              <a:lumOff val="50000"/>
            </a:schemeClr>
          </a:solidFill>
          <a:latin typeface="+mn-lt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ts val="0"/>
        </a:spcBef>
        <a:spcAft>
          <a:spcPts val="0"/>
        </a:spcAft>
        <a:buSzPct val="100000"/>
        <a:buFont typeface="Calibri" panose="020F0502020204030204" pitchFamily="34" charset="0"/>
        <a:buChar char="-"/>
        <a:defRPr sz="2200" b="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03167" y="290945"/>
            <a:ext cx="8283633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Page 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03167" y="1281545"/>
            <a:ext cx="8283633" cy="495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  <a:p>
            <a:pPr lvl="4"/>
            <a:r>
              <a:rPr lang="en-US" dirty="0"/>
              <a:t>Bullet</a:t>
            </a:r>
          </a:p>
          <a:p>
            <a:pPr lvl="5"/>
            <a:r>
              <a:rPr lang="en-US" dirty="0"/>
              <a:t>Bullet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" y="64928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384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492875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65604180-89A3-4842-922A-40F901D63DE7}" type="slidenum">
              <a:rPr lang="en-US" smtClean="0">
                <a:solidFill>
                  <a:srgbClr val="FFFFFF">
                    <a:lumMod val="8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100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4000" b="0" kern="1200">
          <a:solidFill>
            <a:schemeClr val="bg2"/>
          </a:solidFill>
          <a:latin typeface="+mj-lt"/>
          <a:ea typeface="Verdana" pitchFamily="34" charset="0"/>
          <a:cs typeface="Verdana" pitchFamily="34" charset="0"/>
        </a:defRPr>
      </a:lvl1pPr>
    </p:titleStyle>
    <p:bodyStyle>
      <a:lvl1pPr marL="228600" indent="-228600" algn="l" defTabSz="914400" rtl="0" eaLnBrk="1" latinLnBrk="0" hangingPunct="1">
        <a:spcBef>
          <a:spcPts val="1800"/>
        </a:spcBef>
        <a:spcAft>
          <a:spcPts val="0"/>
        </a:spcAft>
        <a:buFont typeface="Calibri" panose="020F0502020204030204" pitchFamily="34" charset="0"/>
        <a:buChar char="•"/>
        <a:defRPr sz="2400" kern="1200">
          <a:solidFill>
            <a:schemeClr val="tx1"/>
          </a:solidFill>
          <a:latin typeface="+mn-lt"/>
          <a:ea typeface="Adobe Fan Heiti Std B" pitchFamily="34" charset="-128"/>
          <a:cs typeface="Verdana" pitchFamily="34" charset="0"/>
        </a:defRPr>
      </a:lvl1pPr>
      <a:lvl2pPr marL="685800" indent="-228600" algn="l" defTabSz="914400" rtl="0" eaLnBrk="1" latinLnBrk="0" hangingPunct="1">
        <a:spcBef>
          <a:spcPts val="0"/>
        </a:spcBef>
        <a:spcAft>
          <a:spcPts val="0"/>
        </a:spcAft>
        <a:buFont typeface="Calibri" panose="020F0502020204030204" pitchFamily="34" charset="0"/>
        <a:buChar char="−"/>
        <a:defRPr sz="2200" kern="1200">
          <a:solidFill>
            <a:schemeClr val="tx1">
              <a:lumMod val="50000"/>
              <a:lumOff val="50000"/>
            </a:schemeClr>
          </a:solidFill>
          <a:latin typeface="+mj-lt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ts val="0"/>
        </a:spcBef>
        <a:spcAft>
          <a:spcPts val="0"/>
        </a:spcAft>
        <a:buFont typeface="Calibri" panose="020F0502020204030204" pitchFamily="34" charset="0"/>
        <a:buChar char="◦"/>
        <a:defRPr sz="2200" kern="1200">
          <a:solidFill>
            <a:schemeClr val="tx1">
              <a:lumMod val="50000"/>
              <a:lumOff val="50000"/>
            </a:schemeClr>
          </a:solidFill>
          <a:latin typeface="+mn-lt"/>
          <a:ea typeface="Adobe Fan Heiti Std B" pitchFamily="34" charset="-128"/>
          <a:cs typeface="Verdana" pitchFamily="34" charset="0"/>
        </a:defRPr>
      </a:lvl3pPr>
      <a:lvl4pPr marL="1600200" indent="-228600" algn="l" defTabSz="914400" rtl="0" eaLnBrk="1" latinLnBrk="0" hangingPunct="1">
        <a:spcBef>
          <a:spcPts val="0"/>
        </a:spcBef>
        <a:spcAft>
          <a:spcPts val="0"/>
        </a:spcAft>
        <a:buFont typeface="Calibri" panose="020F0502020204030204" pitchFamily="34" charset="0"/>
        <a:buChar char="▪"/>
        <a:defRPr sz="2200" kern="1200">
          <a:solidFill>
            <a:schemeClr val="tx1">
              <a:lumMod val="50000"/>
              <a:lumOff val="50000"/>
            </a:schemeClr>
          </a:solidFill>
          <a:latin typeface="+mn-lt"/>
          <a:ea typeface="Adobe Fan Heiti Std B" pitchFamily="34" charset="-128"/>
          <a:cs typeface="Verdana" pitchFamily="34" charset="0"/>
        </a:defRPr>
      </a:lvl4pPr>
      <a:lvl5pPr marL="2057400" indent="-228600" algn="l" defTabSz="914400" rtl="0" eaLnBrk="1" latinLnBrk="0" hangingPunct="1">
        <a:spcBef>
          <a:spcPts val="0"/>
        </a:spcBef>
        <a:spcAft>
          <a:spcPts val="0"/>
        </a:spcAft>
        <a:buFont typeface="Calibri" panose="020F0502020204030204" pitchFamily="34" charset="0"/>
        <a:buChar char="▫"/>
        <a:defRPr sz="2200" kern="1200">
          <a:solidFill>
            <a:schemeClr val="tx1">
              <a:lumMod val="50000"/>
              <a:lumOff val="50000"/>
            </a:schemeClr>
          </a:solidFill>
          <a:latin typeface="+mn-lt"/>
          <a:ea typeface="Adobe Fan Heiti Std B" pitchFamily="34" charset="-128"/>
          <a:cs typeface="Verdana" pitchFamily="34" charset="0"/>
        </a:defRPr>
      </a:lvl5pPr>
      <a:lvl6pPr marL="2514600" indent="-228600" algn="l" defTabSz="914400" rtl="0" eaLnBrk="1" latinLnBrk="0" hangingPunct="1">
        <a:spcBef>
          <a:spcPts val="0"/>
        </a:spcBef>
        <a:spcAft>
          <a:spcPts val="0"/>
        </a:spcAft>
        <a:buFont typeface="Calibri" panose="020F0502020204030204" pitchFamily="34" charset="0"/>
        <a:buChar char="-"/>
        <a:defRPr sz="2200" kern="1200">
          <a:solidFill>
            <a:schemeClr val="tx1">
              <a:lumMod val="50000"/>
              <a:lumOff val="50000"/>
            </a:schemeClr>
          </a:solidFill>
          <a:latin typeface="+mn-lt"/>
          <a:ea typeface="Adobe Fan Heiti Std B" pitchFamily="34" charset="-128"/>
          <a:cs typeface="+mn-cs"/>
        </a:defRPr>
      </a:lvl6pPr>
      <a:lvl7pPr marL="2971800" indent="-228600" algn="l" defTabSz="914400" rtl="0" eaLnBrk="1" latinLnBrk="0" hangingPunct="1">
        <a:spcBef>
          <a:spcPts val="600"/>
        </a:spcBef>
        <a:spcAft>
          <a:spcPts val="0"/>
        </a:spcAft>
        <a:buFont typeface="Calibri" panose="020F0502020204030204" pitchFamily="34" charset="0"/>
        <a:buChar char="-"/>
        <a:defRPr sz="2000" kern="1200">
          <a:solidFill>
            <a:schemeClr val="tx1"/>
          </a:solidFill>
          <a:latin typeface="+mn-lt"/>
          <a:ea typeface="Adobe Fan Heiti Std B" pitchFamily="34" charset="-128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03167" y="290945"/>
            <a:ext cx="8283633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Page 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03167" y="1281545"/>
            <a:ext cx="8283633" cy="495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  <a:p>
            <a:pPr lvl="4"/>
            <a:r>
              <a:rPr lang="en-US" dirty="0"/>
              <a:t>Bullet</a:t>
            </a:r>
          </a:p>
          <a:p>
            <a:pPr lvl="5"/>
            <a:r>
              <a:rPr lang="en-US" dirty="0"/>
              <a:t>Bullet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" y="64928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384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492875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65604180-89A3-4842-922A-40F901D63DE7}" type="slidenum">
              <a:rPr lang="en-US" smtClean="0">
                <a:solidFill>
                  <a:srgbClr val="FFFFFF">
                    <a:lumMod val="8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493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4000" b="0" kern="1200">
          <a:solidFill>
            <a:schemeClr val="bg2"/>
          </a:solidFill>
          <a:latin typeface="+mj-lt"/>
          <a:ea typeface="Verdana" pitchFamily="34" charset="0"/>
          <a:cs typeface="Verdana" pitchFamily="34" charset="0"/>
        </a:defRPr>
      </a:lvl1pPr>
    </p:titleStyle>
    <p:bodyStyle>
      <a:lvl1pPr marL="228600" indent="-228600" algn="l" defTabSz="914400" rtl="0" eaLnBrk="1" latinLnBrk="0" hangingPunct="1">
        <a:spcBef>
          <a:spcPts val="1800"/>
        </a:spcBef>
        <a:spcAft>
          <a:spcPts val="0"/>
        </a:spcAft>
        <a:buFont typeface="Calibri" panose="020F0502020204030204" pitchFamily="34" charset="0"/>
        <a:buChar char="•"/>
        <a:defRPr sz="2400" kern="1200">
          <a:solidFill>
            <a:schemeClr val="tx1"/>
          </a:solidFill>
          <a:latin typeface="+mn-lt"/>
          <a:ea typeface="Adobe Fan Heiti Std B" pitchFamily="34" charset="-128"/>
          <a:cs typeface="Verdana" pitchFamily="34" charset="0"/>
        </a:defRPr>
      </a:lvl1pPr>
      <a:lvl2pPr marL="685800" indent="-228600" algn="l" defTabSz="914400" rtl="0" eaLnBrk="1" latinLnBrk="0" hangingPunct="1">
        <a:spcBef>
          <a:spcPts val="0"/>
        </a:spcBef>
        <a:spcAft>
          <a:spcPts val="0"/>
        </a:spcAft>
        <a:buFont typeface="Calibri" panose="020F0502020204030204" pitchFamily="34" charset="0"/>
        <a:buChar char="−"/>
        <a:defRPr sz="2200" kern="1200">
          <a:solidFill>
            <a:schemeClr val="tx1">
              <a:lumMod val="50000"/>
              <a:lumOff val="50000"/>
            </a:schemeClr>
          </a:solidFill>
          <a:latin typeface="+mj-lt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ts val="0"/>
        </a:spcBef>
        <a:spcAft>
          <a:spcPts val="0"/>
        </a:spcAft>
        <a:buFont typeface="Calibri" panose="020F0502020204030204" pitchFamily="34" charset="0"/>
        <a:buChar char="◦"/>
        <a:defRPr sz="2200" kern="1200">
          <a:solidFill>
            <a:schemeClr val="tx1">
              <a:lumMod val="50000"/>
              <a:lumOff val="50000"/>
            </a:schemeClr>
          </a:solidFill>
          <a:latin typeface="+mn-lt"/>
          <a:ea typeface="Adobe Fan Heiti Std B" pitchFamily="34" charset="-128"/>
          <a:cs typeface="Verdana" pitchFamily="34" charset="0"/>
        </a:defRPr>
      </a:lvl3pPr>
      <a:lvl4pPr marL="1600200" indent="-228600" algn="l" defTabSz="914400" rtl="0" eaLnBrk="1" latinLnBrk="0" hangingPunct="1">
        <a:spcBef>
          <a:spcPts val="0"/>
        </a:spcBef>
        <a:spcAft>
          <a:spcPts val="0"/>
        </a:spcAft>
        <a:buFont typeface="Calibri" panose="020F0502020204030204" pitchFamily="34" charset="0"/>
        <a:buChar char="▪"/>
        <a:defRPr sz="2200" kern="1200">
          <a:solidFill>
            <a:schemeClr val="tx1">
              <a:lumMod val="50000"/>
              <a:lumOff val="50000"/>
            </a:schemeClr>
          </a:solidFill>
          <a:latin typeface="+mn-lt"/>
          <a:ea typeface="Adobe Fan Heiti Std B" pitchFamily="34" charset="-128"/>
          <a:cs typeface="Verdana" pitchFamily="34" charset="0"/>
        </a:defRPr>
      </a:lvl4pPr>
      <a:lvl5pPr marL="2057400" indent="-228600" algn="l" defTabSz="914400" rtl="0" eaLnBrk="1" latinLnBrk="0" hangingPunct="1">
        <a:spcBef>
          <a:spcPts val="0"/>
        </a:spcBef>
        <a:spcAft>
          <a:spcPts val="0"/>
        </a:spcAft>
        <a:buFont typeface="Calibri" panose="020F0502020204030204" pitchFamily="34" charset="0"/>
        <a:buChar char="▫"/>
        <a:defRPr sz="2200" kern="1200">
          <a:solidFill>
            <a:schemeClr val="tx1">
              <a:lumMod val="50000"/>
              <a:lumOff val="50000"/>
            </a:schemeClr>
          </a:solidFill>
          <a:latin typeface="+mn-lt"/>
          <a:ea typeface="Adobe Fan Heiti Std B" pitchFamily="34" charset="-128"/>
          <a:cs typeface="Verdana" pitchFamily="34" charset="0"/>
        </a:defRPr>
      </a:lvl5pPr>
      <a:lvl6pPr marL="2514600" indent="-228600" algn="l" defTabSz="914400" rtl="0" eaLnBrk="1" latinLnBrk="0" hangingPunct="1">
        <a:spcBef>
          <a:spcPts val="0"/>
        </a:spcBef>
        <a:spcAft>
          <a:spcPts val="0"/>
        </a:spcAft>
        <a:buFont typeface="Calibri" panose="020F0502020204030204" pitchFamily="34" charset="0"/>
        <a:buChar char="-"/>
        <a:defRPr sz="2200" kern="1200">
          <a:solidFill>
            <a:schemeClr val="tx1">
              <a:lumMod val="50000"/>
              <a:lumOff val="50000"/>
            </a:schemeClr>
          </a:solidFill>
          <a:latin typeface="+mn-lt"/>
          <a:ea typeface="Adobe Fan Heiti Std B" pitchFamily="34" charset="-128"/>
          <a:cs typeface="+mn-cs"/>
        </a:defRPr>
      </a:lvl6pPr>
      <a:lvl7pPr marL="2971800" indent="-228600" algn="l" defTabSz="914400" rtl="0" eaLnBrk="1" latinLnBrk="0" hangingPunct="1">
        <a:spcBef>
          <a:spcPts val="600"/>
        </a:spcBef>
        <a:spcAft>
          <a:spcPts val="0"/>
        </a:spcAft>
        <a:buFont typeface="Calibri" panose="020F0502020204030204" pitchFamily="34" charset="0"/>
        <a:buChar char="-"/>
        <a:defRPr sz="2000" kern="1200">
          <a:solidFill>
            <a:schemeClr val="tx1"/>
          </a:solidFill>
          <a:latin typeface="+mn-lt"/>
          <a:ea typeface="Adobe Fan Heiti Std B" pitchFamily="34" charset="-128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mailto:OEBB_Marketing@modahealth.com" TargetMode="Externa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0" dirty="0"/>
              <a:t>OEBB 2019-20 </a:t>
            </a:r>
            <a:r>
              <a:rPr lang="en-US" b="0" dirty="0" smtClean="0"/>
              <a:t>Open Enrollment Presentation</a:t>
            </a:r>
            <a:endParaRPr lang="en-US" b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Moda Health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746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3600" b="0" dirty="0"/>
              <a:t>Find Care — Moda’s online </a:t>
            </a:r>
            <a:br>
              <a:rPr lang="en-US" sz="3600" b="0" dirty="0"/>
            </a:br>
            <a:r>
              <a:rPr lang="en-US" sz="3600" b="0" dirty="0"/>
              <a:t>provider directory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03167" y="1752599"/>
            <a:ext cx="8283633" cy="381001"/>
          </a:xfrm>
        </p:spPr>
        <p:txBody>
          <a:bodyPr/>
          <a:lstStyle/>
          <a:p>
            <a:r>
              <a:rPr lang="en-US" sz="1800" dirty="0"/>
              <a:t>Allows you and your family to search for PCP 360s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2408382"/>
            <a:ext cx="3948354" cy="41726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608515"/>
            <a:ext cx="5105400" cy="377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70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38847" y="304800"/>
            <a:ext cx="8283633" cy="547255"/>
          </a:xfrm>
        </p:spPr>
        <p:txBody>
          <a:bodyPr/>
          <a:lstStyle/>
          <a:p>
            <a:r>
              <a:rPr lang="en-US" sz="3600" b="0" dirty="0"/>
              <a:t>Pharmacy benefits 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89237560"/>
              </p:ext>
            </p:extLst>
          </p:nvPr>
        </p:nvGraphicFramePr>
        <p:xfrm>
          <a:off x="493423" y="1142575"/>
          <a:ext cx="7848600" cy="492740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4107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6139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41021">
                  <a:extLst>
                    <a:ext uri="{9D8B030D-6E8A-4147-A177-3AD203B41FA5}">
                      <a16:colId xmlns="" xmlns:a16="http://schemas.microsoft.com/office/drawing/2014/main" val="1440863469"/>
                    </a:ext>
                  </a:extLst>
                </a:gridCol>
                <a:gridCol w="1752600">
                  <a:extLst>
                    <a:ext uri="{9D8B030D-6E8A-4147-A177-3AD203B41FA5}">
                      <a16:colId xmlns="" xmlns:a16="http://schemas.microsoft.com/office/drawing/2014/main" val="3536628184"/>
                    </a:ext>
                  </a:extLst>
                </a:gridCol>
              </a:tblGrid>
              <a:tr h="295645">
                <a:tc>
                  <a:txBody>
                    <a:bodyPr/>
                    <a:lstStyle/>
                    <a:p>
                      <a:endParaRPr lang="en-US" sz="1200" dirty="0"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Medical Plans </a:t>
                      </a:r>
                      <a:r>
                        <a:rPr lang="en-US" sz="1200" dirty="0" smtClean="0">
                          <a:latin typeface="+mn-lt"/>
                        </a:rPr>
                        <a:t>1-2</a:t>
                      </a:r>
                      <a:endParaRPr lang="en-US" sz="1200" dirty="0">
                        <a:latin typeface="+mn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Medical Plans 6-7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8197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Out-of-pocket</a:t>
                      </a:r>
                      <a:r>
                        <a:rPr lang="en-US" sz="1200" b="1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 maximum</a:t>
                      </a:r>
                      <a:endParaRPr lang="en-US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Accrues</a:t>
                      </a:r>
                      <a:r>
                        <a:rPr lang="en-US" sz="1200" b="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 towards maximum cost-share</a:t>
                      </a:r>
                      <a:endParaRPr lang="en-US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Accrues</a:t>
                      </a:r>
                      <a:r>
                        <a:rPr lang="en-US" sz="1200" b="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 towards out-of-pocket maximum</a:t>
                      </a:r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098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Retail</a:t>
                      </a:r>
                      <a:endParaRPr lang="en-US" sz="12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Coordinated</a:t>
                      </a:r>
                      <a:r>
                        <a:rPr lang="en-US" sz="1200" b="0" i="0" u="none" strike="noStrike" baseline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care</a:t>
                      </a:r>
                      <a:endParaRPr lang="en-US" dirty="0"/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Non-coordinated care</a:t>
                      </a:r>
                      <a:endParaRPr lang="en-US" sz="12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11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Value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$4 per 31-day supply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$4</a:t>
                      </a:r>
                      <a:r>
                        <a:rPr lang="en-US" sz="1200" b="0" i="0" u="none" strike="noStrike" baseline="300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*</a:t>
                      </a:r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 per 31-day supply</a:t>
                      </a:r>
                      <a:endParaRPr lang="en-US" sz="12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$4</a:t>
                      </a:r>
                      <a:r>
                        <a:rPr lang="en-US" sz="1200" b="0" i="0" u="none" strike="noStrike" baseline="300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*</a:t>
                      </a:r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 per 31-day supply</a:t>
                      </a:r>
                      <a:endParaRPr lang="en-US" sz="12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3469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Select generic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$12 per 31-day supply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20%</a:t>
                      </a:r>
                      <a:endParaRPr lang="en-US" sz="12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25%</a:t>
                      </a:r>
                      <a:endParaRPr lang="en-US" sz="12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1918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Preferred brand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25% up to $75 per 31-day supply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20%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25%</a:t>
                      </a:r>
                      <a:endParaRPr lang="en-US" sz="12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443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Non-preferred brand</a:t>
                      </a:r>
                      <a:r>
                        <a:rPr lang="en-US" sz="1200" b="0" i="0" u="none" strike="noStrike" baseline="30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**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50% up to $175</a:t>
                      </a:r>
                      <a:r>
                        <a:rPr lang="en-US" sz="1200" b="0" i="0" u="none" strike="noStrike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per 31-day supply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20%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25%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86140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Mail  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1918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Value 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$8 per 90-day supply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$8</a:t>
                      </a:r>
                      <a:r>
                        <a:rPr lang="en-US" sz="1200" b="0" i="0" u="none" strike="noStrike" baseline="300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*</a:t>
                      </a:r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 per 90-day supply</a:t>
                      </a:r>
                      <a:endParaRPr lang="en-US" sz="12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$8</a:t>
                      </a:r>
                      <a:r>
                        <a:rPr lang="en-US" sz="1200" b="0" i="0" u="none" strike="noStrike" baseline="30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*</a:t>
                      </a:r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 per 90-day supply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6661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Select generic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$24 per 90-day supply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20%</a:t>
                      </a:r>
                      <a:endParaRPr lang="en-US" sz="12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25%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1918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Preferred brand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25% up to $150 </a:t>
                      </a:r>
                      <a:r>
                        <a:rPr lang="en-US" sz="1200" b="0" i="0" u="none" strike="noStrike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per 90-day supply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20%</a:t>
                      </a:r>
                      <a:endParaRPr lang="en-US" sz="12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25%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511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Non-preferred brand</a:t>
                      </a:r>
                      <a:r>
                        <a:rPr lang="en-US" sz="1200" b="0" i="0" u="none" strike="noStrike" baseline="30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**</a:t>
                      </a:r>
                      <a:endParaRPr lang="en-US" sz="12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50% up to $450 per 90-day supply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20%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25%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20303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Specialty  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405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Preferred brand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25% up to $200 per 31-day supply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20%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25%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31918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Non-preferred brand</a:t>
                      </a:r>
                      <a:r>
                        <a:rPr lang="en-US" sz="1200" b="0" i="0" u="none" strike="noStrike" baseline="30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**</a:t>
                      </a:r>
                      <a:endParaRPr lang="en-US" sz="12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50% up to $500 per 31-day supply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20%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25%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70332" y="6248400"/>
            <a:ext cx="70719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800" kern="0" baseline="300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* </a:t>
            </a:r>
            <a:r>
              <a:rPr lang="en-US" sz="800" kern="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Deductible waived</a:t>
            </a:r>
          </a:p>
          <a:p>
            <a:pPr lvl="0">
              <a:defRPr/>
            </a:pPr>
            <a:r>
              <a:rPr lang="en-US" sz="800" kern="0" baseline="300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**</a:t>
            </a:r>
            <a:r>
              <a:rPr lang="en-US" sz="800" kern="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A formulary exception must be approved for non-preferred brand prescription medication. </a:t>
            </a:r>
          </a:p>
        </p:txBody>
      </p:sp>
    </p:spTree>
    <p:extLst>
      <p:ext uri="{BB962C8B-B14F-4D97-AF65-F5344CB8AC3E}">
        <p14:creationId xmlns:p14="http://schemas.microsoft.com/office/powerpoint/2010/main" val="64892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521CB46-E7C8-D946-943D-07FD857E4B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3600" b="0" dirty="0"/>
              <a:t>Coverage for infertility services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B5CE8E9-8960-6F46-ADF8-5310C2588593}"/>
              </a:ext>
            </a:extLst>
          </p:cNvPr>
          <p:cNvSpPr/>
          <p:nvPr/>
        </p:nvSpPr>
        <p:spPr>
          <a:xfrm>
            <a:off x="1219199" y="1523999"/>
            <a:ext cx="1600201" cy="838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358EA95-F28E-DE40-A90A-A2A329D0AE16}"/>
              </a:ext>
            </a:extLst>
          </p:cNvPr>
          <p:cNvSpPr txBox="1"/>
          <p:nvPr/>
        </p:nvSpPr>
        <p:spPr>
          <a:xfrm>
            <a:off x="1409698" y="1712266"/>
            <a:ext cx="1219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New!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96A2F5A-EACB-2644-8C78-0781044A3B3B}"/>
              </a:ext>
            </a:extLst>
          </p:cNvPr>
          <p:cNvSpPr/>
          <p:nvPr/>
        </p:nvSpPr>
        <p:spPr>
          <a:xfrm>
            <a:off x="2677886" y="2564011"/>
            <a:ext cx="4419600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Diagnosis and surgical treatment of underlying causes of infertility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Ovulation induction and intrauterine insemination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This benefit will be available on all </a:t>
            </a:r>
            <a:r>
              <a:rPr lang="en-US" dirty="0" err="1">
                <a:solidFill>
                  <a:srgbClr val="000000"/>
                </a:solidFill>
              </a:rPr>
              <a:t>Moda</a:t>
            </a:r>
            <a:r>
              <a:rPr lang="en-US" dirty="0">
                <a:solidFill>
                  <a:srgbClr val="000000"/>
                </a:solidFill>
              </a:rPr>
              <a:t> medical plans 1 through 7 </a:t>
            </a:r>
            <a:r>
              <a:rPr lang="en-US" b="1" dirty="0">
                <a:solidFill>
                  <a:srgbClr val="000000"/>
                </a:solidFill>
              </a:rPr>
              <a:t>starting October 1, 2019</a:t>
            </a:r>
            <a:r>
              <a:rPr lang="en-US" dirty="0">
                <a:solidFill>
                  <a:srgbClr val="000000"/>
                </a:solidFill>
              </a:rPr>
              <a:t>.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4AE87F5-25F7-E043-A41C-2FEA6C8097BC}"/>
              </a:ext>
            </a:extLst>
          </p:cNvPr>
          <p:cNvSpPr/>
          <p:nvPr/>
        </p:nvSpPr>
        <p:spPr>
          <a:xfrm>
            <a:off x="2960913" y="1524000"/>
            <a:ext cx="4811487" cy="838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870148A4-2096-CC4B-A489-2E711FC3847E}"/>
              </a:ext>
            </a:extLst>
          </p:cNvPr>
          <p:cNvSpPr/>
          <p:nvPr/>
        </p:nvSpPr>
        <p:spPr>
          <a:xfrm>
            <a:off x="3124200" y="1619934"/>
            <a:ext cx="40462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Moda</a:t>
            </a:r>
            <a:r>
              <a:rPr lang="en-US" dirty="0">
                <a:solidFill>
                  <a:schemeClr val="bg1"/>
                </a:solidFill>
              </a:rPr>
              <a:t> is adding coverage for infertility services, including:</a:t>
            </a:r>
          </a:p>
        </p:txBody>
      </p:sp>
    </p:spTree>
    <p:extLst>
      <p:ext uri="{BB962C8B-B14F-4D97-AF65-F5344CB8AC3E}">
        <p14:creationId xmlns:p14="http://schemas.microsoft.com/office/powerpoint/2010/main" val="188927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1485048"/>
              </p:ext>
            </p:extLst>
          </p:nvPr>
        </p:nvGraphicFramePr>
        <p:xfrm>
          <a:off x="533400" y="1066800"/>
          <a:ext cx="81534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3600" b="0" dirty="0"/>
              <a:t>Virtual Visits: ohsu.edu/virtualvisits.com</a:t>
            </a:r>
          </a:p>
        </p:txBody>
      </p:sp>
    </p:spTree>
    <p:extLst>
      <p:ext uri="{BB962C8B-B14F-4D97-AF65-F5344CB8AC3E}">
        <p14:creationId xmlns:p14="http://schemas.microsoft.com/office/powerpoint/2010/main" val="115439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 Moda Health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b="0" dirty="0"/>
              <a:t>Vision</a:t>
            </a:r>
          </a:p>
        </p:txBody>
      </p:sp>
    </p:spTree>
    <p:extLst>
      <p:ext uri="{BB962C8B-B14F-4D97-AF65-F5344CB8AC3E}">
        <p14:creationId xmlns:p14="http://schemas.microsoft.com/office/powerpoint/2010/main" val="3957272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2127813"/>
              </p:ext>
            </p:extLst>
          </p:nvPr>
        </p:nvGraphicFramePr>
        <p:xfrm>
          <a:off x="533400" y="1313588"/>
          <a:ext cx="5865497" cy="435074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9717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06832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8214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Vision plan options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Opal</a:t>
                      </a:r>
                    </a:p>
                  </a:txBody>
                  <a:tcPr anchor="ctr">
                    <a:solidFill>
                      <a:schemeClr val="accent2">
                        <a:alpha val="59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90263">
                <a:tc>
                  <a:txBody>
                    <a:bodyPr/>
                    <a:lstStyle/>
                    <a:p>
                      <a:r>
                        <a:rPr lang="en-US" sz="1400" dirty="0"/>
                        <a:t>Benefit maximum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$600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4538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en-US" sz="1400" b="1" dirty="0"/>
                        <a:t>Eye examinations</a:t>
                      </a:r>
                    </a:p>
                    <a:p>
                      <a:r>
                        <a:rPr lang="en-US" sz="1400" dirty="0"/>
                        <a:t>Frequency: once</a:t>
                      </a:r>
                      <a:r>
                        <a:rPr lang="en-US" sz="1400" baseline="0" dirty="0"/>
                        <a:t> per plan year</a:t>
                      </a:r>
                      <a:endParaRPr lang="en-US" sz="14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100%*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r>
                        <a:rPr lang="en-US" sz="1400" b="1" dirty="0"/>
                        <a:t>Lenses</a:t>
                      </a:r>
                    </a:p>
                    <a:p>
                      <a:r>
                        <a:rPr lang="en-US" sz="1400" dirty="0"/>
                        <a:t>Frequency:</a:t>
                      </a:r>
                      <a:r>
                        <a:rPr lang="en-US" sz="1400" baseline="0" dirty="0"/>
                        <a:t> contacts or one pair of lenses per plan year</a:t>
                      </a:r>
                      <a:endParaRPr lang="en-US" sz="14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100%*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585148">
                <a:tc>
                  <a:txBody>
                    <a:bodyPr/>
                    <a:lstStyle/>
                    <a:p>
                      <a:r>
                        <a:rPr lang="en-US" sz="1400" b="1" dirty="0"/>
                        <a:t>Frames</a:t>
                      </a:r>
                    </a:p>
                    <a:p>
                      <a:r>
                        <a:rPr lang="en-US" sz="1400" dirty="0"/>
                        <a:t>Frequency:</a:t>
                      </a:r>
                      <a:r>
                        <a:rPr lang="en-US" sz="1400" baseline="0" dirty="0"/>
                        <a:t> one pair per plan year for members under age 17; one pair per every two plan years for members age 17 and older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100%*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b="0" dirty="0"/>
              <a:t>Vision plan options – no changes!</a:t>
            </a:r>
          </a:p>
        </p:txBody>
      </p:sp>
      <p:sp>
        <p:nvSpPr>
          <p:cNvPr id="2" name="Rectangle 1"/>
          <p:cNvSpPr/>
          <p:nvPr/>
        </p:nvSpPr>
        <p:spPr>
          <a:xfrm>
            <a:off x="421640" y="5772625"/>
            <a:ext cx="78333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*Moda Health pays 100% up to the plan’s benefit maximum</a:t>
            </a:r>
          </a:p>
        </p:txBody>
      </p:sp>
    </p:spTree>
    <p:extLst>
      <p:ext uri="{BB962C8B-B14F-4D97-AF65-F5344CB8AC3E}">
        <p14:creationId xmlns:p14="http://schemas.microsoft.com/office/powerpoint/2010/main" val="3576089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0E0AB2D-1F6E-F442-9E13-AD36D93CA6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b="0" dirty="0"/>
              <a:t>Vision — key things to remember</a:t>
            </a:r>
          </a:p>
          <a:p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788EFFA0-E6D2-E84D-9DAD-E7EAB950CAD5}"/>
              </a:ext>
            </a:extLst>
          </p:cNvPr>
          <p:cNvSpPr/>
          <p:nvPr/>
        </p:nvSpPr>
        <p:spPr>
          <a:xfrm>
            <a:off x="1600200" y="1794218"/>
            <a:ext cx="410932" cy="410932"/>
          </a:xfrm>
          <a:prstGeom prst="ellipse">
            <a:avLst/>
          </a:prstGeom>
          <a:solidFill>
            <a:srgbClr val="6CCBD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5E2F6AE-9448-EC42-90F1-A10188018C9B}"/>
              </a:ext>
            </a:extLst>
          </p:cNvPr>
          <p:cNvSpPr txBox="1"/>
          <p:nvPr/>
        </p:nvSpPr>
        <p:spPr>
          <a:xfrm>
            <a:off x="1661434" y="1814900"/>
            <a:ext cx="410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1446981-7BCF-FC44-80BA-3A14298BE054}"/>
              </a:ext>
            </a:extLst>
          </p:cNvPr>
          <p:cNvSpPr/>
          <p:nvPr/>
        </p:nvSpPr>
        <p:spPr>
          <a:xfrm>
            <a:off x="2133600" y="16764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dirty="0"/>
              <a:t>You may see </a:t>
            </a:r>
            <a:r>
              <a:rPr lang="en-US" u="sng" dirty="0"/>
              <a:t>any</a:t>
            </a:r>
            <a:r>
              <a:rPr lang="en-US" dirty="0"/>
              <a:t> licensed ophthalmologist, optometrist or optician</a:t>
            </a: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DCA958BC-82ED-814F-B0DB-98C4DB26958D}"/>
              </a:ext>
            </a:extLst>
          </p:cNvPr>
          <p:cNvSpPr/>
          <p:nvPr/>
        </p:nvSpPr>
        <p:spPr>
          <a:xfrm>
            <a:off x="1600200" y="2612823"/>
            <a:ext cx="410932" cy="410932"/>
          </a:xfrm>
          <a:prstGeom prst="ellipse">
            <a:avLst/>
          </a:prstGeom>
          <a:solidFill>
            <a:srgbClr val="6CCBD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3C5891B-74BB-924B-859F-080F5283C54C}"/>
              </a:ext>
            </a:extLst>
          </p:cNvPr>
          <p:cNvSpPr txBox="1"/>
          <p:nvPr/>
        </p:nvSpPr>
        <p:spPr>
          <a:xfrm>
            <a:off x="1661434" y="2633505"/>
            <a:ext cx="410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9E32C324-6498-B242-BC4D-812C907D00FF}"/>
              </a:ext>
            </a:extLst>
          </p:cNvPr>
          <p:cNvSpPr/>
          <p:nvPr/>
        </p:nvSpPr>
        <p:spPr>
          <a:xfrm>
            <a:off x="2133600" y="2495005"/>
            <a:ext cx="5715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/>
              <a:t>Receive discounted rate from a </a:t>
            </a:r>
            <a:r>
              <a:rPr lang="en-US" dirty="0" err="1"/>
              <a:t>Moda</a:t>
            </a:r>
            <a:r>
              <a:rPr lang="en-US" dirty="0"/>
              <a:t>-contracted provider (use Find Care ― </a:t>
            </a:r>
            <a:r>
              <a:rPr lang="en-US" dirty="0" err="1"/>
              <a:t>Moda’s</a:t>
            </a:r>
            <a:r>
              <a:rPr lang="en-US" dirty="0"/>
              <a:t> online provider directory)</a:t>
            </a: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9163B168-C214-2B41-B07F-02E7FED6DCA7}"/>
              </a:ext>
            </a:extLst>
          </p:cNvPr>
          <p:cNvSpPr/>
          <p:nvPr/>
        </p:nvSpPr>
        <p:spPr>
          <a:xfrm>
            <a:off x="1600200" y="3379178"/>
            <a:ext cx="410932" cy="410932"/>
          </a:xfrm>
          <a:prstGeom prst="ellipse">
            <a:avLst/>
          </a:prstGeom>
          <a:solidFill>
            <a:srgbClr val="6CCBD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AE22747-457F-034E-AFB3-EE309D79A5B4}"/>
              </a:ext>
            </a:extLst>
          </p:cNvPr>
          <p:cNvSpPr txBox="1"/>
          <p:nvPr/>
        </p:nvSpPr>
        <p:spPr>
          <a:xfrm>
            <a:off x="1661434" y="3399860"/>
            <a:ext cx="410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BF9B7F35-933C-324B-BD28-130AAB4333A4}"/>
              </a:ext>
            </a:extLst>
          </p:cNvPr>
          <p:cNvSpPr/>
          <p:nvPr/>
        </p:nvSpPr>
        <p:spPr>
          <a:xfrm>
            <a:off x="2133600" y="3405304"/>
            <a:ext cx="571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/>
              <a:t>Benefits run on a plan year basis (Oct. 1 – Sept. 30)</a:t>
            </a: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C49B556D-0E51-AF43-A8BB-30E788240B63}"/>
              </a:ext>
            </a:extLst>
          </p:cNvPr>
          <p:cNvSpPr/>
          <p:nvPr/>
        </p:nvSpPr>
        <p:spPr>
          <a:xfrm>
            <a:off x="1600200" y="4145532"/>
            <a:ext cx="410932" cy="410932"/>
          </a:xfrm>
          <a:prstGeom prst="ellipse">
            <a:avLst/>
          </a:prstGeom>
          <a:solidFill>
            <a:srgbClr val="6CCBD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0328CDB-3298-2C49-AD13-6F27A0DA3149}"/>
              </a:ext>
            </a:extLst>
          </p:cNvPr>
          <p:cNvSpPr txBox="1"/>
          <p:nvPr/>
        </p:nvSpPr>
        <p:spPr>
          <a:xfrm>
            <a:off x="1661434" y="4166214"/>
            <a:ext cx="410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BD1E8819-AEF6-074D-8ADB-C7476CF000F0}"/>
              </a:ext>
            </a:extLst>
          </p:cNvPr>
          <p:cNvSpPr/>
          <p:nvPr/>
        </p:nvSpPr>
        <p:spPr>
          <a:xfrm>
            <a:off x="2133600" y="4171658"/>
            <a:ext cx="571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/>
              <a:t>Benefit maximum includes exam and hardware</a:t>
            </a:r>
          </a:p>
        </p:txBody>
      </p:sp>
    </p:spTree>
    <p:extLst>
      <p:ext uri="{BB962C8B-B14F-4D97-AF65-F5344CB8AC3E}">
        <p14:creationId xmlns:p14="http://schemas.microsoft.com/office/powerpoint/2010/main" val="18480524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OEBB Dental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Delta Dental</a:t>
            </a:r>
          </a:p>
        </p:txBody>
      </p:sp>
    </p:spTree>
    <p:extLst>
      <p:ext uri="{BB962C8B-B14F-4D97-AF65-F5344CB8AC3E}">
        <p14:creationId xmlns:p14="http://schemas.microsoft.com/office/powerpoint/2010/main" val="172230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plan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No plan changes!</a:t>
            </a:r>
          </a:p>
          <a:p>
            <a:r>
              <a:rPr lang="en-US" sz="1800" dirty="0"/>
              <a:t>We continue to offer Plans </a:t>
            </a:r>
            <a:r>
              <a:rPr lang="en-US" sz="1800" dirty="0" smtClean="0"/>
              <a:t>1 &amp; 6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82748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Dental plan options</a:t>
            </a:r>
          </a:p>
        </p:txBody>
      </p:sp>
      <p:graphicFrame>
        <p:nvGraphicFramePr>
          <p:cNvPr id="8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5487226"/>
              </p:ext>
            </p:extLst>
          </p:nvPr>
        </p:nvGraphicFramePr>
        <p:xfrm>
          <a:off x="1981200" y="1195205"/>
          <a:ext cx="4773557" cy="503045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3649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4913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8792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03014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Plan options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Plan 1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Plan 6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9742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Network</a:t>
                      </a:r>
                      <a:endParaRPr lang="en-US" sz="1200" dirty="0"/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Delta Dental Premier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29742">
                <a:tc>
                  <a:txBody>
                    <a:bodyPr/>
                    <a:lstStyle/>
                    <a:p>
                      <a:r>
                        <a:rPr lang="en-US" sz="1200" dirty="0"/>
                        <a:t>Deductible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$50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$50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16362">
                <a:tc>
                  <a:txBody>
                    <a:bodyPr/>
                    <a:lstStyle/>
                    <a:p>
                      <a:r>
                        <a:rPr lang="en-US" sz="1200" dirty="0"/>
                        <a:t>Benefit maximum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$2,200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$1,200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00028"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              In-network,</a:t>
                      </a:r>
                      <a:r>
                        <a:rPr lang="en-US" sz="1200" b="1" baseline="0" dirty="0"/>
                        <a:t> members pay</a:t>
                      </a:r>
                      <a:endParaRPr lang="en-US" sz="1200" b="1" dirty="0"/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29742">
                <a:tc>
                  <a:txBody>
                    <a:bodyPr/>
                    <a:lstStyle/>
                    <a:p>
                      <a:r>
                        <a:rPr lang="en-US" sz="1200" dirty="0"/>
                        <a:t>Preventive/diagnostic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30% - 0%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29742">
                <a:tc>
                  <a:txBody>
                    <a:bodyPr/>
                    <a:lstStyle/>
                    <a:p>
                      <a:r>
                        <a:rPr lang="en-US" sz="1200" dirty="0"/>
                        <a:t>Restorative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30% - 0%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en-US" sz="1200" dirty="0"/>
                        <a:t>Major</a:t>
                      </a:r>
                      <a:r>
                        <a:rPr lang="en-US" sz="1200" baseline="0" dirty="0"/>
                        <a:t> restorative</a:t>
                      </a:r>
                    </a:p>
                    <a:p>
                      <a:r>
                        <a:rPr lang="en-US" sz="1200" baseline="0" dirty="0"/>
                        <a:t>  - Crowns/onlays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30% - 0%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  <a:p>
                      <a:pPr algn="ctr"/>
                      <a:r>
                        <a:rPr lang="en-US" sz="1200" dirty="0"/>
                        <a:t>50%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29742">
                <a:tc>
                  <a:txBody>
                    <a:bodyPr/>
                    <a:lstStyle/>
                    <a:p>
                      <a:r>
                        <a:rPr lang="en-US" sz="1200" dirty="0"/>
                        <a:t>Prosthodontic</a:t>
                      </a:r>
                    </a:p>
                    <a:p>
                      <a:r>
                        <a:rPr lang="en-US" sz="1200" dirty="0"/>
                        <a:t>  -Implants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30% - 0%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 30%</a:t>
                      </a:r>
                      <a:r>
                        <a:rPr lang="en-US" sz="1200" baseline="0" dirty="0"/>
                        <a:t> - 0%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50%</a:t>
                      </a:r>
                    </a:p>
                    <a:p>
                      <a:pPr algn="ctr"/>
                      <a:r>
                        <a:rPr lang="en-US" sz="1200" dirty="0"/>
                        <a:t>50%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530967">
                <a:tc>
                  <a:txBody>
                    <a:bodyPr/>
                    <a:lstStyle/>
                    <a:p>
                      <a:r>
                        <a:rPr lang="en-US" sz="1200" dirty="0"/>
                        <a:t>Orthodontic</a:t>
                      </a:r>
                    </a:p>
                    <a:p>
                      <a:r>
                        <a:rPr lang="en-US" sz="1200" dirty="0"/>
                        <a:t>(Lifetime</a:t>
                      </a:r>
                      <a:r>
                        <a:rPr lang="en-US" sz="1200" baseline="0" dirty="0"/>
                        <a:t> maximum — $1,800)</a:t>
                      </a:r>
                      <a:endParaRPr lang="en-US" sz="1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N/A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781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Occlusal guards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(Night guards*</a:t>
                      </a:r>
                      <a:r>
                        <a:rPr lang="en-US" sz="1200" baseline="0" dirty="0"/>
                        <a:t> and </a:t>
                      </a:r>
                      <a:br>
                        <a:rPr lang="en-US" sz="1200" baseline="0" dirty="0"/>
                      </a:br>
                      <a:r>
                        <a:rPr lang="en-US" sz="1200" baseline="0" dirty="0"/>
                        <a:t>athletic mouth guards)</a:t>
                      </a:r>
                      <a:endParaRPr lang="en-US" sz="1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781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Nitrous 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oxide</a:t>
                      </a:r>
                    </a:p>
                    <a:p>
                      <a:endParaRPr lang="en-US" sz="1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85800" y="6337756"/>
            <a:ext cx="8839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*$250 maximum, once every 5 years</a:t>
            </a:r>
          </a:p>
        </p:txBody>
      </p:sp>
    </p:spTree>
    <p:extLst>
      <p:ext uri="{BB962C8B-B14F-4D97-AF65-F5344CB8AC3E}">
        <p14:creationId xmlns:p14="http://schemas.microsoft.com/office/powerpoint/2010/main" val="259187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Medical &amp; Pharmacy</a:t>
            </a:r>
          </a:p>
          <a:p>
            <a:pPr marL="1143000" lvl="1"/>
            <a:r>
              <a:rPr lang="en-US" dirty="0"/>
              <a:t>Overview of network &amp; plan options </a:t>
            </a:r>
          </a:p>
          <a:p>
            <a:pPr marL="1143000" lvl="1"/>
            <a:r>
              <a:rPr lang="en-US" dirty="0"/>
              <a:t>Benefit changes</a:t>
            </a:r>
          </a:p>
          <a:p>
            <a:pPr marL="1143000" lvl="1"/>
            <a:r>
              <a:rPr lang="en-US" dirty="0"/>
              <a:t>PCP 360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Vision 	</a:t>
            </a:r>
          </a:p>
          <a:p>
            <a:pPr marL="1143000" lvl="1"/>
            <a:r>
              <a:rPr lang="en-US" dirty="0"/>
              <a:t>Overview of plan options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Dental </a:t>
            </a:r>
          </a:p>
          <a:p>
            <a:pPr marL="1143000" lvl="1"/>
            <a:r>
              <a:rPr lang="en-US" dirty="0"/>
              <a:t>Overview of networks &amp; plan options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Member Resources</a:t>
            </a:r>
          </a:p>
          <a:p>
            <a:pPr marL="1143000" lvl="1"/>
            <a:endParaRPr lang="en-US" dirty="0"/>
          </a:p>
          <a:p>
            <a:pPr marL="1143000" lvl="1"/>
            <a:endParaRPr lang="en-US" dirty="0"/>
          </a:p>
          <a:p>
            <a:pPr marL="1143000" lvl="1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3600" b="0" dirty="0"/>
              <a:t>Agenda</a:t>
            </a:r>
            <a:r>
              <a:rPr lang="en-US" sz="36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1271697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Delta Dental highlights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295400"/>
            <a:ext cx="7620000" cy="4738255"/>
          </a:xfrm>
        </p:spPr>
        <p:txBody>
          <a:bodyPr>
            <a:normAutofit/>
          </a:bodyPr>
          <a:lstStyle/>
          <a:p>
            <a:r>
              <a:rPr lang="en-US" sz="1800" dirty="0"/>
              <a:t>Delta Dental Premier Network is the largest dental network </a:t>
            </a:r>
            <a:br>
              <a:rPr lang="en-US" sz="1800" dirty="0"/>
            </a:br>
            <a:r>
              <a:rPr lang="en-US" sz="1800" dirty="0"/>
              <a:t>in Oregon and nationwide</a:t>
            </a:r>
          </a:p>
          <a:p>
            <a:pPr lvl="1"/>
            <a:r>
              <a:rPr lang="en-US" sz="1800" dirty="0"/>
              <a:t>Over 2,400 providers in Oregon &amp; over 156,000 </a:t>
            </a:r>
            <a:br>
              <a:rPr lang="en-US" sz="1800" dirty="0"/>
            </a:br>
            <a:r>
              <a:rPr lang="en-US" sz="1800" dirty="0"/>
              <a:t>providers nationwide</a:t>
            </a:r>
          </a:p>
          <a:p>
            <a:r>
              <a:rPr lang="en-US" sz="1800" dirty="0" smtClean="0"/>
              <a:t>Evidence-based </a:t>
            </a:r>
            <a:r>
              <a:rPr lang="en-US" sz="1800" dirty="0"/>
              <a:t>approach to dentistry with a focus </a:t>
            </a:r>
            <a:br>
              <a:rPr lang="en-US" sz="1800" dirty="0"/>
            </a:br>
            <a:r>
              <a:rPr lang="en-US" sz="1800" dirty="0"/>
              <a:t>on preventive care</a:t>
            </a:r>
          </a:p>
          <a:p>
            <a:r>
              <a:rPr lang="en-US" sz="1800" dirty="0"/>
              <a:t>Health through Oral Wellness®</a:t>
            </a:r>
          </a:p>
          <a:p>
            <a:pPr lvl="1"/>
            <a:r>
              <a:rPr lang="en-US" sz="1800" dirty="0"/>
              <a:t>Comprehensive, patient-centered wellness program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64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Moda Health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b="0" dirty="0"/>
              <a:t>Member Resources</a:t>
            </a:r>
          </a:p>
        </p:txBody>
      </p:sp>
    </p:spTree>
    <p:extLst>
      <p:ext uri="{BB962C8B-B14F-4D97-AF65-F5344CB8AC3E}">
        <p14:creationId xmlns:p14="http://schemas.microsoft.com/office/powerpoint/2010/main" val="348459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3600" b="0" dirty="0"/>
              <a:t>www.modahealth.com/oebb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17824" y="4688609"/>
            <a:ext cx="1121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Looking for </a:t>
            </a:r>
            <a:br>
              <a:rPr lang="en-US" sz="1400" dirty="0"/>
            </a:br>
            <a:r>
              <a:rPr lang="en-US" sz="1400" dirty="0"/>
              <a:t>a PCP 360?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1687" y="1887779"/>
            <a:ext cx="16412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Want to learn </a:t>
            </a:r>
            <a:br>
              <a:rPr lang="en-US" sz="1400" dirty="0"/>
            </a:br>
            <a:r>
              <a:rPr lang="en-US" sz="1400" dirty="0"/>
              <a:t>more about </a:t>
            </a:r>
            <a:br>
              <a:rPr lang="en-US" sz="1400" dirty="0"/>
            </a:br>
            <a:r>
              <a:rPr lang="en-US" sz="1400" dirty="0"/>
              <a:t>health coaching?</a:t>
            </a:r>
          </a:p>
        </p:txBody>
      </p:sp>
      <p:sp>
        <p:nvSpPr>
          <p:cNvPr id="8" name="Right Arrow 7"/>
          <p:cNvSpPr/>
          <p:nvPr/>
        </p:nvSpPr>
        <p:spPr>
          <a:xfrm rot="2127855">
            <a:off x="1407056" y="2764814"/>
            <a:ext cx="695117" cy="304981"/>
          </a:xfrm>
          <a:prstGeom prst="rightArrow">
            <a:avLst/>
          </a:prstGeom>
          <a:solidFill>
            <a:srgbClr val="6CC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4589" y="3447422"/>
            <a:ext cx="205904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Choosing your PCP 360? You’ll need to log in to your myModa account and follow the instructions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="" xmlns:a16="http://schemas.microsoft.com/office/drawing/2014/main" id="{68C82EF9-C985-2449-9CA0-58663C3C1462}"/>
              </a:ext>
            </a:extLst>
          </p:cNvPr>
          <p:cNvSpPr/>
          <p:nvPr/>
        </p:nvSpPr>
        <p:spPr>
          <a:xfrm>
            <a:off x="1337842" y="4151095"/>
            <a:ext cx="695117" cy="304981"/>
          </a:xfrm>
          <a:prstGeom prst="rightArrow">
            <a:avLst/>
          </a:prstGeom>
          <a:solidFill>
            <a:srgbClr val="6CC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5183" y="1066800"/>
            <a:ext cx="4285620" cy="5562600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 rot="8245052">
            <a:off x="5489397" y="5486283"/>
            <a:ext cx="1987260" cy="304981"/>
          </a:xfrm>
          <a:prstGeom prst="rightArrow">
            <a:avLst/>
          </a:prstGeom>
          <a:solidFill>
            <a:srgbClr val="6CC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6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/>
      <p:bldP spid="11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See your benefits &amp; Member Handbook</a:t>
            </a:r>
          </a:p>
          <a:p>
            <a:r>
              <a:rPr lang="en-US" sz="1800" dirty="0"/>
              <a:t>Choose a PCP 360</a:t>
            </a:r>
          </a:p>
          <a:p>
            <a:r>
              <a:rPr lang="en-US" sz="1800" dirty="0"/>
              <a:t>Check claims and review electronic explanations of benefits (EOB)s</a:t>
            </a:r>
          </a:p>
          <a:p>
            <a:r>
              <a:rPr lang="en-US" sz="1800" dirty="0"/>
              <a:t>Download your member ID card</a:t>
            </a:r>
          </a:p>
          <a:p>
            <a:r>
              <a:rPr lang="en-US" sz="1800" dirty="0"/>
              <a:t>Healthcare Cost Estimator Tool</a:t>
            </a:r>
          </a:p>
          <a:p>
            <a:r>
              <a:rPr lang="en-US" sz="1800" dirty="0"/>
              <a:t>Access member care resources</a:t>
            </a:r>
          </a:p>
          <a:p>
            <a:pPr lvl="1"/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Health coaching</a:t>
            </a:r>
          </a:p>
          <a:p>
            <a:pPr lvl="1"/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Prescription Price Check</a:t>
            </a:r>
          </a:p>
          <a:p>
            <a:pPr lvl="1"/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Healthcare Cost Estimator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3600" b="0" dirty="0"/>
              <a:t>myModa – your online member portal</a:t>
            </a:r>
          </a:p>
        </p:txBody>
      </p:sp>
    </p:spTree>
    <p:extLst>
      <p:ext uri="{BB962C8B-B14F-4D97-AF65-F5344CB8AC3E}">
        <p14:creationId xmlns:p14="http://schemas.microsoft.com/office/powerpoint/2010/main" val="242459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1" y="1392534"/>
            <a:ext cx="3657600" cy="491675"/>
          </a:xfrm>
        </p:spPr>
        <p:txBody>
          <a:bodyPr lIns="0">
            <a:normAutofit/>
          </a:bodyPr>
          <a:lstStyle/>
          <a:p>
            <a:r>
              <a:rPr lang="en-US" sz="1800" dirty="0"/>
              <a:t>Search for providers in your network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3600" b="0" dirty="0"/>
              <a:t>Find Care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57800" y="1478447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AE006E"/>
                </a:solidFill>
              </a:rPr>
              <a:t>Thinking about the Exclusive PPO plan for dental? Use Find Care to search for providers</a:t>
            </a:r>
            <a:r>
              <a:rPr lang="en-US" sz="1200" dirty="0"/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3369" y="2287618"/>
            <a:ext cx="2727950" cy="3229709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33713D4-23B3-1549-A074-237D38B94C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674" y="1884209"/>
            <a:ext cx="1567327" cy="14910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A52EF68-B043-A64D-B8FE-48346B7880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15" y="1899260"/>
            <a:ext cx="1567327" cy="149104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9728DE0F-C405-6E45-BB33-270EDBE95D69}"/>
              </a:ext>
            </a:extLst>
          </p:cNvPr>
          <p:cNvSpPr/>
          <p:nvPr/>
        </p:nvSpPr>
        <p:spPr>
          <a:xfrm>
            <a:off x="824311" y="3271193"/>
            <a:ext cx="8829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/>
              <a:t>Medical</a:t>
            </a:r>
          </a:p>
          <a:p>
            <a:pPr algn="ctr"/>
            <a:r>
              <a:rPr lang="en-US" sz="1200" dirty="0"/>
              <a:t>(Connexus)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D6C708A9-4544-9741-AEA4-6F687A0D061A}"/>
              </a:ext>
            </a:extLst>
          </p:cNvPr>
          <p:cNvSpPr/>
          <p:nvPr/>
        </p:nvSpPr>
        <p:spPr>
          <a:xfrm>
            <a:off x="2257921" y="3256142"/>
            <a:ext cx="15368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/>
              <a:t>Dental</a:t>
            </a:r>
          </a:p>
          <a:p>
            <a:pPr algn="ctr"/>
            <a:r>
              <a:rPr lang="en-US" sz="1200" dirty="0"/>
              <a:t>(Delta Dental Premier</a:t>
            </a:r>
            <a:br>
              <a:rPr lang="en-US" sz="1200" dirty="0"/>
            </a:br>
            <a:r>
              <a:rPr lang="en-US" sz="1200" dirty="0"/>
              <a:t> or Delta Dental PPO)</a:t>
            </a:r>
          </a:p>
        </p:txBody>
      </p:sp>
    </p:spTree>
    <p:extLst>
      <p:ext uri="{BB962C8B-B14F-4D97-AF65-F5344CB8AC3E}">
        <p14:creationId xmlns:p14="http://schemas.microsoft.com/office/powerpoint/2010/main" val="3153768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3600" b="0" dirty="0">
                <a:latin typeface="+mj-lt"/>
              </a:rPr>
              <a:t>Customer Service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6D098E6-B0DC-BA48-95E7-F5F5E0C13C4E}"/>
              </a:ext>
            </a:extLst>
          </p:cNvPr>
          <p:cNvSpPr/>
          <p:nvPr/>
        </p:nvSpPr>
        <p:spPr>
          <a:xfrm>
            <a:off x="837686" y="1537169"/>
            <a:ext cx="729406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/>
              <a:t>Available Monday through Friday from 7:30 a.m. to 5:30 p.m.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F6A20B7-1DC2-EA43-B592-1682AC9361BD}"/>
              </a:ext>
            </a:extLst>
          </p:cNvPr>
          <p:cNvSpPr/>
          <p:nvPr/>
        </p:nvSpPr>
        <p:spPr>
          <a:xfrm>
            <a:off x="2198717" y="409776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/>
              <a:t>Or </a:t>
            </a:r>
            <a:r>
              <a:rPr lang="en-US" dirty="0" smtClean="0"/>
              <a:t>email </a:t>
            </a:r>
            <a:r>
              <a:rPr lang="en-US" dirty="0"/>
              <a:t>Moda </a:t>
            </a:r>
            <a:r>
              <a:rPr lang="en-US" dirty="0" smtClean="0"/>
              <a:t>at </a:t>
            </a:r>
            <a:r>
              <a:rPr lang="en-US" dirty="0" smtClean="0">
                <a:solidFill>
                  <a:srgbClr val="AE006E"/>
                </a:solidFill>
                <a:hlinkClick r:id="rId2"/>
              </a:rPr>
              <a:t>OEBBquestions@modahealth.com</a:t>
            </a:r>
            <a:endParaRPr lang="en-US" dirty="0">
              <a:solidFill>
                <a:srgbClr val="AE006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C2855D9-23D0-7B4C-B9C8-74E81035B1A3}"/>
              </a:ext>
            </a:extLst>
          </p:cNvPr>
          <p:cNvSpPr/>
          <p:nvPr/>
        </p:nvSpPr>
        <p:spPr>
          <a:xfrm>
            <a:off x="762000" y="2450255"/>
            <a:ext cx="2438400" cy="116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BADFC16-AA89-A447-AE65-4216E6F49865}"/>
              </a:ext>
            </a:extLst>
          </p:cNvPr>
          <p:cNvSpPr/>
          <p:nvPr/>
        </p:nvSpPr>
        <p:spPr>
          <a:xfrm>
            <a:off x="3425368" y="2450255"/>
            <a:ext cx="2421924" cy="1166200"/>
          </a:xfrm>
          <a:prstGeom prst="rect">
            <a:avLst/>
          </a:prstGeom>
          <a:solidFill>
            <a:srgbClr val="6CC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C953896-9DDB-D540-8EA5-595C5F897A9D}"/>
              </a:ext>
            </a:extLst>
          </p:cNvPr>
          <p:cNvSpPr/>
          <p:nvPr/>
        </p:nvSpPr>
        <p:spPr>
          <a:xfrm>
            <a:off x="6078438" y="2462900"/>
            <a:ext cx="2277763" cy="1166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7033" y="2635199"/>
            <a:ext cx="8073568" cy="981256"/>
          </a:xfrm>
        </p:spPr>
        <p:txBody>
          <a:bodyPr numCol="3">
            <a:noAutofit/>
          </a:bodyPr>
          <a:lstStyle/>
          <a:p>
            <a:pPr marL="0" indent="0" algn="ctr">
              <a:buNone/>
            </a:pPr>
            <a:r>
              <a:rPr lang="en-US" sz="2200" dirty="0">
                <a:solidFill>
                  <a:schemeClr val="bg1"/>
                </a:solidFill>
              </a:rPr>
              <a:t>Medical/Vision</a:t>
            </a:r>
            <a:r>
              <a:rPr lang="en-US" sz="1800" dirty="0">
                <a:solidFill>
                  <a:schemeClr val="bg1"/>
                </a:solidFill>
              </a:rPr>
              <a:t/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  <a:latin typeface="Verdana" pitchFamily="34" charset="0"/>
              </a:rPr>
              <a:t>866-923-0409</a:t>
            </a:r>
          </a:p>
          <a:p>
            <a:pPr algn="ctr"/>
            <a:endParaRPr lang="en-US" sz="1800" dirty="0">
              <a:solidFill>
                <a:schemeClr val="bg1"/>
              </a:solidFill>
            </a:endParaRPr>
          </a:p>
          <a:p>
            <a:pPr algn="ctr"/>
            <a:endParaRPr lang="en-US" sz="18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2200" dirty="0">
                <a:solidFill>
                  <a:schemeClr val="bg1"/>
                </a:solidFill>
              </a:rPr>
              <a:t>Pharmacy</a:t>
            </a:r>
            <a:r>
              <a:rPr lang="en-US" sz="1800" dirty="0">
                <a:solidFill>
                  <a:schemeClr val="bg1"/>
                </a:solidFill>
              </a:rPr>
              <a:t/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 smtClean="0">
                <a:solidFill>
                  <a:schemeClr val="bg1"/>
                </a:solidFill>
                <a:latin typeface="Verdana" pitchFamily="34" charset="0"/>
              </a:rPr>
              <a:t>866-923-0411</a:t>
            </a:r>
          </a:p>
          <a:p>
            <a:pPr marL="0" indent="0" algn="ctr">
              <a:buNone/>
            </a:pPr>
            <a:endParaRPr lang="en-US" sz="1800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r</a:t>
            </a:r>
          </a:p>
          <a:p>
            <a:pPr marL="0" indent="0" algn="ctr">
              <a:buNone/>
            </a:pPr>
            <a:r>
              <a:rPr lang="en-US" sz="2200" dirty="0" smtClean="0">
                <a:solidFill>
                  <a:schemeClr val="bg1"/>
                </a:solidFill>
              </a:rPr>
              <a:t>Dental</a:t>
            </a:r>
            <a:r>
              <a:rPr lang="en-US" sz="1800" dirty="0">
                <a:solidFill>
                  <a:schemeClr val="bg1"/>
                </a:solidFill>
              </a:rPr>
              <a:t/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  <a:latin typeface="Verdana" pitchFamily="34" charset="0"/>
              </a:rPr>
              <a:t>866-923-0410</a:t>
            </a:r>
          </a:p>
        </p:txBody>
      </p:sp>
    </p:spTree>
    <p:extLst>
      <p:ext uri="{BB962C8B-B14F-4D97-AF65-F5344CB8AC3E}">
        <p14:creationId xmlns:p14="http://schemas.microsoft.com/office/powerpoint/2010/main" val="100379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Moda Health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Medical and Pharmacy</a:t>
            </a:r>
          </a:p>
        </p:txBody>
      </p:sp>
    </p:spTree>
    <p:extLst>
      <p:ext uri="{BB962C8B-B14F-4D97-AF65-F5344CB8AC3E}">
        <p14:creationId xmlns:p14="http://schemas.microsoft.com/office/powerpoint/2010/main" val="25095596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3521754"/>
              </p:ext>
            </p:extLst>
          </p:nvPr>
        </p:nvGraphicFramePr>
        <p:xfrm>
          <a:off x="403167" y="1281544"/>
          <a:ext cx="8283633" cy="53478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3600" b="0" dirty="0"/>
              <a:t>Plans and network options</a:t>
            </a:r>
          </a:p>
        </p:txBody>
      </p:sp>
    </p:spTree>
    <p:extLst>
      <p:ext uri="{BB962C8B-B14F-4D97-AF65-F5344CB8AC3E}">
        <p14:creationId xmlns:p14="http://schemas.microsoft.com/office/powerpoint/2010/main" val="22828995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D11BD499-9589-7F44-995A-59324DE07E12}"/>
              </a:ext>
            </a:extLst>
          </p:cNvPr>
          <p:cNvSpPr/>
          <p:nvPr/>
        </p:nvSpPr>
        <p:spPr>
          <a:xfrm>
            <a:off x="533400" y="1976733"/>
            <a:ext cx="2362200" cy="80593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1ACCFC0-33CC-314E-831A-6C77D8CCA7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3167" y="367145"/>
            <a:ext cx="8283633" cy="699655"/>
          </a:xfrm>
        </p:spPr>
        <p:txBody>
          <a:bodyPr/>
          <a:lstStyle/>
          <a:p>
            <a:r>
              <a:rPr lang="en-US" b="0" dirty="0"/>
              <a:t>How to participate in coordinated care and receive enhanced benefits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30FE530-24D9-164E-B05C-91B78FB31C3B}"/>
              </a:ext>
            </a:extLst>
          </p:cNvPr>
          <p:cNvSpPr/>
          <p:nvPr/>
        </p:nvSpPr>
        <p:spPr>
          <a:xfrm>
            <a:off x="626530" y="2092883"/>
            <a:ext cx="21759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dirty="0">
                <a:solidFill>
                  <a:schemeClr val="bg1"/>
                </a:solidFill>
              </a:rPr>
              <a:t>Choose a PCP 360 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with </a:t>
            </a:r>
            <a:r>
              <a:rPr lang="en-US" sz="1600" dirty="0" err="1">
                <a:solidFill>
                  <a:schemeClr val="bg1"/>
                </a:solidFill>
              </a:rPr>
              <a:t>Moda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AACC236-4981-0045-AF22-B30CF53497AE}"/>
              </a:ext>
            </a:extLst>
          </p:cNvPr>
          <p:cNvSpPr/>
          <p:nvPr/>
        </p:nvSpPr>
        <p:spPr>
          <a:xfrm>
            <a:off x="2988731" y="2031327"/>
            <a:ext cx="46312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dirty="0"/>
              <a:t>A PCP 360 delivers full-circle care, coordinating your care with other providers as needed. They are high-quality primary care providers who will partner with you to be accountable for your health.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584105BC-70DC-9C42-9EBD-A970AE14CF4A}"/>
              </a:ext>
            </a:extLst>
          </p:cNvPr>
          <p:cNvSpPr/>
          <p:nvPr/>
        </p:nvSpPr>
        <p:spPr>
          <a:xfrm>
            <a:off x="533400" y="2858867"/>
            <a:ext cx="2362200" cy="8059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71FBEE7B-9A42-E24D-847C-251DEE6B37A0}"/>
              </a:ext>
            </a:extLst>
          </p:cNvPr>
          <p:cNvSpPr/>
          <p:nvPr/>
        </p:nvSpPr>
        <p:spPr>
          <a:xfrm>
            <a:off x="601898" y="2971562"/>
            <a:ext cx="22005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dirty="0">
                <a:solidFill>
                  <a:schemeClr val="bg1"/>
                </a:solidFill>
              </a:rPr>
              <a:t>Each member of your family gets a choice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E2408A6-A6CA-344D-9990-032B4A57E5C4}"/>
              </a:ext>
            </a:extLst>
          </p:cNvPr>
          <p:cNvSpPr/>
          <p:nvPr/>
        </p:nvSpPr>
        <p:spPr>
          <a:xfrm>
            <a:off x="2988730" y="3020917"/>
            <a:ext cx="40978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dirty="0"/>
              <a:t>Each enrolled member can choose coordinated care to receive enhanced benefits. Each can also choose their own PCP 360.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63FE73F6-B618-0C41-9745-D0B89625F041}"/>
              </a:ext>
            </a:extLst>
          </p:cNvPr>
          <p:cNvSpPr/>
          <p:nvPr/>
        </p:nvSpPr>
        <p:spPr>
          <a:xfrm>
            <a:off x="533400" y="3735560"/>
            <a:ext cx="2362200" cy="8059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D6F1C49A-E435-A24C-8DEE-BE153D0ED1CA}"/>
              </a:ext>
            </a:extLst>
          </p:cNvPr>
          <p:cNvSpPr/>
          <p:nvPr/>
        </p:nvSpPr>
        <p:spPr>
          <a:xfrm>
            <a:off x="601898" y="3723029"/>
            <a:ext cx="22005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dirty="0">
                <a:solidFill>
                  <a:schemeClr val="bg1"/>
                </a:solidFill>
              </a:rPr>
              <a:t>Use your PCP 360 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for all of  your primary care needs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57625242-ECBB-304E-AEE8-4DB8D9D16B1D}"/>
              </a:ext>
            </a:extLst>
          </p:cNvPr>
          <p:cNvSpPr/>
          <p:nvPr/>
        </p:nvSpPr>
        <p:spPr>
          <a:xfrm>
            <a:off x="2988730" y="4000027"/>
            <a:ext cx="40978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dirty="0"/>
              <a:t>No referrals required to see specialists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FB6B4DE3-B3DC-0C44-9CDB-179909BBD11F}"/>
              </a:ext>
            </a:extLst>
          </p:cNvPr>
          <p:cNvSpPr/>
          <p:nvPr/>
        </p:nvSpPr>
        <p:spPr>
          <a:xfrm>
            <a:off x="533400" y="4621680"/>
            <a:ext cx="2362200" cy="8059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753D31CF-A938-E646-835D-0CB3C61E8641}"/>
              </a:ext>
            </a:extLst>
          </p:cNvPr>
          <p:cNvSpPr/>
          <p:nvPr/>
        </p:nvSpPr>
        <p:spPr>
          <a:xfrm>
            <a:off x="601898" y="4732260"/>
            <a:ext cx="23868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dirty="0">
                <a:solidFill>
                  <a:schemeClr val="bg1"/>
                </a:solidFill>
              </a:rPr>
              <a:t>Choose a PCP 360 at any time during the year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6A223522-26E6-1349-B0F8-25DF71158B94}"/>
              </a:ext>
            </a:extLst>
          </p:cNvPr>
          <p:cNvSpPr/>
          <p:nvPr/>
        </p:nvSpPr>
        <p:spPr>
          <a:xfrm>
            <a:off x="2988730" y="4793814"/>
            <a:ext cx="40978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dirty="0"/>
              <a:t>Enhanced benefits are effective as of the first of the same month in which you make the selection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31ADAF31-E6D8-8E4E-9AA6-BDD0C719F44B}"/>
              </a:ext>
            </a:extLst>
          </p:cNvPr>
          <p:cNvSpPr/>
          <p:nvPr/>
        </p:nvSpPr>
        <p:spPr>
          <a:xfrm>
            <a:off x="533400" y="5498373"/>
            <a:ext cx="2362200" cy="8059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1A66253B-89EB-074B-B9D0-0E2493DF50C6}"/>
              </a:ext>
            </a:extLst>
          </p:cNvPr>
          <p:cNvSpPr/>
          <p:nvPr/>
        </p:nvSpPr>
        <p:spPr>
          <a:xfrm>
            <a:off x="601898" y="5493603"/>
            <a:ext cx="23868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dirty="0">
                <a:solidFill>
                  <a:schemeClr val="bg1"/>
                </a:solidFill>
              </a:rPr>
              <a:t>Premium is the same 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for coordinated care or non-coordinated care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AF2E6789-1F95-BF4A-A258-B0E1A80F9B05}"/>
              </a:ext>
            </a:extLst>
          </p:cNvPr>
          <p:cNvSpPr/>
          <p:nvPr/>
        </p:nvSpPr>
        <p:spPr>
          <a:xfrm>
            <a:off x="2988730" y="5661080"/>
            <a:ext cx="40978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dirty="0"/>
              <a:t>Receive an enhanced benefit level when you choose </a:t>
            </a:r>
            <a:br>
              <a:rPr lang="en-US" sz="1200" dirty="0"/>
            </a:br>
            <a:r>
              <a:rPr lang="en-US" sz="1200" dirty="0"/>
              <a:t>coordinated care</a:t>
            </a:r>
          </a:p>
        </p:txBody>
      </p:sp>
    </p:spTree>
    <p:extLst>
      <p:ext uri="{BB962C8B-B14F-4D97-AF65-F5344CB8AC3E}">
        <p14:creationId xmlns:p14="http://schemas.microsoft.com/office/powerpoint/2010/main" val="22019076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5902520"/>
              </p:ext>
            </p:extLst>
          </p:nvPr>
        </p:nvGraphicFramePr>
        <p:xfrm>
          <a:off x="152400" y="923118"/>
          <a:ext cx="8888051" cy="298347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2700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382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620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620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0395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7244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813906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862494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892823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791222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</a:tblGrid>
              <a:tr h="320040">
                <a:tc gridSpan="11">
                  <a:txBody>
                    <a:bodyPr/>
                    <a:lstStyle/>
                    <a:p>
                      <a:pPr algn="l"/>
                      <a:endParaRPr lang="en-US" sz="1000" b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aseline="0" dirty="0">
                        <a:solidFill>
                          <a:srgbClr val="574319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aseline="0" dirty="0">
                        <a:solidFill>
                          <a:srgbClr val="574319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8252">
                <a:tc rowSpan="2"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Medical </a:t>
                      </a:r>
                    </a:p>
                    <a:p>
                      <a:pPr algn="l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Plan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Deductible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Out-of-pocket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Primary care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Specialist care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Urgent care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438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</a:rPr>
                        <a:t>Coordinated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</a:rPr>
                        <a:t>Non-coordinated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</a:rPr>
                        <a:t>Coordinated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</a:rPr>
                        <a:t>Non-coordinated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</a:rPr>
                        <a:t>Coordinated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</a:rPr>
                        <a:t>Non-coordinated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</a:rPr>
                        <a:t>Coordinated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</a:rPr>
                        <a:t>Non-coordinated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</a:rPr>
                        <a:t>Coordinated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</a:rPr>
                        <a:t>Non-coordinated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1058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/>
                        <a:t>Plan 1</a:t>
                      </a:r>
                      <a:r>
                        <a:rPr lang="en-US" sz="1400" b="1" baseline="300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$400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$500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$2,850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$3,250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$20</a:t>
                      </a:r>
                      <a:r>
                        <a:rPr lang="en-US" sz="1200" b="0" i="0" u="none" strike="noStrike" baseline="30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n-US" sz="12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20%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$40</a:t>
                      </a:r>
                      <a:r>
                        <a:rPr lang="en-US" sz="1200" b="0" i="0" u="none" strike="noStrike" baseline="30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n-US" sz="12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20%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$40</a:t>
                      </a:r>
                      <a:r>
                        <a:rPr lang="en-US" sz="1200" b="0" i="0" u="none" strike="noStrike" baseline="30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n-US" sz="12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20%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1058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/>
                        <a:t>Plan 2</a:t>
                      </a:r>
                      <a:r>
                        <a:rPr lang="en-US" sz="1400" b="1" baseline="30000" dirty="0"/>
                        <a:t>2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$800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$900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$3,850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$4,250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$20</a:t>
                      </a:r>
                      <a:r>
                        <a:rPr lang="en-US" sz="1200" b="0" i="0" u="none" strike="noStrike" baseline="30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n-US" sz="12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20%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$40</a:t>
                      </a:r>
                      <a:r>
                        <a:rPr lang="en-US" sz="1200" b="0" i="0" u="none" strike="noStrike" baseline="30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n-US" sz="12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20%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$40</a:t>
                      </a:r>
                      <a:r>
                        <a:rPr lang="en-US" sz="1200" b="0" i="0" u="none" strike="noStrike" baseline="30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n-US" sz="12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20%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610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Plan 6</a:t>
                      </a:r>
                      <a:r>
                        <a:rPr lang="en-US" sz="1400" b="1" baseline="30000" dirty="0"/>
                        <a:t>2</a:t>
                      </a:r>
                      <a:r>
                        <a:rPr lang="en-US" sz="1400" b="1" dirty="0"/>
                        <a:t/>
                      </a:r>
                      <a:br>
                        <a:rPr lang="en-US" sz="1400" b="1" dirty="0"/>
                      </a:br>
                      <a:r>
                        <a:rPr lang="en-US" sz="1000" b="1" dirty="0"/>
                        <a:t>HSA</a:t>
                      </a:r>
                      <a:r>
                        <a:rPr lang="en-US" sz="1000" b="1" baseline="0" dirty="0"/>
                        <a:t> Optional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$1,600</a:t>
                      </a:r>
                      <a:r>
                        <a:rPr lang="en-US" sz="1200" b="0" i="0" u="none" strike="noStrike" baseline="30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$1,700</a:t>
                      </a:r>
                      <a:r>
                        <a:rPr lang="en-US" sz="1200" b="0" i="0" u="none" strike="noStrike" baseline="30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$6,400</a:t>
                      </a:r>
                      <a:r>
                        <a:rPr lang="en-US" sz="1200" b="0" i="0" u="none" strike="noStrike" baseline="30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12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$6,750</a:t>
                      </a:r>
                      <a:r>
                        <a:rPr lang="en-US" sz="1200" b="0" i="0" u="none" strike="noStrike" baseline="30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12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15%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20%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15%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20%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15%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20%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610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Plan 7</a:t>
                      </a:r>
                      <a:r>
                        <a:rPr lang="en-US" sz="1400" b="1" baseline="30000" dirty="0"/>
                        <a:t>2</a:t>
                      </a:r>
                      <a:r>
                        <a:rPr lang="en-US" sz="1400" b="1" dirty="0"/>
                        <a:t/>
                      </a:r>
                      <a:br>
                        <a:rPr lang="en-US" sz="1400" b="1" dirty="0"/>
                      </a:br>
                      <a:r>
                        <a:rPr lang="en-US" sz="1000" b="1" dirty="0"/>
                        <a:t>HSA</a:t>
                      </a:r>
                      <a:r>
                        <a:rPr lang="en-US" sz="1000" b="1" baseline="0" dirty="0"/>
                        <a:t> Optional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$2,000</a:t>
                      </a:r>
                      <a:r>
                        <a:rPr lang="en-US" sz="1200" b="0" i="0" u="none" strike="noStrike" baseline="30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$2,100</a:t>
                      </a:r>
                      <a:r>
                        <a:rPr lang="en-US" sz="1200" b="0" i="0" u="none" strike="noStrike" baseline="30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$6,500</a:t>
                      </a:r>
                      <a:r>
                        <a:rPr lang="en-US" sz="1200" b="0" i="0" u="none" strike="noStrike" baseline="30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12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$6,750</a:t>
                      </a:r>
                      <a:r>
                        <a:rPr lang="en-US" sz="1200" b="0" i="0" u="none" strike="noStrike" baseline="30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12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20%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25%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20%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25%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20%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25%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2400" y="4446919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800" kern="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8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Deductible waived</a:t>
            </a:r>
          </a:p>
          <a:p>
            <a:pPr lvl="0">
              <a:defRPr/>
            </a:pPr>
            <a:endParaRPr lang="en-US" sz="800" kern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en-US" sz="800" kern="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8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If enrolled in a Moda medical plan, each covered individual must choose a PCP 360 with Moda for that individual to receive the enhanced “coordinated” benefit under that plan when using a provider in the Connexus Network. If an individual has not chosen a PCP 360 with Moda, they will receive the “non-coordinated” benefit shown in the right column if using a provider in the Connexus Network. Any services by a provider outside the Connexus Network will be paid at the “out-of-network” level regardless of whether the individual has chosen a PCP 360 with Moda or not. </a:t>
            </a:r>
            <a:endParaRPr lang="en-US" sz="800" kern="0" baseline="30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4400" y="1607128"/>
            <a:ext cx="762000" cy="229946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514600" y="1599454"/>
            <a:ext cx="762000" cy="230713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071440" y="1599454"/>
            <a:ext cx="881560" cy="230713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747840" y="1607128"/>
            <a:ext cx="762000" cy="229946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7411642" y="1607128"/>
            <a:ext cx="817958" cy="229946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="" xmlns:a16="http://schemas.microsoft.com/office/drawing/2014/main" id="{9799F9BD-28A5-2642-92D4-C1D0B6128DFF}"/>
              </a:ext>
            </a:extLst>
          </p:cNvPr>
          <p:cNvSpPr txBox="1">
            <a:spLocks/>
          </p:cNvSpPr>
          <p:nvPr/>
        </p:nvSpPr>
        <p:spPr>
          <a:xfrm>
            <a:off x="403167" y="367145"/>
            <a:ext cx="8283633" cy="6996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spcBef>
                <a:spcPts val="1800"/>
              </a:spcBef>
              <a:spcAft>
                <a:spcPts val="0"/>
              </a:spcAft>
              <a:buSzPct val="100000"/>
              <a:buFont typeface="Calibri" panose="020F0502020204030204" pitchFamily="34" charset="0"/>
              <a:buNone/>
              <a:defRPr sz="4000" b="1" kern="1200" baseline="0">
                <a:solidFill>
                  <a:schemeClr val="tx2"/>
                </a:solidFill>
                <a:latin typeface="+mn-lt"/>
                <a:ea typeface="Verdana" pitchFamily="34" charset="0"/>
                <a:cs typeface="Verdana" pitchFamily="34" charset="0"/>
              </a:defRPr>
            </a:lvl1pPr>
            <a:lvl2pPr marL="685800" indent="-228600" algn="l" defTabSz="914400" rtl="0" eaLnBrk="1" latinLnBrk="0" hangingPunct="1">
              <a:spcBef>
                <a:spcPts val="0"/>
              </a:spcBef>
              <a:spcAft>
                <a:spcPts val="0"/>
              </a:spcAft>
              <a:buSzPct val="100000"/>
              <a:buFont typeface="Calibri" panose="020F0502020204030204" pitchFamily="34" charset="0"/>
              <a:buChar char="−"/>
              <a:defRPr sz="22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0"/>
              </a:spcAft>
              <a:buSzPct val="100000"/>
              <a:buFont typeface="Calibri" panose="020F0502020204030204" pitchFamily="34" charset="0"/>
              <a:buChar char="◦"/>
              <a:defRPr sz="22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0"/>
              </a:spcAft>
              <a:buSzPct val="100000"/>
              <a:buFont typeface="Calibri" panose="020F0502020204030204" pitchFamily="34" charset="0"/>
              <a:buChar char="▪"/>
              <a:defRPr sz="22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0"/>
              </a:spcAft>
              <a:buSzPct val="100000"/>
              <a:buFont typeface="Calibri" panose="020F0502020204030204" pitchFamily="34" charset="0"/>
              <a:buChar char="▫"/>
              <a:defRPr sz="2200" b="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ts val="0"/>
              </a:spcBef>
              <a:spcAft>
                <a:spcPts val="0"/>
              </a:spcAft>
              <a:buSzPct val="100000"/>
              <a:buFont typeface="Calibri" panose="020F0502020204030204" pitchFamily="34" charset="0"/>
              <a:buChar char="-"/>
              <a:defRPr sz="22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0" dirty="0"/>
              <a:t>New </a:t>
            </a:r>
            <a:r>
              <a:rPr lang="en-US" sz="3600" b="0" dirty="0" err="1"/>
              <a:t>Moda</a:t>
            </a:r>
            <a:r>
              <a:rPr lang="en-US" sz="3600" b="0" dirty="0"/>
              <a:t> medical plans!</a:t>
            </a:r>
          </a:p>
        </p:txBody>
      </p:sp>
    </p:spTree>
    <p:extLst>
      <p:ext uri="{BB962C8B-B14F-4D97-AF65-F5344CB8AC3E}">
        <p14:creationId xmlns:p14="http://schemas.microsoft.com/office/powerpoint/2010/main" val="4115409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03167" y="1242218"/>
            <a:ext cx="8055033" cy="4525963"/>
          </a:xfrm>
        </p:spPr>
        <p:txBody>
          <a:bodyPr/>
          <a:lstStyle/>
          <a:p>
            <a:r>
              <a:rPr lang="en-US" sz="2000" dirty="0" smtClean="0"/>
              <a:t>Members </a:t>
            </a:r>
            <a:r>
              <a:rPr lang="en-US" sz="2000" smtClean="0"/>
              <a:t>on coordinated care with </a:t>
            </a:r>
            <a:r>
              <a:rPr lang="en-US" sz="2000" dirty="0" smtClean="0"/>
              <a:t>chronic conditions such as asthma, heart conditions, cholesterol, high blood pressure and diabetes have an incentive care office visit benefit.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Incentive Care Benefits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4478090"/>
              </p:ext>
            </p:extLst>
          </p:nvPr>
        </p:nvGraphicFramePr>
        <p:xfrm>
          <a:off x="1180457" y="2251977"/>
          <a:ext cx="6287143" cy="246743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64068"/>
                <a:gridCol w="2058607"/>
                <a:gridCol w="2264468"/>
              </a:tblGrid>
              <a:tr h="228292">
                <a:tc gridSpan="3">
                  <a:txBody>
                    <a:bodyPr/>
                    <a:lstStyle/>
                    <a:p>
                      <a:pPr algn="l"/>
                      <a:endParaRPr lang="en-US" sz="1000" b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aseline="0" dirty="0">
                        <a:solidFill>
                          <a:srgbClr val="574319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4476">
                <a:tc rowSpan="2"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Medical </a:t>
                      </a:r>
                    </a:p>
                    <a:p>
                      <a:pPr algn="l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Plan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Incentive</a:t>
                      </a:r>
                      <a:r>
                        <a:rPr lang="en-US" sz="1400" b="1" baseline="0" dirty="0" smtClean="0">
                          <a:solidFill>
                            <a:schemeClr val="bg1"/>
                          </a:solidFill>
                        </a:rPr>
                        <a:t> Care Office Visit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2858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</a:rPr>
                        <a:t>Coordinated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</a:rPr>
                        <a:t>Non-Coordinated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00181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/>
                        <a:t>Plan </a:t>
                      </a:r>
                      <a:r>
                        <a:rPr lang="en-US" sz="1400" b="1" dirty="0" smtClean="0"/>
                        <a:t>1</a:t>
                      </a:r>
                      <a:r>
                        <a:rPr lang="en-US" sz="1400" b="1" baseline="300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$15</a:t>
                      </a:r>
                      <a:r>
                        <a:rPr lang="en-US" sz="1200" b="0" baseline="30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1</a:t>
                      </a:r>
                      <a:endParaRPr lang="en-US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20%</a:t>
                      </a:r>
                      <a:endParaRPr lang="en-US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</a:tr>
              <a:tr h="300181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/>
                        <a:t>Plan </a:t>
                      </a:r>
                      <a:r>
                        <a:rPr lang="en-US" sz="1400" b="1" dirty="0" smtClean="0"/>
                        <a:t>2</a:t>
                      </a:r>
                      <a:r>
                        <a:rPr lang="en-US" sz="1400" b="1" baseline="30000" dirty="0"/>
                        <a:t>2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$15</a:t>
                      </a:r>
                      <a:r>
                        <a:rPr lang="en-US" sz="1200" b="0" baseline="30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1</a:t>
                      </a:r>
                      <a:endParaRPr lang="en-US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20%</a:t>
                      </a:r>
                      <a:endParaRPr lang="en-US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</a:tr>
              <a:tr h="5068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Plan </a:t>
                      </a:r>
                      <a:r>
                        <a:rPr lang="en-US" sz="1400" b="1" dirty="0" smtClean="0"/>
                        <a:t>6</a:t>
                      </a:r>
                      <a:r>
                        <a:rPr lang="en-US" sz="1400" b="1" baseline="30000" dirty="0"/>
                        <a:t>2</a:t>
                      </a:r>
                      <a:r>
                        <a:rPr lang="en-US" sz="1400" b="1" dirty="0"/>
                        <a:t/>
                      </a:r>
                      <a:br>
                        <a:rPr lang="en-US" sz="1400" b="1" dirty="0"/>
                      </a:br>
                      <a:r>
                        <a:rPr lang="en-US" sz="1000" b="1" dirty="0"/>
                        <a:t>HSA</a:t>
                      </a:r>
                      <a:r>
                        <a:rPr lang="en-US" sz="1000" b="1" baseline="0" dirty="0"/>
                        <a:t> Optional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15%</a:t>
                      </a:r>
                      <a:endParaRPr lang="en-US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20%</a:t>
                      </a:r>
                      <a:endParaRPr lang="en-US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</a:tr>
              <a:tr h="5068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Plan </a:t>
                      </a:r>
                      <a:r>
                        <a:rPr lang="en-US" sz="1400" b="1" dirty="0" smtClean="0"/>
                        <a:t>7</a:t>
                      </a:r>
                      <a:r>
                        <a:rPr lang="en-US" sz="1400" b="1" baseline="30000" dirty="0"/>
                        <a:t>2</a:t>
                      </a:r>
                      <a:r>
                        <a:rPr lang="en-US" sz="1400" b="1" dirty="0"/>
                        <a:t/>
                      </a:r>
                      <a:br>
                        <a:rPr lang="en-US" sz="1400" b="1" dirty="0"/>
                      </a:br>
                      <a:r>
                        <a:rPr lang="en-US" sz="1000" b="1" dirty="0"/>
                        <a:t>HSA</a:t>
                      </a:r>
                      <a:r>
                        <a:rPr lang="en-US" sz="1000" b="1" baseline="0" dirty="0"/>
                        <a:t> Optional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20%</a:t>
                      </a:r>
                      <a:endParaRPr lang="en-US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25%</a:t>
                      </a:r>
                      <a:endParaRPr lang="en-US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228600" y="4929254"/>
            <a:ext cx="8001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800" kern="0" baseline="300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8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Deductible waived.</a:t>
            </a:r>
          </a:p>
          <a:p>
            <a:pPr lvl="0">
              <a:defRPr/>
            </a:pPr>
            <a:endParaRPr lang="en-US" sz="800" kern="0" dirty="0">
              <a:solidFill>
                <a:srgbClr val="000000">
                  <a:lumMod val="65000"/>
                  <a:lumOff val="3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en-US" sz="800" kern="0" baseline="300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8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If enrolled in a Moda medical plan, each covered individual must choose a PCP 360 with Moda for that individual to receive the enhanced “coordinated” benefit under that plan when using a provider in the Connexus network. If an individual has not chosen a PCP 360 with Moda, they will receive the “non-coordinated” benefit shown in the right column if using a provider in the Connexus network. Any services by a provider outside the Connexus network will be paid at the “out-of-network” level regardless of whether the individual has chosen a PCP 360 with Moda or not. </a:t>
            </a:r>
            <a:endParaRPr lang="en-US" sz="800" kern="0" baseline="30000" dirty="0">
              <a:solidFill>
                <a:srgbClr val="000000">
                  <a:lumMod val="65000"/>
                  <a:lumOff val="3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962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B7676E6-BD55-6840-A357-5790D1CC34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3600" b="0" dirty="0"/>
              <a:t>Out-of-area dependent coverage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932DDA75-729B-6745-A0EF-50A6AE2D2F59}"/>
              </a:ext>
            </a:extLst>
          </p:cNvPr>
          <p:cNvSpPr/>
          <p:nvPr/>
        </p:nvSpPr>
        <p:spPr>
          <a:xfrm>
            <a:off x="914399" y="1479054"/>
            <a:ext cx="3124201" cy="53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96C57E7-09CD-C248-96CD-505E5637766F}"/>
              </a:ext>
            </a:extLst>
          </p:cNvPr>
          <p:cNvSpPr txBox="1"/>
          <p:nvPr/>
        </p:nvSpPr>
        <p:spPr>
          <a:xfrm>
            <a:off x="1524000" y="1555254"/>
            <a:ext cx="1828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Part-time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D6369E79-FBD2-1940-82B9-107E216B1898}"/>
              </a:ext>
            </a:extLst>
          </p:cNvPr>
          <p:cNvSpPr/>
          <p:nvPr/>
        </p:nvSpPr>
        <p:spPr>
          <a:xfrm>
            <a:off x="838200" y="2209800"/>
            <a:ext cx="3200401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dirty="0"/>
              <a:t>Dependents who live </a:t>
            </a:r>
            <a:r>
              <a:rPr lang="en-US" sz="1400" b="1" i="1" dirty="0"/>
              <a:t>part-time</a:t>
            </a:r>
            <a:r>
              <a:rPr lang="en-US" sz="1400" dirty="0"/>
              <a:t> outside of the Connexus Network service area (like college students) can still choose a PCP 360 for coordinated care and receive enhanced benefits </a:t>
            </a:r>
          </a:p>
          <a:p>
            <a:pPr lvl="0"/>
            <a:endParaRPr lang="en-US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Notify your employer and </a:t>
            </a:r>
            <a:r>
              <a:rPr lang="en-US" sz="1200" dirty="0" err="1"/>
              <a:t>Moda</a:t>
            </a:r>
            <a:r>
              <a:rPr lang="en-US" sz="1200" dirty="0"/>
              <a:t> Customer Service of the dependent’s address change for access to our travel network for in-network benefits away from home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Primary care outside of the Connexus Network service area, from someone other than their designated PCP 360, will be at the “not my chosen PCP 360”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7441B3B4-9FDA-A946-A731-7AC7033BD49A}"/>
              </a:ext>
            </a:extLst>
          </p:cNvPr>
          <p:cNvSpPr/>
          <p:nvPr/>
        </p:nvSpPr>
        <p:spPr>
          <a:xfrm>
            <a:off x="4652553" y="2209800"/>
            <a:ext cx="320040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dirty="0" smtClean="0"/>
              <a:t>Early retirees, COBRA members and </a:t>
            </a:r>
            <a:r>
              <a:rPr lang="en-US" sz="1400" dirty="0"/>
              <a:t>dependents who live </a:t>
            </a:r>
            <a:r>
              <a:rPr lang="en-US" sz="1400" b="1" i="1" dirty="0"/>
              <a:t>full-time</a:t>
            </a:r>
            <a:r>
              <a:rPr lang="en-US" sz="1400" dirty="0"/>
              <a:t> outside of the Connexus Network service area are not eligible for coordinated care and enhanced benefits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CAD1C11A-2B94-7145-8B25-FC385F2784B8}"/>
              </a:ext>
            </a:extLst>
          </p:cNvPr>
          <p:cNvSpPr/>
          <p:nvPr/>
        </p:nvSpPr>
        <p:spPr>
          <a:xfrm>
            <a:off x="4728753" y="1479054"/>
            <a:ext cx="3124201" cy="53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B447441-3738-7641-BB74-C6C05ACA61B7}"/>
              </a:ext>
            </a:extLst>
          </p:cNvPr>
          <p:cNvSpPr txBox="1"/>
          <p:nvPr/>
        </p:nvSpPr>
        <p:spPr>
          <a:xfrm>
            <a:off x="5338354" y="1555254"/>
            <a:ext cx="1828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Full-time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640B8EA9-FCE9-6540-96B9-D26DC2743CE4}"/>
              </a:ext>
            </a:extLst>
          </p:cNvPr>
          <p:cNvCxnSpPr/>
          <p:nvPr/>
        </p:nvCxnSpPr>
        <p:spPr>
          <a:xfrm>
            <a:off x="4343400" y="1479054"/>
            <a:ext cx="0" cy="3962400"/>
          </a:xfrm>
          <a:prstGeom prst="line">
            <a:avLst/>
          </a:prstGeom>
          <a:ln w="1587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353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="" xmlns:a16="http://schemas.microsoft.com/office/drawing/2014/main" id="{D054969A-15AE-0747-A2F2-65FF9372E0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3167" y="367145"/>
            <a:ext cx="8283633" cy="699655"/>
          </a:xfrm>
        </p:spPr>
        <p:txBody>
          <a:bodyPr/>
          <a:lstStyle/>
          <a:p>
            <a:r>
              <a:rPr lang="en-US" sz="3600" b="0" dirty="0"/>
              <a:t>How to choose a Moda PCP 360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472ADAB-6F5D-9B41-A4AF-4290401A83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115" y="1356403"/>
            <a:ext cx="1540108" cy="146514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E621ED90-4C10-CF4B-95FA-A30262396320}"/>
              </a:ext>
            </a:extLst>
          </p:cNvPr>
          <p:cNvSpPr/>
          <p:nvPr/>
        </p:nvSpPr>
        <p:spPr>
          <a:xfrm>
            <a:off x="1471726" y="2877702"/>
            <a:ext cx="29848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dirty="0"/>
              <a:t>Call </a:t>
            </a:r>
            <a:r>
              <a:rPr lang="en-US" dirty="0" err="1"/>
              <a:t>Moda</a:t>
            </a:r>
            <a:r>
              <a:rPr lang="en-US" dirty="0"/>
              <a:t> Customer Service</a:t>
            </a:r>
          </a:p>
          <a:p>
            <a:pPr lvl="0" algn="ctr"/>
            <a:r>
              <a:rPr lang="en-US" dirty="0"/>
              <a:t>866-923-0409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457F4953-505B-0140-93B1-C99156A7B071}"/>
              </a:ext>
            </a:extLst>
          </p:cNvPr>
          <p:cNvSpPr/>
          <p:nvPr/>
        </p:nvSpPr>
        <p:spPr>
          <a:xfrm>
            <a:off x="4825294" y="2877702"/>
            <a:ext cx="1931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dirty="0"/>
              <a:t> Log in to </a:t>
            </a:r>
            <a:r>
              <a:rPr lang="en-US" dirty="0" err="1"/>
              <a:t>myModa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6F1706D-3ABC-2E4E-8D15-07DD9476FB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099" y="1325491"/>
            <a:ext cx="1600200" cy="152231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A3C4BBD5-0C74-9146-A2F8-9E5E73F112FA}"/>
              </a:ext>
            </a:extLst>
          </p:cNvPr>
          <p:cNvSpPr/>
          <p:nvPr/>
        </p:nvSpPr>
        <p:spPr>
          <a:xfrm>
            <a:off x="1380182" y="3935919"/>
            <a:ext cx="72935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You will be able to choose your PCP 360 beginning in September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7926592-218C-4647-86F7-D2D662765C2F}"/>
              </a:ext>
            </a:extLst>
          </p:cNvPr>
          <p:cNvSpPr/>
          <p:nvPr/>
        </p:nvSpPr>
        <p:spPr>
          <a:xfrm>
            <a:off x="801187" y="4321863"/>
            <a:ext cx="6590213" cy="1200329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685800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Note: you and your family will have the ability to choose a PCP 360 at any point during the year and will begin receiving the enhanced benefits effective the first of the month you have chosen your PCP 360 with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Moda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397157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slide">
  <a:themeElements>
    <a:clrScheme name="Moda 2016">
      <a:dk1>
        <a:srgbClr val="000000"/>
      </a:dk1>
      <a:lt1>
        <a:srgbClr val="FFFFFF"/>
      </a:lt1>
      <a:dk2>
        <a:srgbClr val="B0006D"/>
      </a:dk2>
      <a:lt2>
        <a:srgbClr val="F2F2F2"/>
      </a:lt2>
      <a:accent1>
        <a:srgbClr val="B0006D"/>
      </a:accent1>
      <a:accent2>
        <a:srgbClr val="3AA9B8"/>
      </a:accent2>
      <a:accent3>
        <a:srgbClr val="ABDCD5"/>
      </a:accent3>
      <a:accent4>
        <a:srgbClr val="FFF381"/>
      </a:accent4>
      <a:accent5>
        <a:srgbClr val="FABEA7"/>
      </a:accent5>
      <a:accent6>
        <a:srgbClr val="D9D9D9"/>
      </a:accent6>
      <a:hlink>
        <a:srgbClr val="B0006D"/>
      </a:hlink>
      <a:folHlink>
        <a:srgbClr val="850D7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ster">
  <a:themeElements>
    <a:clrScheme name="Delta Dental B">
      <a:dk1>
        <a:srgbClr val="000000"/>
      </a:dk1>
      <a:lt1>
        <a:srgbClr val="FFFFFF"/>
      </a:lt1>
      <a:dk2>
        <a:srgbClr val="AE006E"/>
      </a:dk2>
      <a:lt2>
        <a:srgbClr val="41B04A"/>
      </a:lt2>
      <a:accent1>
        <a:srgbClr val="89D38F"/>
      </a:accent1>
      <a:accent2>
        <a:srgbClr val="3AA9B8"/>
      </a:accent2>
      <a:accent3>
        <a:srgbClr val="CAE9E5"/>
      </a:accent3>
      <a:accent4>
        <a:srgbClr val="A0A9C4"/>
      </a:accent4>
      <a:accent5>
        <a:srgbClr val="AE006E"/>
      </a:accent5>
      <a:accent6>
        <a:srgbClr val="F2ECC6"/>
      </a:accent6>
      <a:hlink>
        <a:srgbClr val="AE006E"/>
      </a:hlink>
      <a:folHlink>
        <a:srgbClr val="850C7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Master">
  <a:themeElements>
    <a:clrScheme name="Delta Dental B">
      <a:dk1>
        <a:srgbClr val="000000"/>
      </a:dk1>
      <a:lt1>
        <a:srgbClr val="FFFFFF"/>
      </a:lt1>
      <a:dk2>
        <a:srgbClr val="AE006E"/>
      </a:dk2>
      <a:lt2>
        <a:srgbClr val="41B04A"/>
      </a:lt2>
      <a:accent1>
        <a:srgbClr val="89D38F"/>
      </a:accent1>
      <a:accent2>
        <a:srgbClr val="3AA9B8"/>
      </a:accent2>
      <a:accent3>
        <a:srgbClr val="CAE9E5"/>
      </a:accent3>
      <a:accent4>
        <a:srgbClr val="A0A9C4"/>
      </a:accent4>
      <a:accent5>
        <a:srgbClr val="AE006E"/>
      </a:accent5>
      <a:accent6>
        <a:srgbClr val="F2ECC6"/>
      </a:accent6>
      <a:hlink>
        <a:srgbClr val="AE006E"/>
      </a:hlink>
      <a:folHlink>
        <a:srgbClr val="850C7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ategory xmlns="79644e2d-7f75-4275-9b9e-330fa1f6a617">
      <Value>Health Coaching</Value>
    </Category>
    <IconOverlay xmlns="http://schemas.microsoft.com/sharepoint/v4" xsi:nil="true"/>
    <State xmlns="79644e2d-7f75-4275-9b9e-330fa1f6a617">
      <Value>Oregon</Value>
    </State>
    <TemplateType xmlns="79644e2d-7f75-4275-9b9e-330fa1f6a617"/>
    <UserDepartment xmlns="479750a1-5eb5-4987-b0a3-846dedb6b803"/>
    <StartDate xmlns="79644e2d-7f75-4275-9b9e-330fa1f6a617" xsi:nil="true"/>
    <Visible xmlns="79644e2d-7f75-4275-9b9e-330fa1f6a617">Yes</Visible>
    <TermDate xmlns="79644e2d-7f75-4275-9b9e-330fa1f6a61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B6D3C3F8AFE440B6C242BB69D19378" ma:contentTypeVersion="10" ma:contentTypeDescription="Create a new document." ma:contentTypeScope="" ma:versionID="7631f8b83dee930004e59d86b5e7aa96">
  <xsd:schema xmlns:xsd="http://www.w3.org/2001/XMLSchema" xmlns:xs="http://www.w3.org/2001/XMLSchema" xmlns:p="http://schemas.microsoft.com/office/2006/metadata/properties" xmlns:ns2="479750a1-5eb5-4987-b0a3-846dedb6b803" xmlns:ns3="79644e2d-7f75-4275-9b9e-330fa1f6a617" xmlns:ns4="http://schemas.microsoft.com/sharepoint/v4" targetNamespace="http://schemas.microsoft.com/office/2006/metadata/properties" ma:root="true" ma:fieldsID="992e16d4975137862c814fd5fda3ea9b" ns2:_="" ns3:_="" ns4:_="">
    <xsd:import namespace="479750a1-5eb5-4987-b0a3-846dedb6b803"/>
    <xsd:import namespace="79644e2d-7f75-4275-9b9e-330fa1f6a617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UserDepartment" minOccurs="0"/>
                <xsd:element ref="ns3:TemplateType" minOccurs="0"/>
                <xsd:element ref="ns3:TermDate" minOccurs="0"/>
                <xsd:element ref="ns3:StartDate" minOccurs="0"/>
                <xsd:element ref="ns3:Visible"/>
                <xsd:element ref="ns3:Category" minOccurs="0"/>
                <xsd:element ref="ns3:State" minOccurs="0"/>
                <xsd:element ref="ns4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9750a1-5eb5-4987-b0a3-846dedb6b803" elementFormDefault="qualified">
    <xsd:import namespace="http://schemas.microsoft.com/office/2006/documentManagement/types"/>
    <xsd:import namespace="http://schemas.microsoft.com/office/infopath/2007/PartnerControls"/>
    <xsd:element name="UserDepartment" ma:index="8" nillable="true" ma:displayName="UserDepartment" ma:internalName="UserDepartment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ccounting Financial"/>
                    <xsd:enumeration value="Accounting Financial II"/>
                    <xsd:enumeration value="Accounting Operations"/>
                    <xsd:enumeration value="Accounting Reporting"/>
                    <xsd:enumeration value="Accounting TPA/BHS"/>
                    <xsd:enumeration value="Appeals"/>
                    <xsd:enumeration value="Analytics"/>
                    <xsd:enumeration value="B and E Training and QA"/>
                    <xsd:enumeration value="BHS - Billing &amp; Eligibility"/>
                    <xsd:enumeration value="BHS - Customer Service"/>
                    <xsd:enumeration value="BHS - FSA"/>
                    <xsd:enumeration value="BHS Admin Services"/>
                    <xsd:enumeration value="Billing and Eligibility I"/>
                    <xsd:enumeration value="Billing and Eligibility III"/>
                    <xsd:enumeration value="Billing and Eligibility V"/>
                    <xsd:enumeration value="Billing and Eligibility - Medicare"/>
                    <xsd:enumeration value="Business Implementation"/>
                    <xsd:enumeration value="Careweb"/>
                    <xsd:enumeration value="Claims and Customer Service Training"/>
                    <xsd:enumeration value="Contracts and Legislative Affairs"/>
                    <xsd:enumeration value="Corp Data"/>
                    <xsd:enumeration value="Corporate"/>
                    <xsd:enumeration value="Corporate Communications"/>
                    <xsd:enumeration value="Credentialing"/>
                    <xsd:enumeration value="Data Warehouse"/>
                    <xsd:enumeration value="DBC"/>
                    <xsd:enumeration value="DBC II"/>
                    <xsd:enumeration value="Dental Claims Entry I"/>
                    <xsd:enumeration value="Dental Claims Management"/>
                    <xsd:enumeration value="Dental CS Management"/>
                    <xsd:enumeration value="Dental CSR I"/>
                    <xsd:enumeration value="Dental CSR II"/>
                    <xsd:enumeration value="Dental CSR III"/>
                    <xsd:enumeration value="Dental Processing I"/>
                    <xsd:enumeration value="Dental Processing II"/>
                    <xsd:enumeration value="Dental Support I"/>
                    <xsd:enumeration value="Dental Support II"/>
                    <xsd:enumeration value="Dental Support III"/>
                    <xsd:enumeration value="Disease Management"/>
                    <xsd:enumeration value="DMC"/>
                    <xsd:enumeration value="DMC - Install/Train"/>
                    <xsd:enumeration value="DMC II"/>
                    <xsd:enumeration value="DMC III"/>
                    <xsd:enumeration value="DMC IV"/>
                    <xsd:enumeration value="DMC V"/>
                    <xsd:enumeration value="DMC VI"/>
                    <xsd:enumeration value="Document Services - Out"/>
                    <xsd:enumeration value="Document Services - Print"/>
                    <xsd:enumeration value="E - Initiatives"/>
                    <xsd:enumeration value="EDI"/>
                    <xsd:enumeration value="Facets Benefit Configuration"/>
                    <xsd:enumeration value="Facilities"/>
                    <xsd:enumeration value="Group Reporting"/>
                    <xsd:enumeration value="Group and Benefit Integration"/>
                    <xsd:enumeration value="Health Services (QM)"/>
                    <xsd:enumeration value="Healthcare Coordination"/>
                    <xsd:enumeration value="Healthcare Services"/>
                    <xsd:enumeration value="HS Management"/>
                    <xsd:enumeration value="Human Resources"/>
                    <xsd:enumeration value="Human Resources III"/>
                    <xsd:enumeration value="Imaging Services"/>
                    <xsd:enumeration value="Imaging Services II"/>
                    <xsd:enumeration value="IS - Call Ctr Programmer"/>
                    <xsd:enumeration value="IS Core System Upgrade"/>
                    <xsd:enumeration value="IS Datacenter"/>
                    <xsd:enumeration value="IS Desktop Services"/>
                    <xsd:enumeration value="IS Development"/>
                    <xsd:enumeration value="IS Development - HIPAA"/>
                    <xsd:enumeration value="IS Development II"/>
                    <xsd:enumeration value="IS Development IV"/>
                    <xsd:enumeration value="IS Development V"/>
                    <xsd:enumeration value="IS Development VI"/>
                    <xsd:enumeration value="IS Infrastructure"/>
                    <xsd:enumeration value="IS Production Systems"/>
                    <xsd:enumeration value="IS Supervisors"/>
                    <xsd:enumeration value="IS Systems Engineering"/>
                    <xsd:enumeration value="IS Systems Programming"/>
                    <xsd:enumeration value="IS Webb Applications"/>
                    <xsd:enumeration value="La - Dental"/>
                    <xsd:enumeration value="La - Medical"/>
                    <xsd:enumeration value="La - Medical III"/>
                    <xsd:enumeration value="LaGrande"/>
                    <xsd:enumeration value="LaGrande Dental Hygiene School"/>
                    <xsd:enumeration value="Marketing and Informatics"/>
                    <xsd:enumeration value="Marketing Alaska"/>
                    <xsd:enumeration value="Marketing CIM Team"/>
                    <xsd:enumeration value="Marketing Sales II"/>
                    <xsd:enumeration value="Marketing Sales III"/>
                    <xsd:enumeration value="Marketing Statewide Govn't Programs"/>
                    <xsd:enumeration value="Marketing Support"/>
                    <xsd:enumeration value="Medical Claims"/>
                    <xsd:enumeration value="Medical Claims and CS Audit"/>
                    <xsd:enumeration value="Medical Claims Mgmt - Plaza"/>
                    <xsd:enumeration value="Medical Claims Support II"/>
                    <xsd:enumeration value="Medical Claims Support Mgmt"/>
                    <xsd:enumeration value="Medical Claims Training"/>
                    <xsd:enumeration value="Medical CS Mgmt"/>
                    <xsd:enumeration value="Medical Customer Service I"/>
                    <xsd:enumeration value="Medical Customer Service II"/>
                    <xsd:enumeration value="Medical Customer Service IV"/>
                    <xsd:enumeration value="Medical Processing II"/>
                    <xsd:enumeration value="Medical Processing IV"/>
                    <xsd:enumeration value="Medical Processing VI"/>
                    <xsd:enumeration value="Medical Processing VII"/>
                    <xsd:enumeration value="Medical Processing VIII"/>
                    <xsd:enumeration value="Medical Review"/>
                    <xsd:enumeration value="Medical Special Projects"/>
                    <xsd:enumeration value="Medical Support"/>
                    <xsd:enumeration value="Medicare Services"/>
                    <xsd:enumeration value="NORDIC"/>
                    <xsd:enumeration value="ODS Agency"/>
                    <xsd:enumeration value="ODS Behavioral Health"/>
                    <xsd:enumeration value="ODS Quality Programs"/>
                    <xsd:enumeration value="OHP Management"/>
                    <xsd:enumeration value="OHP Medical Professional Services"/>
                    <xsd:enumeration value="PERS Claims"/>
                    <xsd:enumeration value="Pharmacy"/>
                    <xsd:enumeration value="Pharmacy II"/>
                    <xsd:enumeration value="Pharmacy III"/>
                    <xsd:enumeration value="Pharmacy IV"/>
                    <xsd:enumeration value="Professional Services - Dental"/>
                    <xsd:enumeration value="Professional Services - La Grande"/>
                    <xsd:enumeration value="Professional Services - Med II"/>
                    <xsd:enumeration value="Professional Services - Medical"/>
                    <xsd:enumeration value="Purchasing"/>
                    <xsd:enumeration value="Regulatory Affairs"/>
                    <xsd:enumeration value="The Dental Foundation of Oregon"/>
                    <xsd:enumeration value="Tower Mail"/>
                    <xsd:enumeration value="Underwriting"/>
                  </xsd:restriction>
                </xsd:simple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644e2d-7f75-4275-9b9e-330fa1f6a617" elementFormDefault="qualified">
    <xsd:import namespace="http://schemas.microsoft.com/office/2006/documentManagement/types"/>
    <xsd:import namespace="http://schemas.microsoft.com/office/infopath/2007/PartnerControls"/>
    <xsd:element name="TemplateType" ma:index="9" nillable="true" ma:displayName="TemplateType" ma:list="{a6604908-0265-4b99-8fe4-d4ca5305c36b}" ma:internalName="TemplateType" ma:showField="Titl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rmDate" ma:index="10" nillable="true" ma:displayName="Term Date" ma:description="Needed only if you want to terminate an item on a specific day." ma:format="DateOnly" ma:internalName="TermDate">
      <xsd:simpleType>
        <xsd:restriction base="dms:DateTime"/>
      </xsd:simpleType>
    </xsd:element>
    <xsd:element name="StartDate" ma:index="11" nillable="true" ma:displayName="Start Date" ma:description="Needed only if you are wanting to publish something but NOT make it visible until a specific date." ma:format="DateOnly" ma:internalName="StartDate">
      <xsd:simpleType>
        <xsd:restriction base="dms:DateTime"/>
      </xsd:simpleType>
    </xsd:element>
    <xsd:element name="Visible" ma:index="12" ma:displayName="Visible" ma:default="Yes" ma:description="This column needs to be completed as it determines whether something is visible in a some views (usually department based) or not." ma:format="Dropdown" ma:internalName="Visible">
      <xsd:simpleType>
        <xsd:restriction base="dms:Choice">
          <xsd:enumeration value="Yes"/>
          <xsd:enumeration value="No"/>
        </xsd:restriction>
      </xsd:simpleType>
    </xsd:element>
    <xsd:element name="Category" ma:index="13" nillable="true" ma:displayName="Brand" ma:default="Health Coaching" ma:internalName="Category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Cardiac Care"/>
                    <xsd:enumeration value="Dental Care"/>
                    <xsd:enumeration value="Depression Care"/>
                    <xsd:enumeration value="Diabetes Care"/>
                    <xsd:enumeration value="Lifestyle Coaching"/>
                    <xsd:enumeration value="Respiratory Care"/>
                    <xsd:enumeration value="Spine &amp; Joint Care"/>
                    <xsd:enumeration value="Women's Health &amp; Maternity Care"/>
                    <xsd:enumeration value="Health Coaching"/>
                    <xsd:enumeration value="Well@Work"/>
                    <xsd:enumeration value="Wellness"/>
                  </xsd:restriction>
                </xsd:simpleType>
              </xsd:element>
            </xsd:sequence>
          </xsd:extension>
        </xsd:complexContent>
      </xsd:complexType>
    </xsd:element>
    <xsd:element name="State" ma:index="14" nillable="true" ma:displayName="State" ma:default="Oregon" ma:internalName="Stat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Oregon"/>
                    <xsd:enumeration value="Washington"/>
                    <xsd:enumeration value="Alaska"/>
                    <xsd:enumeration value="California"/>
                  </xsd:restriction>
                </xsd:simple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5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835C11A-2F70-40C1-83E5-D1A92942A0A5}">
  <ds:schemaRefs>
    <ds:schemaRef ds:uri="http://schemas.microsoft.com/sharepoint/v4"/>
    <ds:schemaRef ds:uri="http://purl.org/dc/terms/"/>
    <ds:schemaRef ds:uri="http://purl.org/dc/dcmitype/"/>
    <ds:schemaRef ds:uri="479750a1-5eb5-4987-b0a3-846dedb6b803"/>
    <ds:schemaRef ds:uri="http://schemas.microsoft.com/office/2006/documentManagement/types"/>
    <ds:schemaRef ds:uri="http://schemas.microsoft.com/office/infopath/2007/PartnerControls"/>
    <ds:schemaRef ds:uri="79644e2d-7f75-4275-9b9e-330fa1f6a617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2E2BCF99-6342-4F06-99AD-8FED8803F9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79750a1-5eb5-4987-b0a3-846dedb6b803"/>
    <ds:schemaRef ds:uri="79644e2d-7f75-4275-9b9e-330fa1f6a617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3E34EBB-B9FF-4C36-835F-B4600B90299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22546</TotalTime>
  <Words>1568</Words>
  <Application>Microsoft Office PowerPoint</Application>
  <PresentationFormat>On-screen Show (4:3)</PresentationFormat>
  <Paragraphs>323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Calibri</vt:lpstr>
      <vt:lpstr>Verdana</vt:lpstr>
      <vt:lpstr>Adobe Fan Heiti Std B</vt:lpstr>
      <vt:lpstr>Arial</vt:lpstr>
      <vt:lpstr>Master slide</vt:lpstr>
      <vt:lpstr>Master</vt:lpstr>
      <vt:lpstr>1_Master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OEBB Dental</vt:lpstr>
      <vt:lpstr>Overview of plan options</vt:lpstr>
      <vt:lpstr>Dental plan options</vt:lpstr>
      <vt:lpstr>Delta Dental highlights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ODS Companies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Caitlin Rojas</cp:lastModifiedBy>
  <cp:revision>409</cp:revision>
  <cp:lastPrinted>2016-02-03T23:02:39Z</cp:lastPrinted>
  <dcterms:created xsi:type="dcterms:W3CDTF">2013-06-03T16:47:46Z</dcterms:created>
  <dcterms:modified xsi:type="dcterms:W3CDTF">2019-09-30T18:27:23Z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0x0101004AB6D3C3F8AFE440B6C242BB69D19378</vt:lpwstr>
  </property>
</Properties>
</file>