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5143500" cx="9144000"/>
  <p:notesSz cx="6858000" cy="9144000"/>
  <p:embeddedFontLst>
    <p:embeddedFont>
      <p:font typeface="Garamond"/>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Garamond-bold.fntdata"/><Relationship Id="rId30" Type="http://schemas.openxmlformats.org/officeDocument/2006/relationships/font" Target="fonts/Garamond-regular.fntdata"/><Relationship Id="rId11" Type="http://schemas.openxmlformats.org/officeDocument/2006/relationships/slide" Target="slides/slide7.xml"/><Relationship Id="rId33" Type="http://schemas.openxmlformats.org/officeDocument/2006/relationships/font" Target="fonts/Garamond-boldItalic.fntdata"/><Relationship Id="rId10" Type="http://schemas.openxmlformats.org/officeDocument/2006/relationships/slide" Target="slides/slide6.xml"/><Relationship Id="rId32" Type="http://schemas.openxmlformats.org/officeDocument/2006/relationships/font" Target="fonts/Garamond-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Welcome. Introduce ourselves and our connection to this work.</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228600" lvl="0" marL="457200">
              <a:spcBef>
                <a:spcPts val="0"/>
              </a:spcBef>
            </a:pPr>
            <a:r>
              <a:rPr lang="en"/>
              <a:t>Question #5: How do you take action and be an ally to ensure greater equity?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5" name="Shape 11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228600" lvl="0" marL="457200" rtl="0">
              <a:spcBef>
                <a:spcPts val="0"/>
              </a:spcBef>
            </a:pPr>
            <a:r>
              <a:rPr lang="en"/>
              <a:t>Diversity Council worked to create a basic framework for the process of building Lane’s Equity Lens last year. We’re going to share the working draft of the components of the framework with you.</a:t>
            </a:r>
          </a:p>
          <a:p>
            <a:pPr indent="-228600" lvl="0" marL="457200" rtl="0">
              <a:spcBef>
                <a:spcPts val="0"/>
              </a:spcBef>
            </a:pPr>
            <a:r>
              <a:rPr lang="en"/>
              <a:t>There will be an </a:t>
            </a:r>
            <a:r>
              <a:rPr lang="en"/>
              <a:t>opportunity</a:t>
            </a:r>
            <a:r>
              <a:rPr lang="en"/>
              <a:t> in the forum and on the Conversation Kit to offer feedback on this framework. </a:t>
            </a:r>
          </a:p>
          <a:p>
            <a:pPr indent="-228600" lvl="0" marL="457200">
              <a:spcBef>
                <a:spcPts val="0"/>
              </a:spcBef>
            </a:pPr>
            <a:r>
              <a:rPr lang="en"/>
              <a:t>Your lens is focused on helping is re-think the way we approach decision-making and is focused on three key areas: access, equity, and inclusion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1" name="Shape 12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228600" lvl="0" marL="457200">
              <a:spcBef>
                <a:spcPts val="0"/>
              </a:spcBef>
            </a:pPr>
            <a:r>
              <a:rPr lang="en"/>
              <a:t>Equity and Equality are terms often used </a:t>
            </a:r>
            <a:r>
              <a:rPr lang="en"/>
              <a:t>interchangeably</a:t>
            </a:r>
            <a:r>
              <a:rPr lang="en"/>
              <a:t>. It’s key to understand the difference between these two terms in order to understand why we have taken on the work of building an Equity Lens and why we are moving away from the diversity model</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228600" lvl="0" marL="457200">
              <a:spcBef>
                <a:spcPts val="0"/>
              </a:spcBef>
            </a:pPr>
            <a:r>
              <a:rPr lang="en"/>
              <a:t>One size fits all approach. Everyone gets exactly the same supports regardless of where they start or what their actual needs may be.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228600" lvl="0" marL="457200">
              <a:spcBef>
                <a:spcPts val="0"/>
              </a:spcBef>
            </a:pPr>
            <a:r>
              <a:rPr lang="en"/>
              <a:t>Focused on fairness rather than equality. Equity focuses on making sure that each person/group gets the specific support they need given where they start and what their actual needs are in order to ensure that they have a fair shot at equitable outcomes.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Access is the first step. We have to ensure that everyone who wants to participate in the college can access opportunities. For example individuals who live in rural Lane county but can’t afford a car, insurance, and gas money often can’t access the main campus given its location and the lack of mass transportation options outisde the metro area.</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228600" lvl="0" marL="457200">
              <a:spcBef>
                <a:spcPts val="0"/>
              </a:spcBef>
            </a:pPr>
            <a:r>
              <a:rPr lang="en"/>
              <a:t>Inclusion involves more than just having individuals that represent diverse backgrounds present. It requires us to make genuine space for and provide supports to those from diverse </a:t>
            </a:r>
            <a:r>
              <a:rPr lang="en"/>
              <a:t>backgrounds so they are fully included in the organization in meaningful ways.</a:t>
            </a:r>
            <a:r>
              <a:rPr lang="en"/>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228600" lvl="0" marL="457200" rtl="0">
              <a:spcBef>
                <a:spcPts val="0"/>
              </a:spcBef>
            </a:pPr>
            <a:r>
              <a:rPr lang="en" sz="1050">
                <a:solidFill>
                  <a:schemeClr val="dk1"/>
                </a:solidFill>
                <a:highlight>
                  <a:srgbClr val="FFFFFF"/>
                </a:highlight>
              </a:rPr>
              <a:t>Most equity lenses previously developed have a single focus--usually race. Ours will be more broad and inclusive and allow us to talk about the effects of multifaceted oppressions through the use of intersectionality.</a:t>
            </a:r>
          </a:p>
          <a:p>
            <a:pPr indent="-295275" lvl="0" marL="457200">
              <a:spcBef>
                <a:spcPts val="0"/>
              </a:spcBef>
              <a:buClr>
                <a:schemeClr val="dk1"/>
              </a:buClr>
              <a:buSzPct val="95454"/>
            </a:pPr>
            <a:r>
              <a:rPr lang="en" sz="1050">
                <a:solidFill>
                  <a:schemeClr val="dk1"/>
                </a:solidFill>
                <a:highlight>
                  <a:srgbClr val="FFFFFF"/>
                </a:highlight>
              </a:rPr>
              <a:t>In most educational institutions that have equity lenses the lens focuses only on students. Lane’s Equity Lens will encompass both students and employees.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6" name="Shape 15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Discuss definition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2" name="Shape 16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Our working vision statement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228600" lvl="0" marL="457200">
              <a:spcBef>
                <a:spcPts val="0"/>
              </a:spcBef>
            </a:pPr>
            <a:r>
              <a:rPr lang="en"/>
              <a:t>Equity lenses are usually framed by a set of questions that re-frame institutional decision-making. </a:t>
            </a:r>
          </a:p>
          <a:p>
            <a:pPr indent="-228600" lvl="0" marL="457200" rtl="0">
              <a:spcBef>
                <a:spcPts val="0"/>
              </a:spcBef>
            </a:pPr>
            <a:r>
              <a:rPr lang="en"/>
              <a:t>There are usually versions of 5 core questions</a:t>
            </a:r>
          </a:p>
          <a:p>
            <a:pPr indent="-228600" lvl="0" marL="457200" rtl="0">
              <a:spcBef>
                <a:spcPts val="0"/>
              </a:spcBef>
            </a:pPr>
            <a:r>
              <a:rPr lang="en"/>
              <a:t>Other questions are also added as needed by institution</a:t>
            </a:r>
          </a:p>
          <a:p>
            <a:pPr indent="-228600" lvl="0" marL="457200">
              <a:spcBef>
                <a:spcPts val="0"/>
              </a:spcBef>
            </a:pPr>
            <a:r>
              <a:rPr lang="en"/>
              <a:t>There is a sixth question also included as the core of many equity lenses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8" name="Shape 16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Our working framework for action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3" name="Shape 17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Our working draft of our guiding questions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8" name="Shape 17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See the handout we provided for details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5" name="Shape 18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Discuss what features do define an equity lens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Shape 1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1" name="Shape 19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Discuss what an equity lens is not and why it’s equally important to understand what it’s not.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Shape 1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7" name="Shape 19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228600" lvl="0" marL="457200" rtl="0">
              <a:spcBef>
                <a:spcPts val="0"/>
              </a:spcBef>
            </a:pPr>
            <a:r>
              <a:rPr lang="en"/>
              <a:t>An example can help us see what an equity lens might look like</a:t>
            </a:r>
          </a:p>
          <a:p>
            <a:pPr indent="-228600" lvl="0" marL="457200">
              <a:spcBef>
                <a:spcPts val="0"/>
              </a:spcBef>
            </a:pPr>
            <a:r>
              <a:rPr lang="en"/>
              <a:t>City of Ottawa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Definition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9" name="Shape 7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228600" lvl="0" marL="457200" rtl="0">
              <a:spcBef>
                <a:spcPts val="0"/>
              </a:spcBef>
            </a:pPr>
            <a:r>
              <a:rPr lang="en"/>
              <a:t>The Ottawa Equity Lens model has a really helpful visual that includes the 5 core components </a:t>
            </a:r>
          </a:p>
          <a:p>
            <a:pPr indent="-228600" lvl="0" marL="457200">
              <a:spcBef>
                <a:spcPts val="0"/>
              </a:spcBef>
            </a:pPr>
            <a:r>
              <a:rPr lang="en"/>
              <a:t>We’re going to walk through each of the five areas of this model as an example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228600" lvl="0" marL="457200">
              <a:spcBef>
                <a:spcPts val="0"/>
              </a:spcBef>
            </a:pPr>
            <a:r>
              <a:rPr lang="en"/>
              <a:t>Question 1: Have you considered the diversity of your organization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1" name="Shape 9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228600" lvl="0" marL="457200">
              <a:spcBef>
                <a:spcPts val="0"/>
              </a:spcBef>
            </a:pPr>
            <a:r>
              <a:rPr lang="en"/>
              <a:t>Question #2: Have you checked your assumptions?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7" name="Shape 9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228600" lvl="0" marL="457200">
              <a:spcBef>
                <a:spcPts val="0"/>
              </a:spcBef>
            </a:pPr>
            <a:r>
              <a:rPr lang="en"/>
              <a:t>Question #3: Have you considered who is not included in your work, what contributes to this exclusion, and what you could do differently to ensure inclusion?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3" name="Shape 10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228600" lvl="0" marL="457200">
              <a:spcBef>
                <a:spcPts val="0"/>
              </a:spcBef>
            </a:pPr>
            <a:r>
              <a:rPr lang="en"/>
              <a:t>Question #4: How can you apply what you’ve learned to increase equity in the institution?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wrap="square"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wrap="square"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wrap="square"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wrap="square"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wrap="square"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wrap="square"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5818E"/>
        </a:solidFill>
      </p:bgPr>
    </p:bg>
    <p:spTree>
      <p:nvGrpSpPr>
        <p:cNvPr id="53" name="Shape 53"/>
        <p:cNvGrpSpPr/>
        <p:nvPr/>
      </p:nvGrpSpPr>
      <p:grpSpPr>
        <a:xfrm>
          <a:off x="0" y="0"/>
          <a:ext cx="0" cy="0"/>
          <a:chOff x="0" y="0"/>
          <a:chExt cx="0" cy="0"/>
        </a:xfrm>
      </p:grpSpPr>
      <p:sp>
        <p:nvSpPr>
          <p:cNvPr id="54" name="Shape 54"/>
          <p:cNvSpPr txBox="1"/>
          <p:nvPr/>
        </p:nvSpPr>
        <p:spPr>
          <a:xfrm>
            <a:off x="134875" y="950400"/>
            <a:ext cx="2218500" cy="3242700"/>
          </a:xfrm>
          <a:prstGeom prst="rect">
            <a:avLst/>
          </a:prstGeom>
          <a:noFill/>
          <a:ln>
            <a:noFill/>
          </a:ln>
        </p:spPr>
        <p:txBody>
          <a:bodyPr anchorCtr="0" anchor="t" bIns="91425" lIns="91425" rIns="91425" wrap="square" tIns="91425">
            <a:noAutofit/>
          </a:bodyPr>
          <a:lstStyle/>
          <a:p>
            <a:pPr lvl="0" algn="ctr">
              <a:spcBef>
                <a:spcPts val="0"/>
              </a:spcBef>
              <a:buNone/>
            </a:pPr>
            <a:r>
              <a:rPr lang="en" sz="4000">
                <a:solidFill>
                  <a:srgbClr val="FFFFFF"/>
                </a:solidFill>
                <a:latin typeface="Garamond"/>
                <a:ea typeface="Garamond"/>
                <a:cs typeface="Garamond"/>
                <a:sym typeface="Garamond"/>
              </a:rPr>
              <a:t>What is an </a:t>
            </a:r>
          </a:p>
          <a:p>
            <a:pPr lvl="0" algn="ctr">
              <a:spcBef>
                <a:spcPts val="0"/>
              </a:spcBef>
              <a:buNone/>
            </a:pPr>
            <a:r>
              <a:rPr lang="en" sz="4000">
                <a:solidFill>
                  <a:srgbClr val="FFFFFF"/>
                </a:solidFill>
                <a:latin typeface="Garamond"/>
                <a:ea typeface="Garamond"/>
                <a:cs typeface="Garamond"/>
                <a:sym typeface="Garamond"/>
              </a:rPr>
              <a:t>Equity Lens?</a:t>
            </a:r>
          </a:p>
        </p:txBody>
      </p:sp>
      <p:pic>
        <p:nvPicPr>
          <p:cNvPr id="55" name="Shape 55"/>
          <p:cNvPicPr preferRelativeResize="0"/>
          <p:nvPr/>
        </p:nvPicPr>
        <p:blipFill>
          <a:blip r:embed="rId3">
            <a:alphaModFix/>
          </a:blip>
          <a:stretch>
            <a:fillRect/>
          </a:stretch>
        </p:blipFill>
        <p:spPr>
          <a:xfrm>
            <a:off x="2417325" y="317876"/>
            <a:ext cx="6551049" cy="4358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00D2E9"/>
            </a:gs>
            <a:gs pos="100000">
              <a:srgbClr val="045962"/>
            </a:gs>
          </a:gsLst>
          <a:path path="circle">
            <a:fillToRect b="50%" l="50%" r="50%" t="50%"/>
          </a:path>
          <a:tileRect/>
        </a:gradFill>
      </p:bgPr>
    </p:bg>
    <p:spTree>
      <p:nvGrpSpPr>
        <p:cNvPr id="110" name="Shape 110"/>
        <p:cNvGrpSpPr/>
        <p:nvPr/>
      </p:nvGrpSpPr>
      <p:grpSpPr>
        <a:xfrm>
          <a:off x="0" y="0"/>
          <a:ext cx="0" cy="0"/>
          <a:chOff x="0" y="0"/>
          <a:chExt cx="0" cy="0"/>
        </a:xfrm>
      </p:grpSpPr>
      <p:pic>
        <p:nvPicPr>
          <p:cNvPr descr="Screen Shot 2017-09-03 at 11.47.05 AM.png" id="111" name="Shape 111"/>
          <p:cNvPicPr preferRelativeResize="0"/>
          <p:nvPr/>
        </p:nvPicPr>
        <p:blipFill rotWithShape="1">
          <a:blip r:embed="rId3">
            <a:alphaModFix/>
          </a:blip>
          <a:srcRect b="0" l="0" r="0" t="10809"/>
          <a:stretch/>
        </p:blipFill>
        <p:spPr>
          <a:xfrm>
            <a:off x="152400" y="2233238"/>
            <a:ext cx="8839201" cy="2185824"/>
          </a:xfrm>
          <a:prstGeom prst="rect">
            <a:avLst/>
          </a:prstGeom>
          <a:noFill/>
          <a:ln>
            <a:noFill/>
          </a:ln>
        </p:spPr>
      </p:pic>
      <p:pic>
        <p:nvPicPr>
          <p:cNvPr descr="Screen Shot 2017-09-03 at 11.42.01 AM.png" id="112" name="Shape 112"/>
          <p:cNvPicPr preferRelativeResize="0"/>
          <p:nvPr/>
        </p:nvPicPr>
        <p:blipFill rotWithShape="1">
          <a:blip r:embed="rId4">
            <a:alphaModFix/>
          </a:blip>
          <a:srcRect b="0" l="14294" r="13508" t="0"/>
          <a:stretch/>
        </p:blipFill>
        <p:spPr>
          <a:xfrm>
            <a:off x="6942173" y="186324"/>
            <a:ext cx="1779400" cy="18729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B3888"/>
        </a:solidFill>
      </p:bgPr>
    </p:bg>
    <p:spTree>
      <p:nvGrpSpPr>
        <p:cNvPr id="116" name="Shape 116"/>
        <p:cNvGrpSpPr/>
        <p:nvPr/>
      </p:nvGrpSpPr>
      <p:grpSpPr>
        <a:xfrm>
          <a:off x="0" y="0"/>
          <a:ext cx="0" cy="0"/>
          <a:chOff x="0" y="0"/>
          <a:chExt cx="0" cy="0"/>
        </a:xfrm>
      </p:grpSpPr>
      <p:sp>
        <p:nvSpPr>
          <p:cNvPr id="117" name="Shape 117"/>
          <p:cNvSpPr txBox="1"/>
          <p:nvPr>
            <p:ph idx="1" type="body"/>
          </p:nvPr>
        </p:nvSpPr>
        <p:spPr>
          <a:xfrm>
            <a:off x="311700" y="118100"/>
            <a:ext cx="8520600" cy="1708200"/>
          </a:xfrm>
          <a:prstGeom prst="rect">
            <a:avLst/>
          </a:prstGeom>
        </p:spPr>
        <p:txBody>
          <a:bodyPr anchorCtr="0" anchor="t" bIns="91425" lIns="91425" rIns="91425" wrap="square" tIns="91425">
            <a:noAutofit/>
          </a:bodyPr>
          <a:lstStyle/>
          <a:p>
            <a:pPr lvl="0" rtl="0" algn="ctr">
              <a:lnSpc>
                <a:spcPct val="100000"/>
              </a:lnSpc>
              <a:spcBef>
                <a:spcPts val="0"/>
              </a:spcBef>
              <a:spcAft>
                <a:spcPts val="0"/>
              </a:spcAft>
              <a:buNone/>
            </a:pPr>
            <a:r>
              <a:rPr b="1" lang="en" sz="3600">
                <a:solidFill>
                  <a:srgbClr val="F1C232"/>
                </a:solidFill>
                <a:latin typeface="Garamond"/>
                <a:ea typeface="Garamond"/>
                <a:cs typeface="Garamond"/>
                <a:sym typeface="Garamond"/>
              </a:rPr>
              <a:t>Lane’s Equity Lens </a:t>
            </a:r>
          </a:p>
          <a:p>
            <a:pPr lvl="0" rtl="0" algn="ctr">
              <a:lnSpc>
                <a:spcPct val="100000"/>
              </a:lnSpc>
              <a:spcBef>
                <a:spcPts val="0"/>
              </a:spcBef>
              <a:spcAft>
                <a:spcPts val="0"/>
              </a:spcAft>
              <a:buClr>
                <a:schemeClr val="dk1"/>
              </a:buClr>
              <a:buSzPct val="45833"/>
              <a:buFont typeface="Arial"/>
              <a:buNone/>
            </a:pPr>
            <a:r>
              <a:rPr lang="en" sz="2400">
                <a:solidFill>
                  <a:srgbClr val="F1C232"/>
                </a:solidFill>
                <a:latin typeface="Garamond"/>
                <a:ea typeface="Garamond"/>
                <a:cs typeface="Garamond"/>
                <a:sym typeface="Garamond"/>
              </a:rPr>
              <a:t>will used to reassess systems and decision-making to achieve access, equity, and inclusion on a college-wide level. </a:t>
            </a:r>
          </a:p>
        </p:txBody>
      </p:sp>
      <p:pic>
        <p:nvPicPr>
          <p:cNvPr id="118" name="Shape 118"/>
          <p:cNvPicPr preferRelativeResize="0"/>
          <p:nvPr/>
        </p:nvPicPr>
        <p:blipFill rotWithShape="1">
          <a:blip r:embed="rId3">
            <a:alphaModFix/>
          </a:blip>
          <a:srcRect b="1473" l="5914" r="10312" t="5830"/>
          <a:stretch/>
        </p:blipFill>
        <p:spPr>
          <a:xfrm>
            <a:off x="2710062" y="1620475"/>
            <a:ext cx="3723874" cy="3352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5818E"/>
        </a:solidFill>
      </p:bgPr>
    </p:bg>
    <p:spTree>
      <p:nvGrpSpPr>
        <p:cNvPr id="122" name="Shape 122"/>
        <p:cNvGrpSpPr/>
        <p:nvPr/>
      </p:nvGrpSpPr>
      <p:grpSpPr>
        <a:xfrm>
          <a:off x="0" y="0"/>
          <a:ext cx="0" cy="0"/>
          <a:chOff x="0" y="0"/>
          <a:chExt cx="0" cy="0"/>
        </a:xfrm>
      </p:grpSpPr>
      <p:pic>
        <p:nvPicPr>
          <p:cNvPr id="123" name="Shape 123"/>
          <p:cNvPicPr preferRelativeResize="0"/>
          <p:nvPr/>
        </p:nvPicPr>
        <p:blipFill>
          <a:blip r:embed="rId3">
            <a:alphaModFix/>
          </a:blip>
          <a:stretch>
            <a:fillRect/>
          </a:stretch>
        </p:blipFill>
        <p:spPr>
          <a:xfrm>
            <a:off x="1650598" y="807624"/>
            <a:ext cx="5931125" cy="4191349"/>
          </a:xfrm>
          <a:prstGeom prst="rect">
            <a:avLst/>
          </a:prstGeom>
          <a:noFill/>
          <a:ln>
            <a:noFill/>
          </a:ln>
        </p:spPr>
      </p:pic>
      <p:sp>
        <p:nvSpPr>
          <p:cNvPr id="124" name="Shape 124"/>
          <p:cNvSpPr txBox="1"/>
          <p:nvPr/>
        </p:nvSpPr>
        <p:spPr>
          <a:xfrm>
            <a:off x="2981700" y="99400"/>
            <a:ext cx="3180600" cy="633600"/>
          </a:xfrm>
          <a:prstGeom prst="rect">
            <a:avLst/>
          </a:prstGeom>
          <a:noFill/>
          <a:ln>
            <a:noFill/>
          </a:ln>
        </p:spPr>
        <p:txBody>
          <a:bodyPr anchorCtr="0" anchor="t" bIns="91425" lIns="91425" rIns="91425" wrap="square" tIns="91425">
            <a:noAutofit/>
          </a:bodyPr>
          <a:lstStyle/>
          <a:p>
            <a:pPr lvl="0">
              <a:spcBef>
                <a:spcPts val="0"/>
              </a:spcBef>
              <a:buNone/>
            </a:pPr>
            <a:r>
              <a:rPr b="1" lang="en" sz="3000">
                <a:solidFill>
                  <a:srgbClr val="FFFFFF"/>
                </a:solidFill>
                <a:latin typeface="Garamond"/>
                <a:ea typeface="Garamond"/>
                <a:cs typeface="Garamond"/>
                <a:sym typeface="Garamond"/>
              </a:rPr>
              <a:t>Equality vs Equity</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5818E"/>
        </a:solidFill>
      </p:bgPr>
    </p:bg>
    <p:spTree>
      <p:nvGrpSpPr>
        <p:cNvPr id="128" name="Shape 128"/>
        <p:cNvGrpSpPr/>
        <p:nvPr/>
      </p:nvGrpSpPr>
      <p:grpSpPr>
        <a:xfrm>
          <a:off x="0" y="0"/>
          <a:ext cx="0" cy="0"/>
          <a:chOff x="0" y="0"/>
          <a:chExt cx="0" cy="0"/>
        </a:xfrm>
      </p:grpSpPr>
      <p:sp>
        <p:nvSpPr>
          <p:cNvPr id="129" name="Shape 129"/>
          <p:cNvSpPr txBox="1"/>
          <p:nvPr/>
        </p:nvSpPr>
        <p:spPr>
          <a:xfrm>
            <a:off x="1131450" y="1365225"/>
            <a:ext cx="6881100" cy="2548200"/>
          </a:xfrm>
          <a:prstGeom prst="rect">
            <a:avLst/>
          </a:prstGeom>
          <a:noFill/>
          <a:ln>
            <a:noFill/>
          </a:ln>
        </p:spPr>
        <p:txBody>
          <a:bodyPr anchorCtr="0" anchor="t" bIns="91425" lIns="91425" rIns="91425" wrap="square" tIns="91425">
            <a:noAutofit/>
          </a:bodyPr>
          <a:lstStyle/>
          <a:p>
            <a:pPr lvl="0" rtl="0">
              <a:lnSpc>
                <a:spcPct val="115000"/>
              </a:lnSpc>
              <a:spcBef>
                <a:spcPts val="0"/>
              </a:spcBef>
              <a:buClr>
                <a:schemeClr val="dk1"/>
              </a:buClr>
              <a:buSzPct val="36666"/>
              <a:buFont typeface="Arial"/>
              <a:buNone/>
            </a:pPr>
            <a:r>
              <a:rPr b="1" lang="en" sz="3000">
                <a:solidFill>
                  <a:srgbClr val="FFFFFF"/>
                </a:solidFill>
                <a:latin typeface="Garamond"/>
                <a:ea typeface="Garamond"/>
                <a:cs typeface="Garamond"/>
                <a:sym typeface="Garamond"/>
              </a:rPr>
              <a:t>Equality</a:t>
            </a:r>
            <a:r>
              <a:rPr lang="en" sz="1800">
                <a:solidFill>
                  <a:srgbClr val="FFFFFF"/>
                </a:solidFill>
                <a:latin typeface="Garamond"/>
                <a:ea typeface="Garamond"/>
                <a:cs typeface="Garamond"/>
                <a:sym typeface="Garamond"/>
              </a:rPr>
              <a:t> </a:t>
            </a:r>
            <a:r>
              <a:rPr lang="en" sz="2000">
                <a:solidFill>
                  <a:srgbClr val="FFFFFF"/>
                </a:solidFill>
                <a:latin typeface="Garamond"/>
                <a:ea typeface="Garamond"/>
                <a:cs typeface="Garamond"/>
                <a:sym typeface="Garamond"/>
              </a:rPr>
              <a:t>proposes that we offer the same exact opportunities and supports to everyone. This approach assumes that all people are all starting from the same place with the same needs and that the same opportunities and support will allow them to live full, healthy lives.  As we know, social, political, and economic inequalities mean that this is not the case. </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5818E"/>
        </a:solidFill>
      </p:bgPr>
    </p:bg>
    <p:spTree>
      <p:nvGrpSpPr>
        <p:cNvPr id="133" name="Shape 133"/>
        <p:cNvGrpSpPr/>
        <p:nvPr/>
      </p:nvGrpSpPr>
      <p:grpSpPr>
        <a:xfrm>
          <a:off x="0" y="0"/>
          <a:ext cx="0" cy="0"/>
          <a:chOff x="0" y="0"/>
          <a:chExt cx="0" cy="0"/>
        </a:xfrm>
      </p:grpSpPr>
      <p:sp>
        <p:nvSpPr>
          <p:cNvPr id="134" name="Shape 134"/>
          <p:cNvSpPr txBox="1"/>
          <p:nvPr>
            <p:ph idx="1" type="body"/>
          </p:nvPr>
        </p:nvSpPr>
        <p:spPr>
          <a:xfrm>
            <a:off x="821550" y="1208700"/>
            <a:ext cx="7500900" cy="2726100"/>
          </a:xfrm>
          <a:prstGeom prst="rect">
            <a:avLst/>
          </a:prstGeom>
        </p:spPr>
        <p:txBody>
          <a:bodyPr anchorCtr="0" anchor="t" bIns="91425" lIns="91425" rIns="91425" wrap="square" tIns="91425">
            <a:noAutofit/>
          </a:bodyPr>
          <a:lstStyle/>
          <a:p>
            <a:pPr lvl="0" rtl="0">
              <a:spcBef>
                <a:spcPts val="0"/>
              </a:spcBef>
              <a:spcAft>
                <a:spcPts val="0"/>
              </a:spcAft>
              <a:buClr>
                <a:schemeClr val="dk1"/>
              </a:buClr>
              <a:buSzPct val="36666"/>
              <a:buFont typeface="Arial"/>
              <a:buNone/>
            </a:pPr>
            <a:r>
              <a:rPr b="1" lang="en" sz="3000">
                <a:solidFill>
                  <a:srgbClr val="FFFFFF"/>
                </a:solidFill>
                <a:latin typeface="Garamond"/>
                <a:ea typeface="Garamond"/>
                <a:cs typeface="Garamond"/>
                <a:sym typeface="Garamond"/>
              </a:rPr>
              <a:t>Equity</a:t>
            </a:r>
            <a:r>
              <a:rPr b="1" lang="en" sz="2400">
                <a:solidFill>
                  <a:srgbClr val="FFFFFF"/>
                </a:solidFill>
                <a:latin typeface="Garamond"/>
                <a:ea typeface="Garamond"/>
                <a:cs typeface="Garamond"/>
                <a:sym typeface="Garamond"/>
              </a:rPr>
              <a:t> </a:t>
            </a:r>
            <a:r>
              <a:rPr lang="en" sz="2000">
                <a:solidFill>
                  <a:srgbClr val="FFFFFF"/>
                </a:solidFill>
                <a:latin typeface="Garamond"/>
                <a:ea typeface="Garamond"/>
                <a:cs typeface="Garamond"/>
                <a:sym typeface="Garamond"/>
              </a:rPr>
              <a:t>is more messy and complex. It asks us to understand where individuals actually are and what their specific needs may be, and to then provide opportunities and support that meet their specific needs and thus allow them the chance to live full, healthy lives. Unlike equality, equity strives to ensure that everyone has access to equal results and outcomes regardless of their starting point.</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5818E"/>
        </a:solidFill>
      </p:bgPr>
    </p:bg>
    <p:spTree>
      <p:nvGrpSpPr>
        <p:cNvPr id="138" name="Shape 138"/>
        <p:cNvGrpSpPr/>
        <p:nvPr/>
      </p:nvGrpSpPr>
      <p:grpSpPr>
        <a:xfrm>
          <a:off x="0" y="0"/>
          <a:ext cx="0" cy="0"/>
          <a:chOff x="0" y="0"/>
          <a:chExt cx="0" cy="0"/>
        </a:xfrm>
      </p:grpSpPr>
      <p:sp>
        <p:nvSpPr>
          <p:cNvPr id="139" name="Shape 139"/>
          <p:cNvSpPr txBox="1"/>
          <p:nvPr>
            <p:ph idx="1" type="body"/>
          </p:nvPr>
        </p:nvSpPr>
        <p:spPr>
          <a:xfrm>
            <a:off x="793800" y="712625"/>
            <a:ext cx="7556400" cy="1516500"/>
          </a:xfrm>
          <a:prstGeom prst="rect">
            <a:avLst/>
          </a:prstGeom>
        </p:spPr>
        <p:txBody>
          <a:bodyPr anchorCtr="0" anchor="t" bIns="91425" lIns="91425" rIns="91425" wrap="square" tIns="91425">
            <a:noAutofit/>
          </a:bodyPr>
          <a:lstStyle/>
          <a:p>
            <a:pPr lvl="0" rtl="0">
              <a:spcBef>
                <a:spcPts val="0"/>
              </a:spcBef>
              <a:spcAft>
                <a:spcPts val="0"/>
              </a:spcAft>
              <a:buClr>
                <a:schemeClr val="dk1"/>
              </a:buClr>
              <a:buSzPct val="36666"/>
              <a:buFont typeface="Arial"/>
              <a:buNone/>
            </a:pPr>
            <a:r>
              <a:rPr b="1" lang="en" sz="3000">
                <a:solidFill>
                  <a:srgbClr val="FFFFFF"/>
                </a:solidFill>
                <a:latin typeface="Garamond"/>
                <a:ea typeface="Garamond"/>
                <a:cs typeface="Garamond"/>
                <a:sym typeface="Garamond"/>
              </a:rPr>
              <a:t>Access</a:t>
            </a:r>
            <a:r>
              <a:rPr b="1" lang="en">
                <a:solidFill>
                  <a:srgbClr val="FFFFFF"/>
                </a:solidFill>
                <a:latin typeface="Garamond"/>
                <a:ea typeface="Garamond"/>
                <a:cs typeface="Garamond"/>
                <a:sym typeface="Garamond"/>
              </a:rPr>
              <a:t> </a:t>
            </a:r>
            <a:r>
              <a:rPr lang="en" sz="2000">
                <a:solidFill>
                  <a:srgbClr val="FFFFFF"/>
                </a:solidFill>
                <a:latin typeface="Garamond"/>
                <a:ea typeface="Garamond"/>
                <a:cs typeface="Garamond"/>
                <a:sym typeface="Garamond"/>
              </a:rPr>
              <a:t>ensures that individuals from a broad range of backgrounds can gain access to public institutions, spaces, and services, and have full participation in political, social, economic, and cultural life.</a:t>
            </a:r>
          </a:p>
          <a:p>
            <a:pPr lvl="0">
              <a:spcBef>
                <a:spcPts val="0"/>
              </a:spcBef>
              <a:buNone/>
            </a:pPr>
            <a:r>
              <a:t/>
            </a:r>
            <a:endParaRPr>
              <a:latin typeface="Garamond"/>
              <a:ea typeface="Garamond"/>
              <a:cs typeface="Garamond"/>
              <a:sym typeface="Garamond"/>
            </a:endParaRPr>
          </a:p>
        </p:txBody>
      </p:sp>
      <p:pic>
        <p:nvPicPr>
          <p:cNvPr id="140" name="Shape 140"/>
          <p:cNvPicPr preferRelativeResize="0"/>
          <p:nvPr/>
        </p:nvPicPr>
        <p:blipFill rotWithShape="1">
          <a:blip r:embed="rId3">
            <a:alphaModFix/>
          </a:blip>
          <a:srcRect b="13938" l="1932" r="942" t="6411"/>
          <a:stretch/>
        </p:blipFill>
        <p:spPr>
          <a:xfrm>
            <a:off x="279537" y="2658700"/>
            <a:ext cx="8584925" cy="19008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5818E"/>
        </a:solidFill>
      </p:bgPr>
    </p:bg>
    <p:spTree>
      <p:nvGrpSpPr>
        <p:cNvPr id="144" name="Shape 144"/>
        <p:cNvGrpSpPr/>
        <p:nvPr/>
      </p:nvGrpSpPr>
      <p:grpSpPr>
        <a:xfrm>
          <a:off x="0" y="0"/>
          <a:ext cx="0" cy="0"/>
          <a:chOff x="0" y="0"/>
          <a:chExt cx="0" cy="0"/>
        </a:xfrm>
      </p:grpSpPr>
      <p:pic>
        <p:nvPicPr>
          <p:cNvPr id="145" name="Shape 145"/>
          <p:cNvPicPr preferRelativeResize="0"/>
          <p:nvPr/>
        </p:nvPicPr>
        <p:blipFill>
          <a:blip r:embed="rId3">
            <a:alphaModFix/>
          </a:blip>
          <a:stretch>
            <a:fillRect/>
          </a:stretch>
        </p:blipFill>
        <p:spPr>
          <a:xfrm>
            <a:off x="4326850" y="1021300"/>
            <a:ext cx="4096575" cy="3100875"/>
          </a:xfrm>
          <a:prstGeom prst="rect">
            <a:avLst/>
          </a:prstGeom>
          <a:noFill/>
          <a:ln>
            <a:noFill/>
          </a:ln>
        </p:spPr>
      </p:pic>
      <p:sp>
        <p:nvSpPr>
          <p:cNvPr id="146" name="Shape 146"/>
          <p:cNvSpPr txBox="1"/>
          <p:nvPr/>
        </p:nvSpPr>
        <p:spPr>
          <a:xfrm>
            <a:off x="669550" y="1130550"/>
            <a:ext cx="3330900" cy="2882400"/>
          </a:xfrm>
          <a:prstGeom prst="rect">
            <a:avLst/>
          </a:prstGeom>
          <a:noFill/>
          <a:ln>
            <a:noFill/>
          </a:ln>
        </p:spPr>
        <p:txBody>
          <a:bodyPr anchorCtr="0" anchor="t" bIns="91425" lIns="91425" rIns="91425" wrap="square" tIns="91425">
            <a:noAutofit/>
          </a:bodyPr>
          <a:lstStyle/>
          <a:p>
            <a:pPr lvl="0" rtl="0">
              <a:lnSpc>
                <a:spcPct val="115000"/>
              </a:lnSpc>
              <a:spcBef>
                <a:spcPts val="0"/>
              </a:spcBef>
              <a:buClr>
                <a:schemeClr val="dk1"/>
              </a:buClr>
              <a:buSzPct val="36666"/>
              <a:buFont typeface="Arial"/>
              <a:buNone/>
            </a:pPr>
            <a:r>
              <a:rPr b="1" lang="en" sz="3000">
                <a:solidFill>
                  <a:srgbClr val="FFFFFF"/>
                </a:solidFill>
                <a:latin typeface="Garamond"/>
                <a:ea typeface="Garamond"/>
                <a:cs typeface="Garamond"/>
                <a:sym typeface="Garamond"/>
              </a:rPr>
              <a:t>Inclusion</a:t>
            </a:r>
            <a:r>
              <a:rPr b="1" lang="en" sz="1800">
                <a:solidFill>
                  <a:srgbClr val="FFFFFF"/>
                </a:solidFill>
                <a:latin typeface="Garamond"/>
                <a:ea typeface="Garamond"/>
                <a:cs typeface="Garamond"/>
                <a:sym typeface="Garamond"/>
              </a:rPr>
              <a:t> </a:t>
            </a:r>
            <a:r>
              <a:rPr lang="en" sz="2000">
                <a:solidFill>
                  <a:srgbClr val="FFFFFF"/>
                </a:solidFill>
                <a:latin typeface="Garamond"/>
                <a:ea typeface="Garamond"/>
                <a:cs typeface="Garamond"/>
                <a:sym typeface="Garamond"/>
              </a:rPr>
              <a:t>is the degree to which a group, institution, or organization makes genuine space for individuals from all backgrounds to fully participate in decision-making processes and social planning.</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5818E"/>
        </a:solidFill>
      </p:bgPr>
    </p:bg>
    <p:spTree>
      <p:nvGrpSpPr>
        <p:cNvPr id="150" name="Shape 150"/>
        <p:cNvGrpSpPr/>
        <p:nvPr/>
      </p:nvGrpSpPr>
      <p:grpSpPr>
        <a:xfrm>
          <a:off x="0" y="0"/>
          <a:ext cx="0" cy="0"/>
          <a:chOff x="0" y="0"/>
          <a:chExt cx="0" cy="0"/>
        </a:xfrm>
      </p:grpSpPr>
      <p:sp>
        <p:nvSpPr>
          <p:cNvPr id="151" name="Shape 151"/>
          <p:cNvSpPr txBox="1"/>
          <p:nvPr>
            <p:ph idx="1" type="body"/>
          </p:nvPr>
        </p:nvSpPr>
        <p:spPr>
          <a:xfrm>
            <a:off x="149075" y="1745550"/>
            <a:ext cx="4050000" cy="1652400"/>
          </a:xfrm>
          <a:prstGeom prst="rect">
            <a:avLst/>
          </a:prstGeom>
        </p:spPr>
        <p:txBody>
          <a:bodyPr anchorCtr="0" anchor="t" bIns="91425" lIns="91425" rIns="91425" wrap="square" tIns="91425">
            <a:noAutofit/>
          </a:bodyPr>
          <a:lstStyle/>
          <a:p>
            <a:pPr indent="-381000" lvl="0" marL="914400" rtl="0">
              <a:spcBef>
                <a:spcPts val="0"/>
              </a:spcBef>
              <a:buClr>
                <a:srgbClr val="FFFFFF"/>
              </a:buClr>
              <a:buSzPct val="100000"/>
              <a:buFont typeface="Garamond"/>
            </a:pPr>
            <a:r>
              <a:rPr lang="en" sz="2400">
                <a:solidFill>
                  <a:srgbClr val="FFFFFF"/>
                </a:solidFill>
                <a:latin typeface="Garamond"/>
                <a:ea typeface="Garamond"/>
                <a:cs typeface="Garamond"/>
                <a:sym typeface="Garamond"/>
              </a:rPr>
              <a:t>Intersectional</a:t>
            </a:r>
          </a:p>
          <a:p>
            <a:pPr indent="-381000" lvl="0" marL="914400">
              <a:spcBef>
                <a:spcPts val="0"/>
              </a:spcBef>
              <a:buClr>
                <a:srgbClr val="FFFFFF"/>
              </a:buClr>
              <a:buSzPct val="100000"/>
              <a:buFont typeface="Garamond"/>
            </a:pPr>
            <a:r>
              <a:rPr lang="en" sz="2400">
                <a:solidFill>
                  <a:srgbClr val="FFFFFF"/>
                </a:solidFill>
                <a:latin typeface="Garamond"/>
                <a:ea typeface="Garamond"/>
                <a:cs typeface="Garamond"/>
                <a:sym typeface="Garamond"/>
              </a:rPr>
              <a:t>Encompasses entire campus community</a:t>
            </a:r>
          </a:p>
        </p:txBody>
      </p:sp>
      <p:pic>
        <p:nvPicPr>
          <p:cNvPr descr="Equity Lens cover image.jpg" id="152" name="Shape 152"/>
          <p:cNvPicPr preferRelativeResize="0"/>
          <p:nvPr/>
        </p:nvPicPr>
        <p:blipFill rotWithShape="1">
          <a:blip r:embed="rId3">
            <a:alphaModFix/>
          </a:blip>
          <a:srcRect b="-1290" l="0" r="-2385" t="-1116"/>
          <a:stretch/>
        </p:blipFill>
        <p:spPr>
          <a:xfrm>
            <a:off x="3975425" y="1122399"/>
            <a:ext cx="4944924" cy="3443550"/>
          </a:xfrm>
          <a:prstGeom prst="rect">
            <a:avLst/>
          </a:prstGeom>
          <a:noFill/>
          <a:ln>
            <a:noFill/>
          </a:ln>
        </p:spPr>
      </p:pic>
      <p:sp>
        <p:nvSpPr>
          <p:cNvPr id="153" name="Shape 153"/>
          <p:cNvSpPr txBox="1"/>
          <p:nvPr/>
        </p:nvSpPr>
        <p:spPr>
          <a:xfrm>
            <a:off x="1304550" y="323050"/>
            <a:ext cx="6534900" cy="724800"/>
          </a:xfrm>
          <a:prstGeom prst="rect">
            <a:avLst/>
          </a:prstGeom>
          <a:noFill/>
          <a:ln>
            <a:noFill/>
          </a:ln>
        </p:spPr>
        <p:txBody>
          <a:bodyPr anchorCtr="0" anchor="t" bIns="91425" lIns="91425" rIns="91425" wrap="square" tIns="91425">
            <a:noAutofit/>
          </a:bodyPr>
          <a:lstStyle/>
          <a:p>
            <a:pPr lvl="0" rtl="0">
              <a:lnSpc>
                <a:spcPct val="115000"/>
              </a:lnSpc>
              <a:spcBef>
                <a:spcPts val="0"/>
              </a:spcBef>
              <a:spcAft>
                <a:spcPts val="1600"/>
              </a:spcAft>
              <a:buClr>
                <a:schemeClr val="dk1"/>
              </a:buClr>
              <a:buSzPct val="36666"/>
              <a:buFont typeface="Arial"/>
              <a:buNone/>
            </a:pPr>
            <a:r>
              <a:rPr lang="en" sz="3000">
                <a:solidFill>
                  <a:srgbClr val="FFFFFF"/>
                </a:solidFill>
                <a:latin typeface="Garamond"/>
                <a:ea typeface="Garamond"/>
                <a:cs typeface="Garamond"/>
                <a:sym typeface="Garamond"/>
              </a:rPr>
              <a:t>Unique Features of Lane’s Equity Lens</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5818E"/>
        </a:solidFill>
      </p:bgPr>
    </p:bg>
    <p:spTree>
      <p:nvGrpSpPr>
        <p:cNvPr id="157" name="Shape 157"/>
        <p:cNvGrpSpPr/>
        <p:nvPr/>
      </p:nvGrpSpPr>
      <p:grpSpPr>
        <a:xfrm>
          <a:off x="0" y="0"/>
          <a:ext cx="0" cy="0"/>
          <a:chOff x="0" y="0"/>
          <a:chExt cx="0" cy="0"/>
        </a:xfrm>
      </p:grpSpPr>
      <p:sp>
        <p:nvSpPr>
          <p:cNvPr id="158" name="Shape 158"/>
          <p:cNvSpPr txBox="1"/>
          <p:nvPr>
            <p:ph idx="1" type="body"/>
          </p:nvPr>
        </p:nvSpPr>
        <p:spPr>
          <a:xfrm>
            <a:off x="454900" y="260850"/>
            <a:ext cx="3339000" cy="4621800"/>
          </a:xfrm>
          <a:prstGeom prst="rect">
            <a:avLst/>
          </a:prstGeom>
        </p:spPr>
        <p:txBody>
          <a:bodyPr anchorCtr="0" anchor="t" bIns="91425" lIns="91425" rIns="91425" wrap="square" tIns="91425">
            <a:noAutofit/>
          </a:bodyPr>
          <a:lstStyle/>
          <a:p>
            <a:pPr lvl="0" rtl="0">
              <a:spcBef>
                <a:spcPts val="0"/>
              </a:spcBef>
              <a:spcAft>
                <a:spcPts val="0"/>
              </a:spcAft>
              <a:buClr>
                <a:schemeClr val="dk1"/>
              </a:buClr>
              <a:buSzPct val="45833"/>
              <a:buFont typeface="Arial"/>
              <a:buNone/>
            </a:pPr>
            <a:r>
              <a:rPr b="1" lang="en" sz="2400">
                <a:solidFill>
                  <a:srgbClr val="FFFFFF"/>
                </a:solidFill>
                <a:latin typeface="Garamond"/>
                <a:ea typeface="Garamond"/>
                <a:cs typeface="Garamond"/>
                <a:sym typeface="Garamond"/>
              </a:rPr>
              <a:t>Intersectionality</a:t>
            </a:r>
            <a:r>
              <a:rPr lang="en">
                <a:solidFill>
                  <a:srgbClr val="FFFFFF"/>
                </a:solidFill>
                <a:latin typeface="Garamond"/>
                <a:ea typeface="Garamond"/>
                <a:cs typeface="Garamond"/>
                <a:sym typeface="Garamond"/>
              </a:rPr>
              <a:t> is a term coined by American civil rights advocate Kimberlé Williams Crenshaw in the late 1980’s. The term is used to describe the ways in which social identities--such as gender, race, class, ethnicity, religion, sexuality, etc--intersect and overlap in ways that do not allow these identities and related systems of oppression--such as sexism, racism, classism, bigotry, homophobia, etc--to be examined separately. </a:t>
            </a:r>
          </a:p>
          <a:p>
            <a:pPr lvl="0">
              <a:spcBef>
                <a:spcPts val="0"/>
              </a:spcBef>
              <a:buNone/>
            </a:pPr>
            <a:r>
              <a:t/>
            </a:r>
            <a:endParaRPr/>
          </a:p>
        </p:txBody>
      </p:sp>
      <p:pic>
        <p:nvPicPr>
          <p:cNvPr descr="Dimensions of Diversity graphic.jpg" id="159" name="Shape 159"/>
          <p:cNvPicPr preferRelativeResize="0"/>
          <p:nvPr/>
        </p:nvPicPr>
        <p:blipFill rotWithShape="1">
          <a:blip r:embed="rId3">
            <a:alphaModFix/>
          </a:blip>
          <a:srcRect b="0" l="0" r="0" t="-1132"/>
          <a:stretch/>
        </p:blipFill>
        <p:spPr>
          <a:xfrm>
            <a:off x="3793900" y="489850"/>
            <a:ext cx="4945448" cy="42164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5818E"/>
        </a:solidFill>
      </p:bgPr>
    </p:bg>
    <p:spTree>
      <p:nvGrpSpPr>
        <p:cNvPr id="163" name="Shape 163"/>
        <p:cNvGrpSpPr/>
        <p:nvPr/>
      </p:nvGrpSpPr>
      <p:grpSpPr>
        <a:xfrm>
          <a:off x="0" y="0"/>
          <a:ext cx="0" cy="0"/>
          <a:chOff x="0" y="0"/>
          <a:chExt cx="0" cy="0"/>
        </a:xfrm>
      </p:grpSpPr>
      <p:sp>
        <p:nvSpPr>
          <p:cNvPr id="164" name="Shape 164"/>
          <p:cNvSpPr txBox="1"/>
          <p:nvPr>
            <p:ph idx="1" type="body"/>
          </p:nvPr>
        </p:nvSpPr>
        <p:spPr>
          <a:xfrm>
            <a:off x="5068400" y="132150"/>
            <a:ext cx="3773700" cy="4879200"/>
          </a:xfrm>
          <a:prstGeom prst="rect">
            <a:avLst/>
          </a:prstGeom>
        </p:spPr>
        <p:txBody>
          <a:bodyPr anchorCtr="0" anchor="t" bIns="91425" lIns="91425" rIns="91425" wrap="square" tIns="91425">
            <a:noAutofit/>
          </a:bodyPr>
          <a:lstStyle/>
          <a:p>
            <a:pPr lvl="0" rtl="0">
              <a:spcBef>
                <a:spcPts val="0"/>
              </a:spcBef>
              <a:spcAft>
                <a:spcPts val="0"/>
              </a:spcAft>
              <a:buClr>
                <a:schemeClr val="dk1"/>
              </a:buClr>
              <a:buSzPct val="36666"/>
              <a:buFont typeface="Arial"/>
              <a:buNone/>
            </a:pPr>
            <a:r>
              <a:rPr b="1" lang="en" sz="3000">
                <a:solidFill>
                  <a:srgbClr val="FFFFFF"/>
                </a:solidFill>
                <a:latin typeface="Garamond"/>
                <a:ea typeface="Garamond"/>
                <a:cs typeface="Garamond"/>
                <a:sym typeface="Garamond"/>
              </a:rPr>
              <a:t>Vision: </a:t>
            </a:r>
            <a:r>
              <a:rPr lang="en" sz="2000">
                <a:solidFill>
                  <a:srgbClr val="FFFFFF"/>
                </a:solidFill>
                <a:latin typeface="Garamond"/>
                <a:ea typeface="Garamond"/>
                <a:cs typeface="Garamond"/>
                <a:sym typeface="Garamond"/>
              </a:rPr>
              <a:t>Through a framework of social justice, the Equity Lens helps us to acknowledge the existence and causes of systemic inequity at Lane. It provides opportunities for intentional healing, reconciliation, and empowerment. Honest, transparent, and consistent use of this lens enables the campus to create a culture of accountability and empower all members of our community. </a:t>
            </a:r>
          </a:p>
          <a:p>
            <a:pPr lvl="0">
              <a:spcBef>
                <a:spcPts val="0"/>
              </a:spcBef>
              <a:buNone/>
            </a:pPr>
            <a:r>
              <a:t/>
            </a:r>
            <a:endParaRPr sz="2000">
              <a:latin typeface="Garamond"/>
              <a:ea typeface="Garamond"/>
              <a:cs typeface="Garamond"/>
              <a:sym typeface="Garamond"/>
            </a:endParaRPr>
          </a:p>
        </p:txBody>
      </p:sp>
      <p:pic>
        <p:nvPicPr>
          <p:cNvPr id="165" name="Shape 165"/>
          <p:cNvPicPr preferRelativeResize="0"/>
          <p:nvPr/>
        </p:nvPicPr>
        <p:blipFill rotWithShape="1">
          <a:blip r:embed="rId3">
            <a:alphaModFix/>
          </a:blip>
          <a:srcRect b="0" l="0" r="26492" t="0"/>
          <a:stretch/>
        </p:blipFill>
        <p:spPr>
          <a:xfrm>
            <a:off x="347850" y="958337"/>
            <a:ext cx="4348451" cy="3226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5818E"/>
        </a:solidFill>
      </p:bgPr>
    </p:bg>
    <p:spTree>
      <p:nvGrpSpPr>
        <p:cNvPr id="59" name="Shape 59"/>
        <p:cNvGrpSpPr/>
        <p:nvPr/>
      </p:nvGrpSpPr>
      <p:grpSpPr>
        <a:xfrm>
          <a:off x="0" y="0"/>
          <a:ext cx="0" cy="0"/>
          <a:chOff x="0" y="0"/>
          <a:chExt cx="0" cy="0"/>
        </a:xfrm>
      </p:grpSpPr>
      <p:sp>
        <p:nvSpPr>
          <p:cNvPr id="60" name="Shape 60"/>
          <p:cNvSpPr txBox="1"/>
          <p:nvPr>
            <p:ph idx="1" type="body"/>
          </p:nvPr>
        </p:nvSpPr>
        <p:spPr>
          <a:xfrm>
            <a:off x="311700" y="117850"/>
            <a:ext cx="8520600" cy="3195900"/>
          </a:xfrm>
          <a:prstGeom prst="rect">
            <a:avLst/>
          </a:prstGeom>
        </p:spPr>
        <p:txBody>
          <a:bodyPr anchorCtr="0" anchor="t" bIns="91425" lIns="91425" rIns="91425" wrap="square" tIns="91425">
            <a:noAutofit/>
          </a:bodyPr>
          <a:lstStyle/>
          <a:p>
            <a:pPr lvl="0" rtl="0" algn="ctr">
              <a:lnSpc>
                <a:spcPct val="100000"/>
              </a:lnSpc>
              <a:spcBef>
                <a:spcPts val="0"/>
              </a:spcBef>
              <a:spcAft>
                <a:spcPts val="0"/>
              </a:spcAft>
              <a:buClr>
                <a:schemeClr val="dk1"/>
              </a:buClr>
              <a:buSzPct val="45833"/>
              <a:buFont typeface="Arial"/>
              <a:buNone/>
            </a:pPr>
            <a:r>
              <a:rPr b="1" lang="en" sz="2400">
                <a:solidFill>
                  <a:srgbClr val="F3F3F3"/>
                </a:solidFill>
                <a:latin typeface="Garamond"/>
                <a:ea typeface="Garamond"/>
                <a:cs typeface="Garamond"/>
                <a:sym typeface="Garamond"/>
              </a:rPr>
              <a:t>Equity Lenses </a:t>
            </a:r>
            <a:r>
              <a:rPr b="1" lang="en" sz="1600">
                <a:solidFill>
                  <a:srgbClr val="F3F3F3"/>
                </a:solidFill>
                <a:latin typeface="Garamond"/>
                <a:ea typeface="Garamond"/>
                <a:cs typeface="Garamond"/>
                <a:sym typeface="Garamond"/>
              </a:rPr>
              <a:t>are usually framed by versions of the five following questions. </a:t>
            </a:r>
          </a:p>
          <a:p>
            <a:pPr lvl="0" rtl="0" algn="ctr">
              <a:lnSpc>
                <a:spcPct val="100000"/>
              </a:lnSpc>
              <a:spcBef>
                <a:spcPts val="0"/>
              </a:spcBef>
              <a:spcAft>
                <a:spcPts val="0"/>
              </a:spcAft>
              <a:buClr>
                <a:schemeClr val="dk1"/>
              </a:buClr>
              <a:buSzPct val="68750"/>
              <a:buFont typeface="Arial"/>
              <a:buNone/>
            </a:pPr>
            <a:r>
              <a:rPr b="1" lang="en" sz="1600">
                <a:solidFill>
                  <a:srgbClr val="F3F3F3"/>
                </a:solidFill>
                <a:latin typeface="Garamond"/>
                <a:ea typeface="Garamond"/>
                <a:cs typeface="Garamond"/>
                <a:sym typeface="Garamond"/>
              </a:rPr>
              <a:t>Additional questions are often added specific to organizational needs.</a:t>
            </a:r>
          </a:p>
          <a:p>
            <a:pPr lvl="0" rtl="0" algn="ctr">
              <a:lnSpc>
                <a:spcPct val="100000"/>
              </a:lnSpc>
              <a:spcBef>
                <a:spcPts val="0"/>
              </a:spcBef>
              <a:spcAft>
                <a:spcPts val="0"/>
              </a:spcAft>
              <a:buClr>
                <a:schemeClr val="dk1"/>
              </a:buClr>
              <a:buSzPct val="100000"/>
              <a:buFont typeface="Arial"/>
              <a:buNone/>
            </a:pPr>
            <a:r>
              <a:t/>
            </a:r>
            <a:endParaRPr b="1" sz="1100">
              <a:solidFill>
                <a:srgbClr val="F3F3F3"/>
              </a:solidFill>
              <a:latin typeface="Garamond"/>
              <a:ea typeface="Garamond"/>
              <a:cs typeface="Garamond"/>
              <a:sym typeface="Garamond"/>
            </a:endParaRPr>
          </a:p>
          <a:p>
            <a:pPr indent="-317500" lvl="0" marL="457200" rtl="0">
              <a:spcBef>
                <a:spcPts val="0"/>
              </a:spcBef>
              <a:spcAft>
                <a:spcPts val="1800"/>
              </a:spcAft>
              <a:buClr>
                <a:srgbClr val="F3F3F3"/>
              </a:buClr>
              <a:buSzPct val="100000"/>
              <a:buFont typeface="Garamond"/>
              <a:buAutoNum type="arabicPeriod"/>
            </a:pPr>
            <a:r>
              <a:rPr lang="en" sz="1400">
                <a:solidFill>
                  <a:srgbClr val="F3F3F3"/>
                </a:solidFill>
                <a:latin typeface="Garamond"/>
                <a:ea typeface="Garamond"/>
                <a:cs typeface="Garamond"/>
                <a:sym typeface="Garamond"/>
              </a:rPr>
              <a:t>Who are the groups affected by this policy, program, practice or decision? And what are the potential impacts on these groups?</a:t>
            </a:r>
          </a:p>
          <a:p>
            <a:pPr indent="-317500" lvl="0" marL="457200" rtl="0">
              <a:spcBef>
                <a:spcPts val="0"/>
              </a:spcBef>
              <a:spcAft>
                <a:spcPts val="1800"/>
              </a:spcAft>
              <a:buClr>
                <a:srgbClr val="F3F3F3"/>
              </a:buClr>
              <a:buSzPct val="100000"/>
              <a:buFont typeface="Garamond"/>
              <a:buAutoNum type="arabicPeriod"/>
            </a:pPr>
            <a:r>
              <a:rPr lang="en" sz="1400">
                <a:solidFill>
                  <a:srgbClr val="F3F3F3"/>
                </a:solidFill>
                <a:latin typeface="Garamond"/>
                <a:ea typeface="Garamond"/>
                <a:cs typeface="Garamond"/>
                <a:sym typeface="Garamond"/>
              </a:rPr>
              <a:t>Does this policy, program, practice or decision ignore or worsen existing disparities or produce other unintended consequences?</a:t>
            </a:r>
          </a:p>
          <a:p>
            <a:pPr indent="-317500" lvl="0" marL="457200" rtl="0">
              <a:spcBef>
                <a:spcPts val="0"/>
              </a:spcBef>
              <a:spcAft>
                <a:spcPts val="1800"/>
              </a:spcAft>
              <a:buClr>
                <a:srgbClr val="F3F3F3"/>
              </a:buClr>
              <a:buSzPct val="100000"/>
              <a:buFont typeface="Garamond"/>
              <a:buAutoNum type="arabicPeriod"/>
            </a:pPr>
            <a:r>
              <a:rPr lang="en" sz="1400">
                <a:solidFill>
                  <a:srgbClr val="F3F3F3"/>
                </a:solidFill>
                <a:latin typeface="Garamond"/>
                <a:ea typeface="Garamond"/>
                <a:cs typeface="Garamond"/>
                <a:sym typeface="Garamond"/>
              </a:rPr>
              <a:t>How have you intentionally involved stakeholders who are also members of the communities affected by this policy, program, practice or decision in the decision-making process?</a:t>
            </a:r>
          </a:p>
          <a:p>
            <a:pPr indent="-317500" lvl="0" marL="457200" rtl="0">
              <a:spcBef>
                <a:spcPts val="0"/>
              </a:spcBef>
              <a:spcAft>
                <a:spcPts val="1800"/>
              </a:spcAft>
              <a:buClr>
                <a:srgbClr val="F3F3F3"/>
              </a:buClr>
              <a:buSzPct val="100000"/>
              <a:buFont typeface="Garamond"/>
              <a:buAutoNum type="arabicPeriod"/>
            </a:pPr>
            <a:r>
              <a:rPr lang="en" sz="1400">
                <a:solidFill>
                  <a:srgbClr val="F3F3F3"/>
                </a:solidFill>
                <a:latin typeface="Garamond"/>
                <a:ea typeface="Garamond"/>
                <a:cs typeface="Garamond"/>
                <a:sym typeface="Garamond"/>
              </a:rPr>
              <a:t>What are the barriers to more equitable outcomes around this policy, program, practice, or decision? </a:t>
            </a:r>
          </a:p>
          <a:p>
            <a:pPr indent="-317500" lvl="0" marL="457200" rtl="0">
              <a:spcBef>
                <a:spcPts val="0"/>
              </a:spcBef>
              <a:spcAft>
                <a:spcPts val="1800"/>
              </a:spcAft>
              <a:buClr>
                <a:srgbClr val="F3F3F3"/>
              </a:buClr>
              <a:buSzPct val="100000"/>
              <a:buFont typeface="Garamond"/>
              <a:buAutoNum type="arabicPeriod"/>
            </a:pPr>
            <a:r>
              <a:rPr lang="en" sz="1400">
                <a:solidFill>
                  <a:srgbClr val="F3F3F3"/>
                </a:solidFill>
                <a:latin typeface="Garamond"/>
                <a:ea typeface="Garamond"/>
                <a:cs typeface="Garamond"/>
                <a:sym typeface="Garamond"/>
              </a:rPr>
              <a:t>How will you mitigate the negative impacts and address the barriers identified above?</a:t>
            </a:r>
          </a:p>
          <a:p>
            <a:pPr lvl="0">
              <a:spcBef>
                <a:spcPts val="0"/>
              </a:spcBef>
              <a:buClr>
                <a:schemeClr val="dk1"/>
              </a:buClr>
              <a:buSzPct val="61111"/>
              <a:buFont typeface="Arial"/>
              <a:buNone/>
            </a:pPr>
            <a:r>
              <a:t/>
            </a:r>
            <a:endParaRPr/>
          </a:p>
          <a:p>
            <a:pPr lvl="0">
              <a:spcBef>
                <a:spcPts val="0"/>
              </a:spcBef>
              <a:buNone/>
            </a:pPr>
            <a:r>
              <a:t/>
            </a:r>
            <a:endParaRPr/>
          </a:p>
        </p:txBody>
      </p:sp>
      <p:pic>
        <p:nvPicPr>
          <p:cNvPr id="61" name="Shape 61"/>
          <p:cNvPicPr preferRelativeResize="0"/>
          <p:nvPr/>
        </p:nvPicPr>
        <p:blipFill rotWithShape="1">
          <a:blip r:embed="rId3">
            <a:alphaModFix/>
          </a:blip>
          <a:srcRect b="0" l="27225" r="0" t="0"/>
          <a:stretch/>
        </p:blipFill>
        <p:spPr>
          <a:xfrm>
            <a:off x="919189" y="3039549"/>
            <a:ext cx="2062775" cy="1884874"/>
          </a:xfrm>
          <a:prstGeom prst="rect">
            <a:avLst/>
          </a:prstGeom>
          <a:noFill/>
          <a:ln>
            <a:noFill/>
          </a:ln>
        </p:spPr>
      </p:pic>
      <p:sp>
        <p:nvSpPr>
          <p:cNvPr id="62" name="Shape 62"/>
          <p:cNvSpPr txBox="1"/>
          <p:nvPr/>
        </p:nvSpPr>
        <p:spPr>
          <a:xfrm>
            <a:off x="3739600" y="3313750"/>
            <a:ext cx="4311000" cy="1230000"/>
          </a:xfrm>
          <a:prstGeom prst="rect">
            <a:avLst/>
          </a:prstGeom>
          <a:noFill/>
          <a:ln>
            <a:noFill/>
          </a:ln>
        </p:spPr>
        <p:txBody>
          <a:bodyPr anchorCtr="0" anchor="t" bIns="91425" lIns="91425" rIns="91425" wrap="square" tIns="91425">
            <a:noAutofit/>
          </a:bodyPr>
          <a:lstStyle/>
          <a:p>
            <a:pPr lvl="0">
              <a:spcBef>
                <a:spcPts val="0"/>
              </a:spcBef>
              <a:buNone/>
            </a:pPr>
            <a:r>
              <a:rPr lang="en" sz="1600">
                <a:solidFill>
                  <a:srgbClr val="FFFFFF"/>
                </a:solidFill>
                <a:latin typeface="Garamond"/>
                <a:ea typeface="Garamond"/>
                <a:cs typeface="Garamond"/>
                <a:sym typeface="Garamond"/>
              </a:rPr>
              <a:t>There is a sixth question often asked. Lane’s Equity Lens will include a version of this </a:t>
            </a:r>
            <a:r>
              <a:rPr lang="en" sz="1600">
                <a:solidFill>
                  <a:srgbClr val="FFFFFF"/>
                </a:solidFill>
                <a:latin typeface="Garamond"/>
                <a:ea typeface="Garamond"/>
                <a:cs typeface="Garamond"/>
                <a:sym typeface="Garamond"/>
              </a:rPr>
              <a:t>question</a:t>
            </a:r>
            <a:r>
              <a:rPr lang="en" sz="1600">
                <a:solidFill>
                  <a:srgbClr val="FFFFFF"/>
                </a:solidFill>
                <a:latin typeface="Garamond"/>
                <a:ea typeface="Garamond"/>
                <a:cs typeface="Garamond"/>
                <a:sym typeface="Garamond"/>
              </a:rPr>
              <a:t>.</a:t>
            </a:r>
          </a:p>
          <a:p>
            <a:pPr indent="-228600" lvl="0" marL="457200" rtl="0">
              <a:lnSpc>
                <a:spcPct val="115000"/>
              </a:lnSpc>
              <a:spcBef>
                <a:spcPts val="0"/>
              </a:spcBef>
              <a:buClr>
                <a:srgbClr val="FFFFFF"/>
              </a:buClr>
              <a:buChar char="●"/>
            </a:pPr>
            <a:r>
              <a:rPr lang="en" sz="1200">
                <a:solidFill>
                  <a:srgbClr val="FFFFFF"/>
                </a:solidFill>
                <a:latin typeface="Garamond"/>
                <a:ea typeface="Garamond"/>
                <a:cs typeface="Garamond"/>
                <a:sym typeface="Garamond"/>
              </a:rPr>
              <a:t>Have can we create space for healing and reconciliation to transform our structures, environments, and selves? </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5818E"/>
        </a:solidFill>
      </p:bgPr>
    </p:bg>
    <p:spTree>
      <p:nvGrpSpPr>
        <p:cNvPr id="169" name="Shape 169"/>
        <p:cNvGrpSpPr/>
        <p:nvPr/>
      </p:nvGrpSpPr>
      <p:grpSpPr>
        <a:xfrm>
          <a:off x="0" y="0"/>
          <a:ext cx="0" cy="0"/>
          <a:chOff x="0" y="0"/>
          <a:chExt cx="0" cy="0"/>
        </a:xfrm>
      </p:grpSpPr>
      <p:sp>
        <p:nvSpPr>
          <p:cNvPr id="170" name="Shape 170"/>
          <p:cNvSpPr txBox="1"/>
          <p:nvPr/>
        </p:nvSpPr>
        <p:spPr>
          <a:xfrm>
            <a:off x="556050" y="223625"/>
            <a:ext cx="8229600" cy="4586100"/>
          </a:xfrm>
          <a:prstGeom prst="rect">
            <a:avLst/>
          </a:prstGeom>
          <a:noFill/>
          <a:ln>
            <a:noFill/>
          </a:ln>
        </p:spPr>
        <p:txBody>
          <a:bodyPr anchorCtr="0" anchor="t" bIns="91425" lIns="91425" rIns="91425" wrap="square" tIns="91425">
            <a:noAutofit/>
          </a:bodyPr>
          <a:lstStyle/>
          <a:p>
            <a:pPr lvl="0" rtl="0">
              <a:lnSpc>
                <a:spcPct val="115000"/>
              </a:lnSpc>
              <a:spcBef>
                <a:spcPts val="0"/>
              </a:spcBef>
              <a:buClr>
                <a:schemeClr val="dk1"/>
              </a:buClr>
              <a:buSzPct val="45833"/>
              <a:buFont typeface="Arial"/>
              <a:buNone/>
            </a:pPr>
            <a:r>
              <a:rPr b="1" lang="en" sz="2400">
                <a:solidFill>
                  <a:srgbClr val="FFFFFF"/>
                </a:solidFill>
                <a:latin typeface="Garamond"/>
                <a:ea typeface="Garamond"/>
                <a:cs typeface="Garamond"/>
                <a:sym typeface="Garamond"/>
              </a:rPr>
              <a:t>Framework for Action</a:t>
            </a:r>
          </a:p>
          <a:p>
            <a:pPr lvl="0" rtl="0">
              <a:lnSpc>
                <a:spcPct val="115000"/>
              </a:lnSpc>
              <a:spcBef>
                <a:spcPts val="0"/>
              </a:spcBef>
              <a:buClr>
                <a:schemeClr val="dk1"/>
              </a:buClr>
              <a:buSzPct val="68750"/>
              <a:buFont typeface="Arial"/>
              <a:buNone/>
            </a:pPr>
            <a:r>
              <a:rPr b="1" i="1" lang="en" sz="1600">
                <a:solidFill>
                  <a:srgbClr val="FFFFFF"/>
                </a:solidFill>
                <a:latin typeface="Garamond"/>
                <a:ea typeface="Garamond"/>
                <a:cs typeface="Garamond"/>
                <a:sym typeface="Garamond"/>
              </a:rPr>
              <a:t>Our work will help us develop a set of principles that sustain the institution in a way that ensures access, equity, and inclusion at all levels. To accomplish this our work will focus on:</a:t>
            </a:r>
          </a:p>
          <a:p>
            <a:pPr indent="-228600" lvl="0" marL="457200" rtl="0">
              <a:lnSpc>
                <a:spcPct val="115000"/>
              </a:lnSpc>
              <a:spcBef>
                <a:spcPts val="0"/>
              </a:spcBef>
              <a:buClr>
                <a:srgbClr val="FFFFFF"/>
              </a:buClr>
              <a:buFont typeface="Garamond"/>
              <a:buChar char="●"/>
            </a:pPr>
            <a:r>
              <a:rPr lang="en">
                <a:solidFill>
                  <a:srgbClr val="FFFFFF"/>
                </a:solidFill>
                <a:latin typeface="Garamond"/>
                <a:ea typeface="Garamond"/>
                <a:cs typeface="Garamond"/>
                <a:sym typeface="Garamond"/>
              </a:rPr>
              <a:t>Impacts of actions and decision-making</a:t>
            </a:r>
          </a:p>
          <a:p>
            <a:pPr indent="-228600" lvl="0" marL="457200" rtl="0">
              <a:lnSpc>
                <a:spcPct val="115000"/>
              </a:lnSpc>
              <a:spcBef>
                <a:spcPts val="0"/>
              </a:spcBef>
              <a:buClr>
                <a:srgbClr val="FFFFFF"/>
              </a:buClr>
              <a:buFont typeface="Garamond"/>
              <a:buChar char="●"/>
            </a:pPr>
            <a:r>
              <a:rPr lang="en">
                <a:solidFill>
                  <a:srgbClr val="FFFFFF"/>
                </a:solidFill>
                <a:latin typeface="Garamond"/>
                <a:ea typeface="Garamond"/>
                <a:cs typeface="Garamond"/>
                <a:sym typeface="Garamond"/>
              </a:rPr>
              <a:t>Illuminating and alleviating disparities experienced by underserved and underrepresented groups</a:t>
            </a:r>
          </a:p>
          <a:p>
            <a:pPr indent="-228600" lvl="0" marL="457200" rtl="0">
              <a:lnSpc>
                <a:spcPct val="115000"/>
              </a:lnSpc>
              <a:spcBef>
                <a:spcPts val="0"/>
              </a:spcBef>
              <a:buClr>
                <a:srgbClr val="FFFFFF"/>
              </a:buClr>
              <a:buFont typeface="Garamond"/>
              <a:buChar char="●"/>
            </a:pPr>
            <a:r>
              <a:rPr lang="en">
                <a:solidFill>
                  <a:srgbClr val="FFFFFF"/>
                </a:solidFill>
                <a:latin typeface="Garamond"/>
                <a:ea typeface="Garamond"/>
                <a:cs typeface="Garamond"/>
                <a:sym typeface="Garamond"/>
              </a:rPr>
              <a:t>Expanding opportunities</a:t>
            </a:r>
          </a:p>
          <a:p>
            <a:pPr indent="-228600" lvl="0" marL="457200" rtl="0">
              <a:lnSpc>
                <a:spcPct val="115000"/>
              </a:lnSpc>
              <a:spcBef>
                <a:spcPts val="0"/>
              </a:spcBef>
              <a:buClr>
                <a:srgbClr val="FFFFFF"/>
              </a:buClr>
              <a:buFont typeface="Garamond"/>
              <a:buChar char="●"/>
            </a:pPr>
            <a:r>
              <a:rPr lang="en">
                <a:solidFill>
                  <a:srgbClr val="FFFFFF"/>
                </a:solidFill>
                <a:latin typeface="Garamond"/>
                <a:ea typeface="Garamond"/>
                <a:cs typeface="Garamond"/>
                <a:sym typeface="Garamond"/>
              </a:rPr>
              <a:t>Transforming the community through healing and nurturing </a:t>
            </a:r>
          </a:p>
          <a:p>
            <a:pPr indent="-228600" lvl="0" marL="457200" rtl="0">
              <a:lnSpc>
                <a:spcPct val="115000"/>
              </a:lnSpc>
              <a:spcBef>
                <a:spcPts val="0"/>
              </a:spcBef>
              <a:buClr>
                <a:srgbClr val="FFFFFF"/>
              </a:buClr>
              <a:buFont typeface="Garamond"/>
              <a:buChar char="●"/>
            </a:pPr>
            <a:r>
              <a:rPr lang="en">
                <a:solidFill>
                  <a:srgbClr val="FFFFFF"/>
                </a:solidFill>
                <a:latin typeface="Garamond"/>
                <a:ea typeface="Garamond"/>
                <a:cs typeface="Garamond"/>
                <a:sym typeface="Garamond"/>
              </a:rPr>
              <a:t>Recognizing and bridging gaps of understanding and communication</a:t>
            </a:r>
          </a:p>
          <a:p>
            <a:pPr indent="-228600" lvl="0" marL="457200" rtl="0">
              <a:lnSpc>
                <a:spcPct val="115000"/>
              </a:lnSpc>
              <a:spcBef>
                <a:spcPts val="0"/>
              </a:spcBef>
              <a:buClr>
                <a:srgbClr val="FFFFFF"/>
              </a:buClr>
              <a:buFont typeface="Garamond"/>
              <a:buChar char="●"/>
            </a:pPr>
            <a:r>
              <a:rPr lang="en">
                <a:solidFill>
                  <a:srgbClr val="FFFFFF"/>
                </a:solidFill>
                <a:latin typeface="Garamond"/>
                <a:ea typeface="Garamond"/>
                <a:cs typeface="Garamond"/>
                <a:sym typeface="Garamond"/>
              </a:rPr>
              <a:t>Facilitating inclusive collaboration</a:t>
            </a:r>
          </a:p>
          <a:p>
            <a:pPr indent="-228600" lvl="0" marL="457200" rtl="0">
              <a:lnSpc>
                <a:spcPct val="115000"/>
              </a:lnSpc>
              <a:spcBef>
                <a:spcPts val="0"/>
              </a:spcBef>
              <a:buClr>
                <a:srgbClr val="FFFFFF"/>
              </a:buClr>
              <a:buFont typeface="Garamond"/>
              <a:buChar char="●"/>
            </a:pPr>
            <a:r>
              <a:rPr lang="en">
                <a:solidFill>
                  <a:srgbClr val="FFFFFF"/>
                </a:solidFill>
                <a:latin typeface="Garamond"/>
                <a:ea typeface="Garamond"/>
                <a:cs typeface="Garamond"/>
                <a:sym typeface="Garamond"/>
              </a:rPr>
              <a:t>Empowering all members of the college community to participate in this work</a:t>
            </a:r>
          </a:p>
          <a:p>
            <a:pPr indent="-228600" lvl="0" marL="457200" rtl="0">
              <a:lnSpc>
                <a:spcPct val="115000"/>
              </a:lnSpc>
              <a:spcBef>
                <a:spcPts val="0"/>
              </a:spcBef>
              <a:buClr>
                <a:srgbClr val="FFFFFF"/>
              </a:buClr>
              <a:buFont typeface="Garamond"/>
              <a:buChar char="●"/>
            </a:pPr>
            <a:r>
              <a:rPr lang="en">
                <a:solidFill>
                  <a:srgbClr val="FFFFFF"/>
                </a:solidFill>
                <a:latin typeface="Garamond"/>
                <a:ea typeface="Garamond"/>
                <a:cs typeface="Garamond"/>
                <a:sym typeface="Garamond"/>
              </a:rPr>
              <a:t>Encouraging personal and professional growth for all members of the community </a:t>
            </a:r>
          </a:p>
          <a:p>
            <a:pPr indent="-228600" lvl="0" marL="457200" rtl="0">
              <a:lnSpc>
                <a:spcPct val="115000"/>
              </a:lnSpc>
              <a:spcBef>
                <a:spcPts val="0"/>
              </a:spcBef>
              <a:buClr>
                <a:srgbClr val="FFFFFF"/>
              </a:buClr>
              <a:buFont typeface="Garamond"/>
              <a:buChar char="●"/>
            </a:pPr>
            <a:r>
              <a:rPr lang="en">
                <a:solidFill>
                  <a:srgbClr val="FFFFFF"/>
                </a:solidFill>
                <a:latin typeface="Garamond"/>
                <a:ea typeface="Garamond"/>
                <a:cs typeface="Garamond"/>
                <a:sym typeface="Garamond"/>
              </a:rPr>
              <a:t>Ensuring accountability in the consistent implementation of the lens</a:t>
            </a:r>
          </a:p>
          <a:p>
            <a:pPr indent="-228600" lvl="0" marL="457200" rtl="0">
              <a:lnSpc>
                <a:spcPct val="115000"/>
              </a:lnSpc>
              <a:spcBef>
                <a:spcPts val="0"/>
              </a:spcBef>
              <a:buClr>
                <a:srgbClr val="FFFFFF"/>
              </a:buClr>
              <a:buFont typeface="Garamond"/>
              <a:buChar char="●"/>
            </a:pPr>
            <a:r>
              <a:rPr lang="en">
                <a:solidFill>
                  <a:srgbClr val="FFFFFF"/>
                </a:solidFill>
                <a:latin typeface="Garamond"/>
                <a:ea typeface="Garamond"/>
                <a:cs typeface="Garamond"/>
                <a:sym typeface="Garamond"/>
              </a:rPr>
              <a:t>Building inquiry and assessment into all college systems at every level</a:t>
            </a:r>
          </a:p>
          <a:p>
            <a:pPr indent="-228600" lvl="0" marL="457200" rtl="0">
              <a:lnSpc>
                <a:spcPct val="115000"/>
              </a:lnSpc>
              <a:spcBef>
                <a:spcPts val="0"/>
              </a:spcBef>
              <a:buClr>
                <a:srgbClr val="FFFFFF"/>
              </a:buClr>
              <a:buFont typeface="Garamond"/>
              <a:buChar char="●"/>
            </a:pPr>
            <a:r>
              <a:rPr lang="en">
                <a:solidFill>
                  <a:srgbClr val="FFFFFF"/>
                </a:solidFill>
                <a:latin typeface="Garamond"/>
                <a:ea typeface="Garamond"/>
                <a:cs typeface="Garamond"/>
                <a:sym typeface="Garamond"/>
              </a:rPr>
              <a:t>Expanding beyond traditional diversity-work-stakeholders to include other voices and other communities</a:t>
            </a:r>
          </a:p>
          <a:p>
            <a:pPr indent="-228600" lvl="0" marL="457200" rtl="0">
              <a:lnSpc>
                <a:spcPct val="115000"/>
              </a:lnSpc>
              <a:spcBef>
                <a:spcPts val="0"/>
              </a:spcBef>
              <a:buClr>
                <a:srgbClr val="FFFFFF"/>
              </a:buClr>
              <a:buFont typeface="Garamond"/>
              <a:buChar char="●"/>
            </a:pPr>
            <a:r>
              <a:rPr lang="en">
                <a:solidFill>
                  <a:srgbClr val="FFFFFF"/>
                </a:solidFill>
                <a:latin typeface="Garamond"/>
                <a:ea typeface="Garamond"/>
                <a:cs typeface="Garamond"/>
                <a:sym typeface="Garamond"/>
              </a:rPr>
              <a:t>Increasing recruitment and retention of staff and students who are supportive of Equity Lens work </a:t>
            </a:r>
          </a:p>
          <a:p>
            <a:pPr indent="-228600" lvl="0" marL="457200" rtl="0">
              <a:lnSpc>
                <a:spcPct val="115000"/>
              </a:lnSpc>
              <a:spcBef>
                <a:spcPts val="0"/>
              </a:spcBef>
              <a:buClr>
                <a:srgbClr val="FFFFFF"/>
              </a:buClr>
              <a:buFont typeface="Garamond"/>
              <a:buChar char="●"/>
            </a:pPr>
            <a:r>
              <a:rPr lang="en">
                <a:solidFill>
                  <a:srgbClr val="FFFFFF"/>
                </a:solidFill>
                <a:latin typeface="Garamond"/>
                <a:ea typeface="Garamond"/>
                <a:cs typeface="Garamond"/>
                <a:sym typeface="Garamond"/>
              </a:rPr>
              <a:t>Developing a set of principles that sustain the institution in a way that ensures access, equity, and inclusion at all levels </a:t>
            </a:r>
          </a:p>
          <a:p>
            <a:pPr lvl="0">
              <a:spcBef>
                <a:spcPts val="0"/>
              </a:spcBef>
              <a:buNone/>
            </a:pPr>
            <a:r>
              <a:t/>
            </a:r>
            <a:endParaRPr sz="12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5818E"/>
        </a:solidFill>
      </p:bgPr>
    </p:bg>
    <p:spTree>
      <p:nvGrpSpPr>
        <p:cNvPr id="174" name="Shape 174"/>
        <p:cNvGrpSpPr/>
        <p:nvPr/>
      </p:nvGrpSpPr>
      <p:grpSpPr>
        <a:xfrm>
          <a:off x="0" y="0"/>
          <a:ext cx="0" cy="0"/>
          <a:chOff x="0" y="0"/>
          <a:chExt cx="0" cy="0"/>
        </a:xfrm>
      </p:grpSpPr>
      <p:sp>
        <p:nvSpPr>
          <p:cNvPr id="175" name="Shape 175"/>
          <p:cNvSpPr txBox="1"/>
          <p:nvPr>
            <p:ph idx="1" type="body"/>
          </p:nvPr>
        </p:nvSpPr>
        <p:spPr>
          <a:xfrm>
            <a:off x="311700" y="250225"/>
            <a:ext cx="8520600" cy="4573500"/>
          </a:xfrm>
          <a:prstGeom prst="rect">
            <a:avLst/>
          </a:prstGeom>
        </p:spPr>
        <p:txBody>
          <a:bodyPr anchorCtr="0" anchor="t" bIns="91425" lIns="91425" rIns="91425" wrap="square" tIns="91425">
            <a:noAutofit/>
          </a:bodyPr>
          <a:lstStyle/>
          <a:p>
            <a:pPr lvl="0" rtl="0">
              <a:spcBef>
                <a:spcPts val="0"/>
              </a:spcBef>
              <a:spcAft>
                <a:spcPts val="0"/>
              </a:spcAft>
              <a:buClr>
                <a:schemeClr val="dk1"/>
              </a:buClr>
              <a:buSzPct val="45833"/>
              <a:buFont typeface="Arial"/>
              <a:buNone/>
            </a:pPr>
            <a:r>
              <a:rPr b="1" lang="en" sz="2400">
                <a:solidFill>
                  <a:srgbClr val="FFFFFF"/>
                </a:solidFill>
                <a:latin typeface="Garamond"/>
                <a:ea typeface="Garamond"/>
                <a:cs typeface="Garamond"/>
                <a:sym typeface="Garamond"/>
              </a:rPr>
              <a:t>Guiding Questions</a:t>
            </a:r>
          </a:p>
          <a:p>
            <a:pPr lvl="0" rtl="0">
              <a:spcBef>
                <a:spcPts val="0"/>
              </a:spcBef>
              <a:spcAft>
                <a:spcPts val="0"/>
              </a:spcAft>
              <a:buClr>
                <a:schemeClr val="dk1"/>
              </a:buClr>
              <a:buSzPct val="68750"/>
              <a:buFont typeface="Arial"/>
              <a:buNone/>
            </a:pPr>
            <a:r>
              <a:rPr b="1" i="1" lang="en" sz="1600">
                <a:solidFill>
                  <a:srgbClr val="FFFFFF"/>
                </a:solidFill>
                <a:latin typeface="Garamond"/>
                <a:ea typeface="Garamond"/>
                <a:cs typeface="Garamond"/>
                <a:sym typeface="Garamond"/>
              </a:rPr>
              <a:t>We’ll use questions to ensure our focus is appropriate, and to evaluate individual issues in the equity lens framework.</a:t>
            </a:r>
          </a:p>
          <a:p>
            <a:pPr indent="-304800" lvl="0" marL="457200" rtl="0">
              <a:spcBef>
                <a:spcPts val="0"/>
              </a:spcBef>
              <a:spcAft>
                <a:spcPts val="0"/>
              </a:spcAft>
              <a:buClr>
                <a:srgbClr val="FFFFFF"/>
              </a:buClr>
              <a:buSzPct val="100000"/>
              <a:buFont typeface="Garamond"/>
              <a:buChar char="●"/>
            </a:pPr>
            <a:r>
              <a:rPr lang="en" sz="1200">
                <a:solidFill>
                  <a:srgbClr val="FFFFFF"/>
                </a:solidFill>
                <a:latin typeface="Garamond"/>
                <a:ea typeface="Garamond"/>
                <a:cs typeface="Garamond"/>
                <a:sym typeface="Garamond"/>
              </a:rPr>
              <a:t>Are the tone, word choice, layout, and graphics of our “public face” in alignment with our movement toward access, equity, and inclusion? </a:t>
            </a:r>
          </a:p>
          <a:p>
            <a:pPr indent="-304800" lvl="0" marL="457200" rtl="0">
              <a:spcBef>
                <a:spcPts val="0"/>
              </a:spcBef>
              <a:spcAft>
                <a:spcPts val="0"/>
              </a:spcAft>
              <a:buClr>
                <a:srgbClr val="FFFFFF"/>
              </a:buClr>
              <a:buSzPct val="100000"/>
              <a:buFont typeface="Garamond"/>
              <a:buChar char="●"/>
            </a:pPr>
            <a:r>
              <a:rPr lang="en" sz="1200">
                <a:solidFill>
                  <a:srgbClr val="FFFFFF"/>
                </a:solidFill>
                <a:latin typeface="Garamond"/>
                <a:ea typeface="Garamond"/>
                <a:cs typeface="Garamond"/>
                <a:sym typeface="Garamond"/>
              </a:rPr>
              <a:t>Are the tone, word choice, layout, and graphics of our “internal” face in alignment with our movement toward access, equity, and inclusion? </a:t>
            </a:r>
          </a:p>
          <a:p>
            <a:pPr indent="-304800" lvl="0" marL="457200" rtl="0">
              <a:spcBef>
                <a:spcPts val="0"/>
              </a:spcBef>
              <a:spcAft>
                <a:spcPts val="0"/>
              </a:spcAft>
              <a:buClr>
                <a:srgbClr val="FFFFFF"/>
              </a:buClr>
              <a:buSzPct val="100000"/>
              <a:buFont typeface="Garamond"/>
              <a:buChar char="●"/>
            </a:pPr>
            <a:r>
              <a:rPr lang="en" sz="1200">
                <a:solidFill>
                  <a:srgbClr val="FFFFFF"/>
                </a:solidFill>
                <a:latin typeface="Garamond"/>
                <a:ea typeface="Garamond"/>
                <a:cs typeface="Garamond"/>
                <a:sym typeface="Garamond"/>
              </a:rPr>
              <a:t>Have we created a safe environment to participate in Equity Lens work?</a:t>
            </a:r>
          </a:p>
          <a:p>
            <a:pPr indent="-304800" lvl="0" marL="457200" rtl="0">
              <a:spcBef>
                <a:spcPts val="0"/>
              </a:spcBef>
              <a:spcAft>
                <a:spcPts val="0"/>
              </a:spcAft>
              <a:buClr>
                <a:srgbClr val="FFFFFF"/>
              </a:buClr>
              <a:buSzPct val="100000"/>
              <a:buFont typeface="Garamond"/>
              <a:buChar char="●"/>
            </a:pPr>
            <a:r>
              <a:rPr lang="en" sz="1200">
                <a:solidFill>
                  <a:srgbClr val="FFFFFF"/>
                </a:solidFill>
                <a:latin typeface="Garamond"/>
                <a:ea typeface="Garamond"/>
                <a:cs typeface="Garamond"/>
                <a:sym typeface="Garamond"/>
              </a:rPr>
              <a:t>Are we aware of the ways in which our equity lens is impacted by our individual, institutional, and systemic biases? </a:t>
            </a:r>
          </a:p>
          <a:p>
            <a:pPr indent="-304800" lvl="0" marL="457200" rtl="0">
              <a:spcBef>
                <a:spcPts val="0"/>
              </a:spcBef>
              <a:spcAft>
                <a:spcPts val="0"/>
              </a:spcAft>
              <a:buClr>
                <a:srgbClr val="FFFFFF"/>
              </a:buClr>
              <a:buSzPct val="100000"/>
              <a:buFont typeface="Garamond"/>
              <a:buChar char="●"/>
            </a:pPr>
            <a:r>
              <a:rPr lang="en" sz="1200">
                <a:solidFill>
                  <a:srgbClr val="FFFFFF"/>
                </a:solidFill>
                <a:latin typeface="Garamond"/>
                <a:ea typeface="Garamond"/>
                <a:cs typeface="Garamond"/>
                <a:sym typeface="Garamond"/>
              </a:rPr>
              <a:t>Does the work resulting from our equity lens foster improvement at </a:t>
            </a:r>
            <a:r>
              <a:rPr i="1" lang="en" sz="1200">
                <a:solidFill>
                  <a:srgbClr val="FFFFFF"/>
                </a:solidFill>
                <a:latin typeface="Garamond"/>
                <a:ea typeface="Garamond"/>
                <a:cs typeface="Garamond"/>
                <a:sym typeface="Garamond"/>
              </a:rPr>
              <a:t>all</a:t>
            </a:r>
            <a:r>
              <a:rPr lang="en" sz="1200">
                <a:solidFill>
                  <a:srgbClr val="FFFFFF"/>
                </a:solidFill>
                <a:latin typeface="Garamond"/>
                <a:ea typeface="Garamond"/>
                <a:cs typeface="Garamond"/>
                <a:sym typeface="Garamond"/>
              </a:rPr>
              <a:t> of the following levels: individual, institutional and systemic?	</a:t>
            </a:r>
          </a:p>
          <a:p>
            <a:pPr indent="-304800" lvl="0" marL="457200" rtl="0">
              <a:spcBef>
                <a:spcPts val="0"/>
              </a:spcBef>
              <a:spcAft>
                <a:spcPts val="0"/>
              </a:spcAft>
              <a:buClr>
                <a:srgbClr val="FFFFFF"/>
              </a:buClr>
              <a:buSzPct val="100000"/>
              <a:buFont typeface="Garamond"/>
              <a:buChar char="●"/>
            </a:pPr>
            <a:r>
              <a:rPr lang="en" sz="1200">
                <a:solidFill>
                  <a:srgbClr val="FFFFFF"/>
                </a:solidFill>
                <a:latin typeface="Garamond"/>
                <a:ea typeface="Garamond"/>
                <a:cs typeface="Garamond"/>
                <a:sym typeface="Garamond"/>
              </a:rPr>
              <a:t>Do we have structures in place to ensure that the work resulting from the equity lens is collaborative and transparent across the institution? </a:t>
            </a:r>
          </a:p>
          <a:p>
            <a:pPr indent="-304800" lvl="0" marL="457200" rtl="0">
              <a:spcBef>
                <a:spcPts val="0"/>
              </a:spcBef>
              <a:spcAft>
                <a:spcPts val="0"/>
              </a:spcAft>
              <a:buClr>
                <a:srgbClr val="FFFFFF"/>
              </a:buClr>
              <a:buSzPct val="100000"/>
              <a:buFont typeface="Garamond"/>
              <a:buChar char="●"/>
            </a:pPr>
            <a:r>
              <a:rPr lang="en" sz="1200">
                <a:solidFill>
                  <a:srgbClr val="FFFFFF"/>
                </a:solidFill>
                <a:latin typeface="Garamond"/>
                <a:ea typeface="Garamond"/>
                <a:cs typeface="Garamond"/>
                <a:sym typeface="Garamond"/>
              </a:rPr>
              <a:t>What assessment mechanisms have we built into the equity lens that will allow for continual improvement of both the lens and the work resulting from it as we move forward?</a:t>
            </a:r>
          </a:p>
          <a:p>
            <a:pPr indent="-304800" lvl="0" marL="457200" rtl="0">
              <a:spcBef>
                <a:spcPts val="0"/>
              </a:spcBef>
              <a:spcAft>
                <a:spcPts val="0"/>
              </a:spcAft>
              <a:buClr>
                <a:srgbClr val="FFFFFF"/>
              </a:buClr>
              <a:buSzPct val="100000"/>
              <a:buFont typeface="Garamond"/>
              <a:buChar char="●"/>
            </a:pPr>
            <a:r>
              <a:rPr lang="en" sz="1200">
                <a:solidFill>
                  <a:srgbClr val="FFFFFF"/>
                </a:solidFill>
                <a:latin typeface="Garamond"/>
                <a:ea typeface="Garamond"/>
                <a:cs typeface="Garamond"/>
                <a:sym typeface="Garamond"/>
              </a:rPr>
              <a:t>What are the specific ways that Lane’s Equity Lens is expected to reduce disparities and enhance access, equity, and inclusion?</a:t>
            </a:r>
          </a:p>
          <a:p>
            <a:pPr indent="-304800" lvl="0" marL="457200" rtl="0">
              <a:spcBef>
                <a:spcPts val="0"/>
              </a:spcBef>
              <a:spcAft>
                <a:spcPts val="0"/>
              </a:spcAft>
              <a:buClr>
                <a:srgbClr val="FFFFFF"/>
              </a:buClr>
              <a:buSzPct val="100000"/>
              <a:buFont typeface="Garamond"/>
              <a:buChar char="●"/>
            </a:pPr>
            <a:r>
              <a:rPr lang="en" sz="1200">
                <a:solidFill>
                  <a:srgbClr val="FFFFFF"/>
                </a:solidFill>
                <a:latin typeface="Garamond"/>
                <a:ea typeface="Garamond"/>
                <a:cs typeface="Garamond"/>
                <a:sym typeface="Garamond"/>
              </a:rPr>
              <a:t>Can we realistically meet the goals of access, equity, and inclusion framed by the equity lens?  </a:t>
            </a:r>
          </a:p>
          <a:p>
            <a:pPr indent="-304800" lvl="0" marL="457200" rtl="0">
              <a:spcBef>
                <a:spcPts val="0"/>
              </a:spcBef>
              <a:spcAft>
                <a:spcPts val="0"/>
              </a:spcAft>
              <a:buClr>
                <a:srgbClr val="FFFFFF"/>
              </a:buClr>
              <a:buSzPct val="100000"/>
              <a:buFont typeface="Garamond"/>
              <a:buChar char="●"/>
            </a:pPr>
            <a:r>
              <a:rPr lang="en" sz="1200">
                <a:solidFill>
                  <a:srgbClr val="FFFFFF"/>
                </a:solidFill>
                <a:latin typeface="Garamond"/>
                <a:ea typeface="Garamond"/>
                <a:cs typeface="Garamond"/>
                <a:sym typeface="Garamond"/>
              </a:rPr>
              <a:t>Have we clearly articulated Lane’s Equity Lens and expectations to all stakeholders? How are we going to get buy-in across campus? </a:t>
            </a:r>
          </a:p>
          <a:p>
            <a:pPr indent="-304800" lvl="0" marL="457200" rtl="0">
              <a:spcBef>
                <a:spcPts val="0"/>
              </a:spcBef>
              <a:spcAft>
                <a:spcPts val="0"/>
              </a:spcAft>
              <a:buClr>
                <a:srgbClr val="FFFFFF"/>
              </a:buClr>
              <a:buSzPct val="100000"/>
              <a:buChar char="●"/>
            </a:pPr>
            <a:r>
              <a:rPr lang="en" sz="1200">
                <a:solidFill>
                  <a:srgbClr val="FFFFFF"/>
                </a:solidFill>
                <a:latin typeface="Garamond"/>
                <a:ea typeface="Garamond"/>
                <a:cs typeface="Garamond"/>
                <a:sym typeface="Garamond"/>
              </a:rPr>
              <a:t>Have we ensured that Lane’s Equity Lens can help us heal and transform our structures, environments, and selves?</a:t>
            </a:r>
            <a:r>
              <a:rPr lang="en" sz="1200">
                <a:solidFill>
                  <a:srgbClr val="FFFFFF"/>
                </a:solidFill>
              </a:rPr>
              <a:t> </a:t>
            </a:r>
          </a:p>
          <a:p>
            <a:pPr lvl="0">
              <a:spcBef>
                <a:spcPts val="0"/>
              </a:spcBef>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5818E"/>
        </a:solidFill>
      </p:bgPr>
    </p:bg>
    <p:spTree>
      <p:nvGrpSpPr>
        <p:cNvPr id="179" name="Shape 179"/>
        <p:cNvGrpSpPr/>
        <p:nvPr/>
      </p:nvGrpSpPr>
      <p:grpSpPr>
        <a:xfrm>
          <a:off x="0" y="0"/>
          <a:ext cx="0" cy="0"/>
          <a:chOff x="0" y="0"/>
          <a:chExt cx="0" cy="0"/>
        </a:xfrm>
      </p:grpSpPr>
      <p:sp>
        <p:nvSpPr>
          <p:cNvPr id="180" name="Shape 180"/>
          <p:cNvSpPr txBox="1"/>
          <p:nvPr>
            <p:ph idx="1" type="body"/>
          </p:nvPr>
        </p:nvSpPr>
        <p:spPr>
          <a:xfrm>
            <a:off x="311700" y="210700"/>
            <a:ext cx="8520600" cy="1502700"/>
          </a:xfrm>
          <a:prstGeom prst="rect">
            <a:avLst/>
          </a:prstGeom>
        </p:spPr>
        <p:txBody>
          <a:bodyPr anchorCtr="0" anchor="t" bIns="91425" lIns="91425" rIns="91425" wrap="square" tIns="91425">
            <a:noAutofit/>
          </a:bodyPr>
          <a:lstStyle/>
          <a:p>
            <a:pPr lvl="0" rtl="0" algn="ctr">
              <a:spcBef>
                <a:spcPts val="0"/>
              </a:spcBef>
              <a:spcAft>
                <a:spcPts val="0"/>
              </a:spcAft>
              <a:buClr>
                <a:schemeClr val="dk1"/>
              </a:buClr>
              <a:buSzPct val="36666"/>
              <a:buFont typeface="Arial"/>
              <a:buNone/>
            </a:pPr>
            <a:r>
              <a:rPr b="1" lang="en" sz="3000">
                <a:solidFill>
                  <a:srgbClr val="FFFFFF"/>
                </a:solidFill>
                <a:latin typeface="Garamond"/>
                <a:ea typeface="Garamond"/>
                <a:cs typeface="Garamond"/>
                <a:sym typeface="Garamond"/>
              </a:rPr>
              <a:t>Stakeholder Lists</a:t>
            </a:r>
          </a:p>
          <a:p>
            <a:pPr lvl="0" rtl="0" algn="ctr">
              <a:spcBef>
                <a:spcPts val="0"/>
              </a:spcBef>
              <a:spcAft>
                <a:spcPts val="0"/>
              </a:spcAft>
              <a:buClr>
                <a:schemeClr val="dk1"/>
              </a:buClr>
              <a:buSzPct val="55000"/>
              <a:buFont typeface="Arial"/>
              <a:buNone/>
            </a:pPr>
            <a:r>
              <a:rPr i="1" lang="en" sz="2000">
                <a:solidFill>
                  <a:srgbClr val="FFFFFF"/>
                </a:solidFill>
                <a:latin typeface="Garamond"/>
                <a:ea typeface="Garamond"/>
                <a:cs typeface="Garamond"/>
                <a:sym typeface="Garamond"/>
              </a:rPr>
              <a:t>Who is affected by this work?  Who is benefited or burdened?  Who has a perspective or narrative to contribute?</a:t>
            </a:r>
          </a:p>
          <a:p>
            <a:pPr lvl="0">
              <a:spcBef>
                <a:spcPts val="0"/>
              </a:spcBef>
              <a:buNone/>
            </a:pPr>
            <a:r>
              <a:t/>
            </a:r>
            <a:endParaRPr/>
          </a:p>
        </p:txBody>
      </p:sp>
      <p:pic>
        <p:nvPicPr>
          <p:cNvPr id="181" name="Shape 181"/>
          <p:cNvPicPr preferRelativeResize="0"/>
          <p:nvPr/>
        </p:nvPicPr>
        <p:blipFill>
          <a:blip r:embed="rId3">
            <a:alphaModFix/>
          </a:blip>
          <a:stretch>
            <a:fillRect/>
          </a:stretch>
        </p:blipFill>
        <p:spPr>
          <a:xfrm>
            <a:off x="2334861" y="1551875"/>
            <a:ext cx="4474275" cy="2982850"/>
          </a:xfrm>
          <a:prstGeom prst="rect">
            <a:avLst/>
          </a:prstGeom>
          <a:noFill/>
          <a:ln>
            <a:noFill/>
          </a:ln>
        </p:spPr>
      </p:pic>
      <p:sp>
        <p:nvSpPr>
          <p:cNvPr id="182" name="Shape 182"/>
          <p:cNvSpPr txBox="1"/>
          <p:nvPr/>
        </p:nvSpPr>
        <p:spPr>
          <a:xfrm>
            <a:off x="1925700" y="4534725"/>
            <a:ext cx="5292600" cy="422400"/>
          </a:xfrm>
          <a:prstGeom prst="rect">
            <a:avLst/>
          </a:prstGeom>
          <a:noFill/>
          <a:ln>
            <a:noFill/>
          </a:ln>
        </p:spPr>
        <p:txBody>
          <a:bodyPr anchorCtr="0" anchor="t" bIns="91425" lIns="91425" rIns="91425" wrap="square" tIns="91425">
            <a:noAutofit/>
          </a:bodyPr>
          <a:lstStyle/>
          <a:p>
            <a:pPr lvl="0" algn="ctr">
              <a:spcBef>
                <a:spcPts val="0"/>
              </a:spcBef>
              <a:buNone/>
            </a:pPr>
            <a:r>
              <a:rPr lang="en" sz="2000">
                <a:solidFill>
                  <a:srgbClr val="FFFFFF"/>
                </a:solidFill>
                <a:latin typeface="Garamond"/>
                <a:ea typeface="Garamond"/>
                <a:cs typeface="Garamond"/>
                <a:sym typeface="Garamond"/>
              </a:rPr>
              <a:t>See handout for a draft of Lane’s Stakeholder Lists</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5818E"/>
        </a:solidFill>
      </p:bgPr>
    </p:bg>
    <p:spTree>
      <p:nvGrpSpPr>
        <p:cNvPr id="186" name="Shape 186"/>
        <p:cNvGrpSpPr/>
        <p:nvPr/>
      </p:nvGrpSpPr>
      <p:grpSpPr>
        <a:xfrm>
          <a:off x="0" y="0"/>
          <a:ext cx="0" cy="0"/>
          <a:chOff x="0" y="0"/>
          <a:chExt cx="0" cy="0"/>
        </a:xfrm>
      </p:grpSpPr>
      <p:sp>
        <p:nvSpPr>
          <p:cNvPr id="187" name="Shape 187"/>
          <p:cNvSpPr txBox="1"/>
          <p:nvPr/>
        </p:nvSpPr>
        <p:spPr>
          <a:xfrm>
            <a:off x="658475" y="615000"/>
            <a:ext cx="5131200" cy="3913500"/>
          </a:xfrm>
          <a:prstGeom prst="rect">
            <a:avLst/>
          </a:prstGeom>
          <a:noFill/>
          <a:ln>
            <a:noFill/>
          </a:ln>
        </p:spPr>
        <p:txBody>
          <a:bodyPr anchorCtr="0" anchor="t" bIns="91425" lIns="91425" rIns="91425" wrap="square" tIns="91425">
            <a:noAutofit/>
          </a:bodyPr>
          <a:lstStyle/>
          <a:p>
            <a:pPr lvl="0">
              <a:spcBef>
                <a:spcPts val="0"/>
              </a:spcBef>
              <a:buNone/>
            </a:pPr>
            <a:r>
              <a:rPr lang="en" sz="3000">
                <a:solidFill>
                  <a:srgbClr val="FFFFFF"/>
                </a:solidFill>
                <a:latin typeface="Garamond"/>
                <a:ea typeface="Garamond"/>
                <a:cs typeface="Garamond"/>
                <a:sym typeface="Garamond"/>
              </a:rPr>
              <a:t>An Equity Lens is</a:t>
            </a:r>
          </a:p>
          <a:p>
            <a:pPr indent="-355600" lvl="0" marL="457200" rtl="0">
              <a:spcBef>
                <a:spcPts val="0"/>
              </a:spcBef>
              <a:buClr>
                <a:srgbClr val="FFFFFF"/>
              </a:buClr>
              <a:buSzPct val="100000"/>
              <a:buFont typeface="Garamond"/>
              <a:buChar char="●"/>
            </a:pPr>
            <a:r>
              <a:rPr lang="en" sz="2000">
                <a:solidFill>
                  <a:srgbClr val="FFFFFF"/>
                </a:solidFill>
                <a:latin typeface="Garamond"/>
                <a:ea typeface="Garamond"/>
                <a:cs typeface="Garamond"/>
                <a:sym typeface="Garamond"/>
              </a:rPr>
              <a:t>A </a:t>
            </a:r>
            <a:r>
              <a:rPr lang="en" sz="2000">
                <a:solidFill>
                  <a:srgbClr val="FFFFFF"/>
                </a:solidFill>
                <a:latin typeface="Garamond"/>
                <a:ea typeface="Garamond"/>
                <a:cs typeface="Garamond"/>
                <a:sym typeface="Garamond"/>
              </a:rPr>
              <a:t>collaboratively</a:t>
            </a:r>
            <a:r>
              <a:rPr lang="en" sz="2000">
                <a:solidFill>
                  <a:srgbClr val="FFFFFF"/>
                </a:solidFill>
                <a:latin typeface="Garamond"/>
                <a:ea typeface="Garamond"/>
                <a:cs typeface="Garamond"/>
                <a:sym typeface="Garamond"/>
              </a:rPr>
              <a:t> created framework for decision-making</a:t>
            </a:r>
          </a:p>
          <a:p>
            <a:pPr indent="-355600" lvl="0" marL="457200" rtl="0">
              <a:spcBef>
                <a:spcPts val="0"/>
              </a:spcBef>
              <a:buClr>
                <a:srgbClr val="FFFFFF"/>
              </a:buClr>
              <a:buSzPct val="100000"/>
              <a:buFont typeface="Garamond"/>
              <a:buChar char="●"/>
            </a:pPr>
            <a:r>
              <a:rPr lang="en" sz="2000">
                <a:solidFill>
                  <a:srgbClr val="FFFFFF"/>
                </a:solidFill>
                <a:latin typeface="Garamond"/>
                <a:ea typeface="Garamond"/>
                <a:cs typeface="Garamond"/>
                <a:sym typeface="Garamond"/>
              </a:rPr>
              <a:t>A way to reframe decision-making at the institutional level in ways that work to increase equity</a:t>
            </a:r>
          </a:p>
          <a:p>
            <a:pPr indent="-355600" lvl="0" marL="457200" rtl="0">
              <a:spcBef>
                <a:spcPts val="0"/>
              </a:spcBef>
              <a:buClr>
                <a:srgbClr val="FFFFFF"/>
              </a:buClr>
              <a:buSzPct val="100000"/>
              <a:buFont typeface="Garamond"/>
              <a:buChar char="●"/>
            </a:pPr>
            <a:r>
              <a:rPr lang="en" sz="2000">
                <a:solidFill>
                  <a:srgbClr val="FFFFFF"/>
                </a:solidFill>
                <a:latin typeface="Garamond"/>
                <a:ea typeface="Garamond"/>
                <a:cs typeface="Garamond"/>
                <a:sym typeface="Garamond"/>
              </a:rPr>
              <a:t>A cultural shift</a:t>
            </a:r>
          </a:p>
          <a:p>
            <a:pPr indent="-355600" lvl="0" marL="457200" rtl="0">
              <a:spcBef>
                <a:spcPts val="0"/>
              </a:spcBef>
              <a:buClr>
                <a:srgbClr val="FFFFFF"/>
              </a:buClr>
              <a:buSzPct val="100000"/>
              <a:buFont typeface="Garamond"/>
              <a:buChar char="●"/>
            </a:pPr>
            <a:r>
              <a:rPr lang="en" sz="2000">
                <a:solidFill>
                  <a:srgbClr val="FFFFFF"/>
                </a:solidFill>
                <a:latin typeface="Garamond"/>
                <a:ea typeface="Garamond"/>
                <a:cs typeface="Garamond"/>
                <a:sym typeface="Garamond"/>
              </a:rPr>
              <a:t>A new way of thinking about how we </a:t>
            </a:r>
            <a:r>
              <a:rPr lang="en" sz="2000">
                <a:solidFill>
                  <a:srgbClr val="FFFFFF"/>
                </a:solidFill>
                <a:latin typeface="Garamond"/>
                <a:ea typeface="Garamond"/>
                <a:cs typeface="Garamond"/>
                <a:sym typeface="Garamond"/>
              </a:rPr>
              <a:t>approach</a:t>
            </a:r>
            <a:r>
              <a:rPr lang="en" sz="2000">
                <a:solidFill>
                  <a:srgbClr val="FFFFFF"/>
                </a:solidFill>
                <a:latin typeface="Garamond"/>
                <a:ea typeface="Garamond"/>
                <a:cs typeface="Garamond"/>
                <a:sym typeface="Garamond"/>
              </a:rPr>
              <a:t> decision-making and who is included in that process</a:t>
            </a:r>
          </a:p>
          <a:p>
            <a:pPr indent="-355600" lvl="0" marL="457200">
              <a:spcBef>
                <a:spcPts val="0"/>
              </a:spcBef>
              <a:buClr>
                <a:srgbClr val="FFFFFF"/>
              </a:buClr>
              <a:buSzPct val="100000"/>
              <a:buFont typeface="Garamond"/>
              <a:buChar char="●"/>
            </a:pPr>
            <a:r>
              <a:rPr lang="en" sz="2000">
                <a:solidFill>
                  <a:srgbClr val="FFFFFF"/>
                </a:solidFill>
                <a:latin typeface="Garamond"/>
                <a:ea typeface="Garamond"/>
                <a:cs typeface="Garamond"/>
                <a:sym typeface="Garamond"/>
              </a:rPr>
              <a:t>An opportunity to transform the institution</a:t>
            </a:r>
          </a:p>
        </p:txBody>
      </p:sp>
      <p:pic>
        <p:nvPicPr>
          <p:cNvPr id="188" name="Shape 188"/>
          <p:cNvPicPr preferRelativeResize="0"/>
          <p:nvPr/>
        </p:nvPicPr>
        <p:blipFill>
          <a:blip r:embed="rId3">
            <a:alphaModFix/>
          </a:blip>
          <a:stretch>
            <a:fillRect/>
          </a:stretch>
        </p:blipFill>
        <p:spPr>
          <a:xfrm>
            <a:off x="5789674" y="1037400"/>
            <a:ext cx="3068700" cy="30687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5818E"/>
        </a:solidFill>
      </p:bgPr>
    </p:bg>
    <p:spTree>
      <p:nvGrpSpPr>
        <p:cNvPr id="192" name="Shape 192"/>
        <p:cNvGrpSpPr/>
        <p:nvPr/>
      </p:nvGrpSpPr>
      <p:grpSpPr>
        <a:xfrm>
          <a:off x="0" y="0"/>
          <a:ext cx="0" cy="0"/>
          <a:chOff x="0" y="0"/>
          <a:chExt cx="0" cy="0"/>
        </a:xfrm>
      </p:grpSpPr>
      <p:sp>
        <p:nvSpPr>
          <p:cNvPr id="193" name="Shape 193"/>
          <p:cNvSpPr txBox="1"/>
          <p:nvPr>
            <p:ph idx="1" type="body"/>
          </p:nvPr>
        </p:nvSpPr>
        <p:spPr>
          <a:xfrm>
            <a:off x="970175" y="1290600"/>
            <a:ext cx="3552000" cy="2562300"/>
          </a:xfrm>
          <a:prstGeom prst="rect">
            <a:avLst/>
          </a:prstGeom>
        </p:spPr>
        <p:txBody>
          <a:bodyPr anchorCtr="0" anchor="t" bIns="91425" lIns="91425" rIns="91425" wrap="square" tIns="91425">
            <a:noAutofit/>
          </a:bodyPr>
          <a:lstStyle/>
          <a:p>
            <a:pPr lvl="0">
              <a:lnSpc>
                <a:spcPct val="100000"/>
              </a:lnSpc>
              <a:spcBef>
                <a:spcPts val="0"/>
              </a:spcBef>
              <a:buNone/>
            </a:pPr>
            <a:r>
              <a:rPr lang="en" sz="3000">
                <a:solidFill>
                  <a:srgbClr val="FFFFFF"/>
                </a:solidFill>
                <a:latin typeface="Garamond"/>
                <a:ea typeface="Garamond"/>
                <a:cs typeface="Garamond"/>
                <a:sym typeface="Garamond"/>
              </a:rPr>
              <a:t>An Equity Lens is not</a:t>
            </a:r>
          </a:p>
          <a:p>
            <a:pPr indent="-355600" lvl="0" marL="457200" rtl="0">
              <a:lnSpc>
                <a:spcPct val="100000"/>
              </a:lnSpc>
              <a:spcBef>
                <a:spcPts val="0"/>
              </a:spcBef>
              <a:buClr>
                <a:srgbClr val="FFFFFF"/>
              </a:buClr>
              <a:buSzPct val="100000"/>
              <a:buFont typeface="Garamond"/>
            </a:pPr>
            <a:r>
              <a:rPr lang="en" sz="2000">
                <a:solidFill>
                  <a:srgbClr val="FFFFFF"/>
                </a:solidFill>
                <a:latin typeface="Garamond"/>
                <a:ea typeface="Garamond"/>
                <a:cs typeface="Garamond"/>
                <a:sym typeface="Garamond"/>
              </a:rPr>
              <a:t>A quick fix/</a:t>
            </a:r>
            <a:r>
              <a:rPr lang="en" sz="2000">
                <a:solidFill>
                  <a:srgbClr val="FFFFFF"/>
                </a:solidFill>
                <a:latin typeface="Garamond"/>
                <a:ea typeface="Garamond"/>
                <a:cs typeface="Garamond"/>
                <a:sym typeface="Garamond"/>
              </a:rPr>
              <a:t>band aid</a:t>
            </a:r>
          </a:p>
          <a:p>
            <a:pPr indent="-355600" lvl="0" marL="457200" rtl="0">
              <a:lnSpc>
                <a:spcPct val="100000"/>
              </a:lnSpc>
              <a:spcBef>
                <a:spcPts val="0"/>
              </a:spcBef>
              <a:buClr>
                <a:srgbClr val="FFFFFF"/>
              </a:buClr>
              <a:buSzPct val="100000"/>
              <a:buFont typeface="Garamond"/>
            </a:pPr>
            <a:r>
              <a:rPr lang="en" sz="2000">
                <a:solidFill>
                  <a:srgbClr val="FFFFFF"/>
                </a:solidFill>
                <a:latin typeface="Garamond"/>
                <a:ea typeface="Garamond"/>
                <a:cs typeface="Garamond"/>
                <a:sym typeface="Garamond"/>
              </a:rPr>
              <a:t>A weapon</a:t>
            </a:r>
          </a:p>
          <a:p>
            <a:pPr indent="-355600" lvl="0" marL="457200" rtl="0">
              <a:lnSpc>
                <a:spcPct val="100000"/>
              </a:lnSpc>
              <a:spcBef>
                <a:spcPts val="0"/>
              </a:spcBef>
              <a:buClr>
                <a:srgbClr val="FFFFFF"/>
              </a:buClr>
              <a:buSzPct val="100000"/>
              <a:buFont typeface="Garamond"/>
            </a:pPr>
            <a:r>
              <a:rPr lang="en" sz="2000">
                <a:solidFill>
                  <a:srgbClr val="FFFFFF"/>
                </a:solidFill>
                <a:latin typeface="Garamond"/>
                <a:ea typeface="Garamond"/>
                <a:cs typeface="Garamond"/>
                <a:sym typeface="Garamond"/>
              </a:rPr>
              <a:t>An imposition</a:t>
            </a:r>
          </a:p>
          <a:p>
            <a:pPr indent="-355600" lvl="0" marL="457200" rtl="0">
              <a:lnSpc>
                <a:spcPct val="100000"/>
              </a:lnSpc>
              <a:spcBef>
                <a:spcPts val="0"/>
              </a:spcBef>
              <a:buClr>
                <a:srgbClr val="FFFFFF"/>
              </a:buClr>
              <a:buSzPct val="100000"/>
              <a:buFont typeface="Garamond"/>
            </a:pPr>
            <a:r>
              <a:rPr lang="en" sz="2000">
                <a:solidFill>
                  <a:srgbClr val="FFFFFF"/>
                </a:solidFill>
                <a:latin typeface="Garamond"/>
                <a:ea typeface="Garamond"/>
                <a:cs typeface="Garamond"/>
                <a:sym typeface="Garamond"/>
              </a:rPr>
              <a:t>A panacea </a:t>
            </a:r>
          </a:p>
          <a:p>
            <a:pPr indent="-355600" lvl="0" marL="457200">
              <a:lnSpc>
                <a:spcPct val="100000"/>
              </a:lnSpc>
              <a:spcBef>
                <a:spcPts val="0"/>
              </a:spcBef>
              <a:buClr>
                <a:srgbClr val="FFFFFF"/>
              </a:buClr>
              <a:buSzPct val="100000"/>
              <a:buFont typeface="Garamond"/>
            </a:pPr>
            <a:r>
              <a:rPr lang="en" sz="2000">
                <a:solidFill>
                  <a:srgbClr val="FFFFFF"/>
                </a:solidFill>
                <a:latin typeface="Garamond"/>
                <a:ea typeface="Garamond"/>
                <a:cs typeface="Garamond"/>
                <a:sym typeface="Garamond"/>
              </a:rPr>
              <a:t>A marketing strategy</a:t>
            </a:r>
          </a:p>
        </p:txBody>
      </p:sp>
      <p:pic>
        <p:nvPicPr>
          <p:cNvPr id="194" name="Shape 194"/>
          <p:cNvPicPr preferRelativeResize="0"/>
          <p:nvPr/>
        </p:nvPicPr>
        <p:blipFill>
          <a:blip r:embed="rId3">
            <a:alphaModFix/>
          </a:blip>
          <a:stretch>
            <a:fillRect/>
          </a:stretch>
        </p:blipFill>
        <p:spPr>
          <a:xfrm>
            <a:off x="5010000" y="964437"/>
            <a:ext cx="3214624" cy="321462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5818E"/>
        </a:solidFill>
      </p:bgPr>
    </p:bg>
    <p:spTree>
      <p:nvGrpSpPr>
        <p:cNvPr id="198" name="Shape 198"/>
        <p:cNvGrpSpPr/>
        <p:nvPr/>
      </p:nvGrpSpPr>
      <p:grpSpPr>
        <a:xfrm>
          <a:off x="0" y="0"/>
          <a:ext cx="0" cy="0"/>
          <a:chOff x="0" y="0"/>
          <a:chExt cx="0" cy="0"/>
        </a:xfrm>
      </p:grpSpPr>
      <p:sp>
        <p:nvSpPr>
          <p:cNvPr id="199" name="Shape 199"/>
          <p:cNvSpPr txBox="1"/>
          <p:nvPr>
            <p:ph idx="1" type="body"/>
          </p:nvPr>
        </p:nvSpPr>
        <p:spPr>
          <a:xfrm>
            <a:off x="285750" y="1265700"/>
            <a:ext cx="2612400" cy="2612100"/>
          </a:xfrm>
          <a:prstGeom prst="rect">
            <a:avLst/>
          </a:prstGeom>
        </p:spPr>
        <p:txBody>
          <a:bodyPr anchorCtr="0" anchor="t" bIns="91425" lIns="91425" rIns="91425" wrap="square" tIns="91425">
            <a:noAutofit/>
          </a:bodyPr>
          <a:lstStyle/>
          <a:p>
            <a:pPr lvl="0">
              <a:spcBef>
                <a:spcPts val="0"/>
              </a:spcBef>
              <a:buNone/>
            </a:pPr>
            <a:r>
              <a:rPr b="1" lang="en" sz="3000">
                <a:solidFill>
                  <a:srgbClr val="FFFFFF"/>
                </a:solidFill>
                <a:latin typeface="Garamond"/>
                <a:ea typeface="Garamond"/>
                <a:cs typeface="Garamond"/>
                <a:sym typeface="Garamond"/>
              </a:rPr>
              <a:t>Questions? Comments? Concerns? Contributions?</a:t>
            </a:r>
          </a:p>
        </p:txBody>
      </p:sp>
      <p:pic>
        <p:nvPicPr>
          <p:cNvPr id="200" name="Shape 200"/>
          <p:cNvPicPr preferRelativeResize="0"/>
          <p:nvPr/>
        </p:nvPicPr>
        <p:blipFill>
          <a:blip r:embed="rId3">
            <a:alphaModFix/>
          </a:blip>
          <a:stretch>
            <a:fillRect/>
          </a:stretch>
        </p:blipFill>
        <p:spPr>
          <a:xfrm>
            <a:off x="2898175" y="933450"/>
            <a:ext cx="5851074" cy="3276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5818E"/>
        </a:solidFill>
      </p:bgPr>
    </p:bg>
    <p:spTree>
      <p:nvGrpSpPr>
        <p:cNvPr id="66" name="Shape 66"/>
        <p:cNvGrpSpPr/>
        <p:nvPr/>
      </p:nvGrpSpPr>
      <p:grpSpPr>
        <a:xfrm>
          <a:off x="0" y="0"/>
          <a:ext cx="0" cy="0"/>
          <a:chOff x="0" y="0"/>
          <a:chExt cx="0" cy="0"/>
        </a:xfrm>
      </p:grpSpPr>
      <p:pic>
        <p:nvPicPr>
          <p:cNvPr id="67" name="Shape 67"/>
          <p:cNvPicPr preferRelativeResize="0"/>
          <p:nvPr/>
        </p:nvPicPr>
        <p:blipFill>
          <a:blip r:embed="rId3">
            <a:alphaModFix/>
          </a:blip>
          <a:stretch>
            <a:fillRect/>
          </a:stretch>
        </p:blipFill>
        <p:spPr>
          <a:xfrm>
            <a:off x="727888" y="869775"/>
            <a:ext cx="7688224" cy="3295599"/>
          </a:xfrm>
          <a:prstGeom prst="rect">
            <a:avLst/>
          </a:prstGeom>
          <a:noFill/>
          <a:ln>
            <a:noFill/>
          </a:ln>
        </p:spPr>
      </p:pic>
      <p:sp>
        <p:nvSpPr>
          <p:cNvPr id="68" name="Shape 68"/>
          <p:cNvSpPr txBox="1"/>
          <p:nvPr/>
        </p:nvSpPr>
        <p:spPr>
          <a:xfrm>
            <a:off x="1012500" y="248475"/>
            <a:ext cx="7119000" cy="621300"/>
          </a:xfrm>
          <a:prstGeom prst="rect">
            <a:avLst/>
          </a:prstGeom>
          <a:noFill/>
          <a:ln>
            <a:noFill/>
          </a:ln>
        </p:spPr>
        <p:txBody>
          <a:bodyPr anchorCtr="0" anchor="t" bIns="91425" lIns="91425" rIns="91425" wrap="square" tIns="91425">
            <a:noAutofit/>
          </a:bodyPr>
          <a:lstStyle/>
          <a:p>
            <a:pPr lvl="0" algn="ctr">
              <a:spcBef>
                <a:spcPts val="0"/>
              </a:spcBef>
              <a:buNone/>
            </a:pPr>
            <a:r>
              <a:rPr b="1" lang="en" sz="3600">
                <a:solidFill>
                  <a:srgbClr val="FFFFFF"/>
                </a:solidFill>
                <a:latin typeface="Garamond"/>
                <a:ea typeface="Garamond"/>
                <a:cs typeface="Garamond"/>
                <a:sym typeface="Garamond"/>
              </a:rPr>
              <a:t>An Example</a:t>
            </a:r>
          </a:p>
          <a:p>
            <a:pPr lvl="0">
              <a:spcBef>
                <a:spcPts val="0"/>
              </a:spcBef>
              <a:buNone/>
            </a:pPr>
            <a:r>
              <a:t/>
            </a:r>
            <a:endParaRPr/>
          </a:p>
        </p:txBody>
      </p:sp>
      <p:sp>
        <p:nvSpPr>
          <p:cNvPr id="69" name="Shape 69"/>
          <p:cNvSpPr txBox="1"/>
          <p:nvPr/>
        </p:nvSpPr>
        <p:spPr>
          <a:xfrm>
            <a:off x="1733100" y="4112325"/>
            <a:ext cx="5677800" cy="621300"/>
          </a:xfrm>
          <a:prstGeom prst="rect">
            <a:avLst/>
          </a:prstGeom>
          <a:noFill/>
          <a:ln>
            <a:noFill/>
          </a:ln>
        </p:spPr>
        <p:txBody>
          <a:bodyPr anchorCtr="0" anchor="t" bIns="91425" lIns="91425" rIns="91425" wrap="square" tIns="91425">
            <a:noAutofit/>
          </a:bodyPr>
          <a:lstStyle/>
          <a:p>
            <a:pPr lvl="0" algn="ctr">
              <a:spcBef>
                <a:spcPts val="0"/>
              </a:spcBef>
              <a:buNone/>
            </a:pPr>
            <a:r>
              <a:rPr b="1" lang="en" sz="3600">
                <a:solidFill>
                  <a:srgbClr val="FFFFFF"/>
                </a:solidFill>
                <a:latin typeface="Garamond"/>
                <a:ea typeface="Garamond"/>
                <a:cs typeface="Garamond"/>
                <a:sym typeface="Garamond"/>
              </a:rPr>
              <a:t>City of Ottawa </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5818E"/>
        </a:solidFill>
      </p:bgPr>
    </p:bg>
    <p:spTree>
      <p:nvGrpSpPr>
        <p:cNvPr id="73" name="Shape 73"/>
        <p:cNvGrpSpPr/>
        <p:nvPr/>
      </p:nvGrpSpPr>
      <p:grpSpPr>
        <a:xfrm>
          <a:off x="0" y="0"/>
          <a:ext cx="0" cy="0"/>
          <a:chOff x="0" y="0"/>
          <a:chExt cx="0" cy="0"/>
        </a:xfrm>
      </p:grpSpPr>
      <p:sp>
        <p:nvSpPr>
          <p:cNvPr id="74" name="Shape 74"/>
          <p:cNvSpPr txBox="1"/>
          <p:nvPr/>
        </p:nvSpPr>
        <p:spPr>
          <a:xfrm>
            <a:off x="769550" y="462550"/>
            <a:ext cx="7403400" cy="2258400"/>
          </a:xfrm>
          <a:prstGeom prst="rect">
            <a:avLst/>
          </a:prstGeom>
          <a:noFill/>
          <a:ln>
            <a:noFill/>
          </a:ln>
        </p:spPr>
        <p:txBody>
          <a:bodyPr anchorCtr="0" anchor="t" bIns="91425" lIns="91425" rIns="91425" wrap="square" tIns="91425">
            <a:noAutofit/>
          </a:bodyPr>
          <a:lstStyle/>
          <a:p>
            <a:pPr lvl="0" algn="ctr">
              <a:spcBef>
                <a:spcPts val="0"/>
              </a:spcBef>
              <a:buNone/>
            </a:pPr>
            <a:r>
              <a:rPr b="1" lang="en" sz="2400">
                <a:solidFill>
                  <a:srgbClr val="FFFFFF"/>
                </a:solidFill>
                <a:latin typeface="Garamond"/>
                <a:ea typeface="Garamond"/>
                <a:cs typeface="Garamond"/>
                <a:sym typeface="Garamond"/>
              </a:rPr>
              <a:t>City of Ottawa Equity Lens</a:t>
            </a:r>
          </a:p>
          <a:p>
            <a:pPr lvl="0">
              <a:spcBef>
                <a:spcPts val="0"/>
              </a:spcBef>
              <a:buNone/>
            </a:pPr>
            <a:r>
              <a:t/>
            </a:r>
            <a:endParaRPr>
              <a:solidFill>
                <a:srgbClr val="FFFFFF"/>
              </a:solidFill>
              <a:latin typeface="Garamond"/>
              <a:ea typeface="Garamond"/>
              <a:cs typeface="Garamond"/>
              <a:sym typeface="Garamond"/>
            </a:endParaRPr>
          </a:p>
          <a:p>
            <a:pPr lvl="0" algn="ctr">
              <a:spcBef>
                <a:spcPts val="0"/>
              </a:spcBef>
              <a:buNone/>
            </a:pPr>
            <a:r>
              <a:rPr lang="en" sz="1800">
                <a:solidFill>
                  <a:srgbClr val="FFFFFF"/>
                </a:solidFill>
                <a:latin typeface="Garamond"/>
                <a:ea typeface="Garamond"/>
                <a:cs typeface="Garamond"/>
                <a:sym typeface="Garamond"/>
              </a:rPr>
              <a:t>“The Equity and Inclusion Lens is like a pair of glasses. It helps you see things from a new perspective. It helps you be more effective in your everyday work by getting a clearer focus and more complete view. This way, you can contribute to the full inclusion and participation of all residents and employees so that everyone can benefit from a vibrant city.”</a:t>
            </a:r>
          </a:p>
        </p:txBody>
      </p:sp>
      <p:pic>
        <p:nvPicPr>
          <p:cNvPr id="75" name="Shape 75"/>
          <p:cNvPicPr preferRelativeResize="0"/>
          <p:nvPr/>
        </p:nvPicPr>
        <p:blipFill>
          <a:blip r:embed="rId3">
            <a:alphaModFix/>
          </a:blip>
          <a:stretch>
            <a:fillRect/>
          </a:stretch>
        </p:blipFill>
        <p:spPr>
          <a:xfrm rot="824142">
            <a:off x="5510449" y="3059725"/>
            <a:ext cx="2612807" cy="1558675"/>
          </a:xfrm>
          <a:prstGeom prst="rect">
            <a:avLst/>
          </a:prstGeom>
          <a:noFill/>
          <a:ln>
            <a:noFill/>
          </a:ln>
        </p:spPr>
      </p:pic>
      <p:pic>
        <p:nvPicPr>
          <p:cNvPr id="76" name="Shape 76"/>
          <p:cNvPicPr preferRelativeResize="0"/>
          <p:nvPr/>
        </p:nvPicPr>
        <p:blipFill>
          <a:blip r:embed="rId4">
            <a:alphaModFix/>
          </a:blip>
          <a:stretch>
            <a:fillRect/>
          </a:stretch>
        </p:blipFill>
        <p:spPr>
          <a:xfrm rot="-897534">
            <a:off x="1030449" y="2919249"/>
            <a:ext cx="2293559" cy="17201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5818E"/>
        </a:solidFill>
      </p:bgPr>
    </p:bg>
    <p:spTree>
      <p:nvGrpSpPr>
        <p:cNvPr id="80" name="Shape 80"/>
        <p:cNvGrpSpPr/>
        <p:nvPr/>
      </p:nvGrpSpPr>
      <p:grpSpPr>
        <a:xfrm>
          <a:off x="0" y="0"/>
          <a:ext cx="0" cy="0"/>
          <a:chOff x="0" y="0"/>
          <a:chExt cx="0" cy="0"/>
        </a:xfrm>
      </p:grpSpPr>
      <p:pic>
        <p:nvPicPr>
          <p:cNvPr descr="Screen Shot 2017-09-03 at 11.42.01 AM.png" id="81" name="Shape 81"/>
          <p:cNvPicPr preferRelativeResize="0"/>
          <p:nvPr/>
        </p:nvPicPr>
        <p:blipFill rotWithShape="1">
          <a:blip r:embed="rId3">
            <a:alphaModFix/>
          </a:blip>
          <a:srcRect b="0" l="14294" r="13508" t="0"/>
          <a:stretch/>
        </p:blipFill>
        <p:spPr>
          <a:xfrm>
            <a:off x="422399" y="132787"/>
            <a:ext cx="4634124" cy="4877924"/>
          </a:xfrm>
          <a:prstGeom prst="rect">
            <a:avLst/>
          </a:prstGeom>
          <a:noFill/>
          <a:ln>
            <a:noFill/>
          </a:ln>
        </p:spPr>
      </p:pic>
      <p:sp>
        <p:nvSpPr>
          <p:cNvPr id="82" name="Shape 82"/>
          <p:cNvSpPr txBox="1"/>
          <p:nvPr/>
        </p:nvSpPr>
        <p:spPr>
          <a:xfrm>
            <a:off x="5242900" y="1767300"/>
            <a:ext cx="3578100" cy="1608900"/>
          </a:xfrm>
          <a:prstGeom prst="rect">
            <a:avLst/>
          </a:prstGeom>
          <a:noFill/>
          <a:ln>
            <a:noFill/>
          </a:ln>
        </p:spPr>
        <p:txBody>
          <a:bodyPr anchorCtr="0" anchor="t" bIns="91425" lIns="91425" rIns="91425" wrap="square" tIns="91425">
            <a:noAutofit/>
          </a:bodyPr>
          <a:lstStyle/>
          <a:p>
            <a:pPr lvl="0" algn="ctr">
              <a:spcBef>
                <a:spcPts val="0"/>
              </a:spcBef>
              <a:buNone/>
            </a:pPr>
            <a:r>
              <a:rPr b="1" lang="en" sz="3000">
                <a:solidFill>
                  <a:srgbClr val="FFFFFF"/>
                </a:solidFill>
                <a:latin typeface="Garamond"/>
                <a:ea typeface="Garamond"/>
                <a:cs typeface="Garamond"/>
                <a:sym typeface="Garamond"/>
              </a:rPr>
              <a:t>Visualization of the City of Ottawa’s Equity Lens</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00D2E9"/>
            </a:gs>
            <a:gs pos="100000">
              <a:srgbClr val="045962"/>
            </a:gs>
          </a:gsLst>
          <a:path path="circle">
            <a:fillToRect b="50%" l="50%" r="50%" t="50%"/>
          </a:path>
          <a:tileRect/>
        </a:gradFill>
      </p:bgPr>
    </p:bg>
    <p:spTree>
      <p:nvGrpSpPr>
        <p:cNvPr id="86" name="Shape 86"/>
        <p:cNvGrpSpPr/>
        <p:nvPr/>
      </p:nvGrpSpPr>
      <p:grpSpPr>
        <a:xfrm>
          <a:off x="0" y="0"/>
          <a:ext cx="0" cy="0"/>
          <a:chOff x="0" y="0"/>
          <a:chExt cx="0" cy="0"/>
        </a:xfrm>
      </p:grpSpPr>
      <p:pic>
        <p:nvPicPr>
          <p:cNvPr descr="Screen Shot 2017-09-03 at 11.43.34 AM.png" id="87" name="Shape 87"/>
          <p:cNvPicPr preferRelativeResize="0"/>
          <p:nvPr/>
        </p:nvPicPr>
        <p:blipFill>
          <a:blip r:embed="rId3">
            <a:alphaModFix/>
          </a:blip>
          <a:stretch>
            <a:fillRect/>
          </a:stretch>
        </p:blipFill>
        <p:spPr>
          <a:xfrm>
            <a:off x="202100" y="2107300"/>
            <a:ext cx="8839199" cy="1749957"/>
          </a:xfrm>
          <a:prstGeom prst="rect">
            <a:avLst/>
          </a:prstGeom>
          <a:noFill/>
          <a:ln>
            <a:noFill/>
          </a:ln>
        </p:spPr>
      </p:pic>
      <p:pic>
        <p:nvPicPr>
          <p:cNvPr descr="Screen Shot 2017-09-03 at 11.42.01 AM.png" id="88" name="Shape 88"/>
          <p:cNvPicPr preferRelativeResize="0"/>
          <p:nvPr/>
        </p:nvPicPr>
        <p:blipFill>
          <a:blip r:embed="rId4">
            <a:alphaModFix/>
          </a:blip>
          <a:stretch>
            <a:fillRect/>
          </a:stretch>
        </p:blipFill>
        <p:spPr>
          <a:xfrm>
            <a:off x="6764350" y="285775"/>
            <a:ext cx="1991200" cy="1513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00D2E9"/>
            </a:gs>
            <a:gs pos="100000">
              <a:srgbClr val="045962"/>
            </a:gs>
          </a:gsLst>
          <a:path path="circle">
            <a:fillToRect b="50%" l="50%" r="50%" t="50%"/>
          </a:path>
          <a:tileRect/>
        </a:gradFill>
      </p:bgPr>
    </p:bg>
    <p:spTree>
      <p:nvGrpSpPr>
        <p:cNvPr id="92" name="Shape 92"/>
        <p:cNvGrpSpPr/>
        <p:nvPr/>
      </p:nvGrpSpPr>
      <p:grpSpPr>
        <a:xfrm>
          <a:off x="0" y="0"/>
          <a:ext cx="0" cy="0"/>
          <a:chOff x="0" y="0"/>
          <a:chExt cx="0" cy="0"/>
        </a:xfrm>
      </p:grpSpPr>
      <p:pic>
        <p:nvPicPr>
          <p:cNvPr descr="Screen Shot 2017-09-03 at 11.44.17 AM.png" id="93" name="Shape 93"/>
          <p:cNvPicPr preferRelativeResize="0"/>
          <p:nvPr/>
        </p:nvPicPr>
        <p:blipFill>
          <a:blip r:embed="rId3">
            <a:alphaModFix/>
          </a:blip>
          <a:stretch>
            <a:fillRect/>
          </a:stretch>
        </p:blipFill>
        <p:spPr>
          <a:xfrm>
            <a:off x="152400" y="2245707"/>
            <a:ext cx="8839200" cy="2007796"/>
          </a:xfrm>
          <a:prstGeom prst="rect">
            <a:avLst/>
          </a:prstGeom>
          <a:noFill/>
          <a:ln>
            <a:noFill/>
          </a:ln>
        </p:spPr>
      </p:pic>
      <p:pic>
        <p:nvPicPr>
          <p:cNvPr descr="Screen Shot 2017-09-03 at 11.42.01 AM.png" id="94" name="Shape 94"/>
          <p:cNvPicPr preferRelativeResize="0"/>
          <p:nvPr/>
        </p:nvPicPr>
        <p:blipFill rotWithShape="1">
          <a:blip r:embed="rId4">
            <a:alphaModFix/>
          </a:blip>
          <a:srcRect b="0" l="14294" r="13508" t="0"/>
          <a:stretch/>
        </p:blipFill>
        <p:spPr>
          <a:xfrm>
            <a:off x="6904898" y="260924"/>
            <a:ext cx="1779400" cy="18729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00D2E9"/>
            </a:gs>
            <a:gs pos="100000">
              <a:srgbClr val="045962"/>
            </a:gs>
          </a:gsLst>
          <a:path path="circle">
            <a:fillToRect b="50%" l="50%" r="50%" t="50%"/>
          </a:path>
          <a:tileRect/>
        </a:gradFill>
      </p:bgPr>
    </p:bg>
    <p:spTree>
      <p:nvGrpSpPr>
        <p:cNvPr id="98" name="Shape 98"/>
        <p:cNvGrpSpPr/>
        <p:nvPr/>
      </p:nvGrpSpPr>
      <p:grpSpPr>
        <a:xfrm>
          <a:off x="0" y="0"/>
          <a:ext cx="0" cy="0"/>
          <a:chOff x="0" y="0"/>
          <a:chExt cx="0" cy="0"/>
        </a:xfrm>
      </p:grpSpPr>
      <p:pic>
        <p:nvPicPr>
          <p:cNvPr descr="Screen Shot 2017-09-03 at 11.45.30 AM.png" id="99" name="Shape 99"/>
          <p:cNvPicPr preferRelativeResize="0"/>
          <p:nvPr/>
        </p:nvPicPr>
        <p:blipFill>
          <a:blip r:embed="rId3">
            <a:alphaModFix/>
          </a:blip>
          <a:stretch>
            <a:fillRect/>
          </a:stretch>
        </p:blipFill>
        <p:spPr>
          <a:xfrm>
            <a:off x="152400" y="2170837"/>
            <a:ext cx="8839198" cy="2516268"/>
          </a:xfrm>
          <a:prstGeom prst="rect">
            <a:avLst/>
          </a:prstGeom>
          <a:noFill/>
          <a:ln>
            <a:noFill/>
          </a:ln>
        </p:spPr>
      </p:pic>
      <p:pic>
        <p:nvPicPr>
          <p:cNvPr descr="Screen Shot 2017-09-03 at 11.42.01 AM.png" id="100" name="Shape 100"/>
          <p:cNvPicPr preferRelativeResize="0"/>
          <p:nvPr/>
        </p:nvPicPr>
        <p:blipFill rotWithShape="1">
          <a:blip r:embed="rId4">
            <a:alphaModFix/>
          </a:blip>
          <a:srcRect b="0" l="14294" r="13508" t="0"/>
          <a:stretch/>
        </p:blipFill>
        <p:spPr>
          <a:xfrm>
            <a:off x="6942173" y="173899"/>
            <a:ext cx="1779400" cy="18729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00D2E9"/>
            </a:gs>
            <a:gs pos="100000">
              <a:srgbClr val="045962"/>
            </a:gs>
          </a:gsLst>
          <a:path path="circle">
            <a:fillToRect b="50%" l="50%" r="50%" t="50%"/>
          </a:path>
          <a:tileRect/>
        </a:gradFill>
      </p:bgPr>
    </p:bg>
    <p:spTree>
      <p:nvGrpSpPr>
        <p:cNvPr id="104" name="Shape 104"/>
        <p:cNvGrpSpPr/>
        <p:nvPr/>
      </p:nvGrpSpPr>
      <p:grpSpPr>
        <a:xfrm>
          <a:off x="0" y="0"/>
          <a:ext cx="0" cy="0"/>
          <a:chOff x="0" y="0"/>
          <a:chExt cx="0" cy="0"/>
        </a:xfrm>
      </p:grpSpPr>
      <p:pic>
        <p:nvPicPr>
          <p:cNvPr descr="Screen Shot 2017-09-03 at 11.46.21 AM.png" id="105" name="Shape 105"/>
          <p:cNvPicPr preferRelativeResize="0"/>
          <p:nvPr/>
        </p:nvPicPr>
        <p:blipFill>
          <a:blip r:embed="rId3">
            <a:alphaModFix/>
          </a:blip>
          <a:stretch>
            <a:fillRect/>
          </a:stretch>
        </p:blipFill>
        <p:spPr>
          <a:xfrm>
            <a:off x="548312" y="1699773"/>
            <a:ext cx="8047376" cy="3293599"/>
          </a:xfrm>
          <a:prstGeom prst="rect">
            <a:avLst/>
          </a:prstGeom>
          <a:noFill/>
          <a:ln>
            <a:noFill/>
          </a:ln>
        </p:spPr>
      </p:pic>
      <p:pic>
        <p:nvPicPr>
          <p:cNvPr descr="Screen Shot 2017-09-03 at 11.42.01 AM.png" id="106" name="Shape 106"/>
          <p:cNvPicPr preferRelativeResize="0"/>
          <p:nvPr/>
        </p:nvPicPr>
        <p:blipFill rotWithShape="1">
          <a:blip r:embed="rId4">
            <a:alphaModFix/>
          </a:blip>
          <a:srcRect b="0" l="14294" r="13508" t="0"/>
          <a:stretch/>
        </p:blipFill>
        <p:spPr>
          <a:xfrm>
            <a:off x="7019424" y="124224"/>
            <a:ext cx="1416400" cy="14908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