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Garamon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Garamond-bold.fntdata"/><Relationship Id="rId10" Type="http://schemas.openxmlformats.org/officeDocument/2006/relationships/slide" Target="slides/slide6.xml"/><Relationship Id="rId21" Type="http://schemas.openxmlformats.org/officeDocument/2006/relationships/font" Target="fonts/Garamond-regular.fntdata"/><Relationship Id="rId13" Type="http://schemas.openxmlformats.org/officeDocument/2006/relationships/slide" Target="slides/slide9.xml"/><Relationship Id="rId24" Type="http://schemas.openxmlformats.org/officeDocument/2006/relationships/font" Target="fonts/Garamond-boldItalic.fntdata"/><Relationship Id="rId12" Type="http://schemas.openxmlformats.org/officeDocument/2006/relationships/slide" Target="slides/slide8.xml"/><Relationship Id="rId23" Type="http://schemas.openxmlformats.org/officeDocument/2006/relationships/font" Target="fonts/Garamon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45818E"/>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descr="Equity Lens cover image.jpg" id="54" name="Shape 54"/>
          <p:cNvPicPr preferRelativeResize="0"/>
          <p:nvPr/>
        </p:nvPicPr>
        <p:blipFill>
          <a:blip r:embed="rId3">
            <a:alphaModFix/>
          </a:blip>
          <a:stretch>
            <a:fillRect/>
          </a:stretch>
        </p:blipFill>
        <p:spPr>
          <a:xfrm>
            <a:off x="3800000" y="866981"/>
            <a:ext cx="5070674" cy="3543362"/>
          </a:xfrm>
          <a:prstGeom prst="rect">
            <a:avLst/>
          </a:prstGeom>
          <a:noFill/>
          <a:ln>
            <a:noFill/>
          </a:ln>
        </p:spPr>
      </p:pic>
      <p:sp>
        <p:nvSpPr>
          <p:cNvPr id="55" name="Shape 55"/>
          <p:cNvSpPr txBox="1"/>
          <p:nvPr/>
        </p:nvSpPr>
        <p:spPr>
          <a:xfrm>
            <a:off x="260875" y="416262"/>
            <a:ext cx="3342000" cy="4311000"/>
          </a:xfrm>
          <a:prstGeom prst="rect">
            <a:avLst/>
          </a:prstGeom>
          <a:noFill/>
          <a:ln>
            <a:noFill/>
          </a:ln>
        </p:spPr>
        <p:txBody>
          <a:bodyPr anchorCtr="0" anchor="t" bIns="91425" lIns="91425" rIns="91425" wrap="square" tIns="91425">
            <a:noAutofit/>
          </a:bodyPr>
          <a:lstStyle/>
          <a:p>
            <a:pPr lvl="0" rtl="0" algn="ctr">
              <a:spcBef>
                <a:spcPts val="0"/>
              </a:spcBef>
              <a:buNone/>
            </a:pPr>
            <a:r>
              <a:rPr b="1" lang="en" sz="3600">
                <a:solidFill>
                  <a:srgbClr val="FFFFFF"/>
                </a:solidFill>
                <a:latin typeface="Garamond"/>
                <a:ea typeface="Garamond"/>
                <a:cs typeface="Garamond"/>
                <a:sym typeface="Garamond"/>
              </a:rPr>
              <a:t>Welcome to the Building Equity Together Forum! </a:t>
            </a:r>
          </a:p>
          <a:p>
            <a:pPr lvl="0" rtl="0" algn="ctr">
              <a:spcBef>
                <a:spcPts val="0"/>
              </a:spcBef>
              <a:buNone/>
            </a:pPr>
            <a:r>
              <a:t/>
            </a:r>
            <a:endParaRPr b="1" sz="3600">
              <a:solidFill>
                <a:srgbClr val="FFFFFF"/>
              </a:solidFill>
              <a:latin typeface="Garamond"/>
              <a:ea typeface="Garamond"/>
              <a:cs typeface="Garamond"/>
              <a:sym typeface="Garamond"/>
            </a:endParaRPr>
          </a:p>
          <a:p>
            <a:pPr lvl="0" algn="ctr">
              <a:spcBef>
                <a:spcPts val="0"/>
              </a:spcBef>
              <a:buNone/>
            </a:pPr>
            <a:r>
              <a:rPr b="1" lang="en" sz="3600">
                <a:solidFill>
                  <a:srgbClr val="FFFFFF"/>
                </a:solidFill>
                <a:latin typeface="Garamond"/>
                <a:ea typeface="Garamond"/>
                <a:cs typeface="Garamond"/>
                <a:sym typeface="Garamond"/>
              </a:rPr>
              <a:t>We’re so glad you joined us.</a:t>
            </a:r>
          </a:p>
          <a:p>
            <a:pPr lvl="0">
              <a:spcBef>
                <a:spcPts val="0"/>
              </a:spcBef>
              <a:buNone/>
            </a:pPr>
            <a:r>
              <a:t/>
            </a:r>
            <a:endParaRPr b="1" sz="3600">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idx="2" type="body"/>
          </p:nvPr>
        </p:nvSpPr>
        <p:spPr>
          <a:xfrm>
            <a:off x="4959150" y="152400"/>
            <a:ext cx="3996600" cy="4866600"/>
          </a:xfrm>
          <a:prstGeom prst="rect">
            <a:avLst/>
          </a:prstGeom>
        </p:spPr>
        <p:txBody>
          <a:bodyPr anchorCtr="0" anchor="ctr" bIns="91425" lIns="91425" rIns="91425" wrap="square" tIns="91425">
            <a:noAutofit/>
          </a:bodyPr>
          <a:lstStyle/>
          <a:p>
            <a:pPr lvl="0" rtl="0">
              <a:lnSpc>
                <a:spcPct val="100000"/>
              </a:lnSpc>
              <a:spcBef>
                <a:spcPts val="0"/>
              </a:spcBef>
              <a:spcAft>
                <a:spcPts val="0"/>
              </a:spcAft>
              <a:buClr>
                <a:schemeClr val="dk1"/>
              </a:buClr>
              <a:buSzPct val="55000"/>
              <a:buFont typeface="Arial"/>
              <a:buNone/>
            </a:pPr>
            <a:r>
              <a:rPr b="1" lang="en" sz="2000">
                <a:solidFill>
                  <a:srgbClr val="434343"/>
                </a:solidFill>
                <a:latin typeface="Garamond"/>
                <a:ea typeface="Garamond"/>
                <a:cs typeface="Garamond"/>
                <a:sym typeface="Garamond"/>
              </a:rPr>
              <a:t>Definition:</a:t>
            </a:r>
            <a:r>
              <a:rPr b="1" lang="en" sz="2400">
                <a:solidFill>
                  <a:srgbClr val="434343"/>
                </a:solidFill>
                <a:latin typeface="Garamond"/>
                <a:ea typeface="Garamond"/>
                <a:cs typeface="Garamond"/>
                <a:sym typeface="Garamond"/>
              </a:rPr>
              <a:t> </a:t>
            </a:r>
            <a:r>
              <a:rPr lang="en">
                <a:solidFill>
                  <a:srgbClr val="434343"/>
                </a:solidFill>
                <a:latin typeface="Garamond"/>
                <a:ea typeface="Garamond"/>
                <a:cs typeface="Garamond"/>
                <a:sym typeface="Garamond"/>
              </a:rPr>
              <a:t>Lane’s Equity Lens will be used to reassess systems and decision-making to achieve access, equity, and inclusion on a college-wide level. </a:t>
            </a:r>
          </a:p>
          <a:p>
            <a:pPr lvl="0" rtl="0">
              <a:lnSpc>
                <a:spcPct val="100000"/>
              </a:lnSpc>
              <a:spcBef>
                <a:spcPts val="0"/>
              </a:spcBef>
              <a:spcAft>
                <a:spcPts val="0"/>
              </a:spcAft>
              <a:buClr>
                <a:schemeClr val="dk1"/>
              </a:buClr>
              <a:buSzPct val="78571"/>
              <a:buFont typeface="Arial"/>
              <a:buNone/>
            </a:pPr>
            <a:r>
              <a:t/>
            </a:r>
            <a:endParaRPr sz="1400">
              <a:solidFill>
                <a:srgbClr val="434343"/>
              </a:solidFill>
              <a:latin typeface="Garamond"/>
              <a:ea typeface="Garamond"/>
              <a:cs typeface="Garamond"/>
              <a:sym typeface="Garamond"/>
            </a:endParaRPr>
          </a:p>
          <a:p>
            <a:pPr lvl="0" rtl="0">
              <a:lnSpc>
                <a:spcPct val="100000"/>
              </a:lnSpc>
              <a:spcBef>
                <a:spcPts val="0"/>
              </a:spcBef>
              <a:spcAft>
                <a:spcPts val="0"/>
              </a:spcAft>
              <a:buClr>
                <a:schemeClr val="dk1"/>
              </a:buClr>
              <a:buSzPct val="78571"/>
              <a:buFont typeface="Arial"/>
              <a:buNone/>
            </a:pPr>
            <a:r>
              <a:t/>
            </a:r>
            <a:endParaRPr sz="1400">
              <a:solidFill>
                <a:srgbClr val="434343"/>
              </a:solidFill>
              <a:latin typeface="Garamond"/>
              <a:ea typeface="Garamond"/>
              <a:cs typeface="Garamond"/>
              <a:sym typeface="Garamond"/>
            </a:endParaRPr>
          </a:p>
          <a:p>
            <a:pPr lvl="0" rtl="0">
              <a:lnSpc>
                <a:spcPct val="100000"/>
              </a:lnSpc>
              <a:spcBef>
                <a:spcPts val="0"/>
              </a:spcBef>
              <a:spcAft>
                <a:spcPts val="0"/>
              </a:spcAft>
              <a:buClr>
                <a:schemeClr val="dk1"/>
              </a:buClr>
              <a:buSzPct val="55000"/>
              <a:buFont typeface="Arial"/>
              <a:buNone/>
            </a:pPr>
            <a:r>
              <a:rPr b="1" lang="en" sz="2000">
                <a:solidFill>
                  <a:srgbClr val="434343"/>
                </a:solidFill>
                <a:latin typeface="Garamond"/>
                <a:ea typeface="Garamond"/>
                <a:cs typeface="Garamond"/>
                <a:sym typeface="Garamond"/>
              </a:rPr>
              <a:t>Vision: </a:t>
            </a:r>
            <a:r>
              <a:rPr lang="en">
                <a:solidFill>
                  <a:srgbClr val="434343"/>
                </a:solidFill>
                <a:latin typeface="Garamond"/>
                <a:ea typeface="Garamond"/>
                <a:cs typeface="Garamond"/>
                <a:sym typeface="Garamond"/>
              </a:rPr>
              <a:t>Through a framework of social justice, the Equity Lens helps us to acknowledge the existence and causes of systemic inequity at Lane. It provides opportunities for intentional healing, reconciliation, and empowerment. Honest, transparent, and consistent use of this lens enables the campus to create a culture of accountability and empower all members of our community. </a:t>
            </a:r>
          </a:p>
          <a:p>
            <a:pPr lvl="0" rtl="0">
              <a:lnSpc>
                <a:spcPct val="100000"/>
              </a:lnSpc>
              <a:spcBef>
                <a:spcPts val="0"/>
              </a:spcBef>
              <a:spcAft>
                <a:spcPts val="0"/>
              </a:spcAft>
              <a:buClr>
                <a:schemeClr val="dk1"/>
              </a:buClr>
              <a:buSzPct val="61111"/>
              <a:buFont typeface="Arial"/>
              <a:buNone/>
            </a:pPr>
            <a:r>
              <a:t/>
            </a:r>
            <a:endParaRPr>
              <a:solidFill>
                <a:srgbClr val="434343"/>
              </a:solidFill>
              <a:latin typeface="Garamond"/>
              <a:ea typeface="Garamond"/>
              <a:cs typeface="Garamond"/>
              <a:sym typeface="Garamond"/>
            </a:endParaRPr>
          </a:p>
        </p:txBody>
      </p:sp>
      <p:pic>
        <p:nvPicPr>
          <p:cNvPr id="114" name="Shape 114"/>
          <p:cNvPicPr preferRelativeResize="0"/>
          <p:nvPr/>
        </p:nvPicPr>
        <p:blipFill>
          <a:blip r:embed="rId3">
            <a:alphaModFix/>
          </a:blip>
          <a:stretch>
            <a:fillRect/>
          </a:stretch>
        </p:blipFill>
        <p:spPr>
          <a:xfrm>
            <a:off x="255425" y="992425"/>
            <a:ext cx="4045200" cy="1755688"/>
          </a:xfrm>
          <a:prstGeom prst="rect">
            <a:avLst/>
          </a:prstGeom>
          <a:noFill/>
          <a:ln>
            <a:noFill/>
          </a:ln>
        </p:spPr>
      </p:pic>
      <p:sp>
        <p:nvSpPr>
          <p:cNvPr id="115" name="Shape 115"/>
          <p:cNvSpPr txBox="1"/>
          <p:nvPr/>
        </p:nvSpPr>
        <p:spPr>
          <a:xfrm>
            <a:off x="762425" y="422400"/>
            <a:ext cx="2878800" cy="447900"/>
          </a:xfrm>
          <a:prstGeom prst="rect">
            <a:avLst/>
          </a:prstGeom>
          <a:noFill/>
          <a:ln>
            <a:noFill/>
          </a:ln>
        </p:spPr>
        <p:txBody>
          <a:bodyPr anchorCtr="0" anchor="t" bIns="91425" lIns="91425" rIns="91425" wrap="square" tIns="91425">
            <a:noAutofit/>
          </a:bodyPr>
          <a:lstStyle/>
          <a:p>
            <a:pPr lvl="0" rtl="0" algn="ctr">
              <a:spcBef>
                <a:spcPts val="0"/>
              </a:spcBef>
              <a:buClr>
                <a:schemeClr val="dk1"/>
              </a:buClr>
              <a:buSzPct val="61111"/>
              <a:buFont typeface="Arial"/>
              <a:buNone/>
            </a:pPr>
            <a:r>
              <a:rPr lang="en" sz="1800">
                <a:solidFill>
                  <a:srgbClr val="FFFFFF"/>
                </a:solidFill>
                <a:latin typeface="Garamond"/>
                <a:ea typeface="Garamond"/>
                <a:cs typeface="Garamond"/>
                <a:sym typeface="Garamond"/>
              </a:rPr>
              <a:t>Discussion #1: </a:t>
            </a:r>
          </a:p>
        </p:txBody>
      </p:sp>
      <p:sp>
        <p:nvSpPr>
          <p:cNvPr id="116" name="Shape 116"/>
          <p:cNvSpPr txBox="1"/>
          <p:nvPr>
            <p:ph type="title"/>
          </p:nvPr>
        </p:nvSpPr>
        <p:spPr>
          <a:xfrm>
            <a:off x="265500" y="2955475"/>
            <a:ext cx="4045200" cy="1482300"/>
          </a:xfrm>
          <a:prstGeom prst="rect">
            <a:avLst/>
          </a:prstGeom>
        </p:spPr>
        <p:txBody>
          <a:bodyPr anchorCtr="0" anchor="b" bIns="91425" lIns="91425" rIns="91425" wrap="square" tIns="91425">
            <a:noAutofit/>
          </a:bodyPr>
          <a:lstStyle/>
          <a:p>
            <a:pPr lvl="0">
              <a:spcBef>
                <a:spcPts val="0"/>
              </a:spcBef>
              <a:buClr>
                <a:schemeClr val="dk1"/>
              </a:buClr>
              <a:buSzPct val="30555"/>
              <a:buFont typeface="Arial"/>
              <a:buNone/>
            </a:pPr>
            <a:r>
              <a:rPr b="1" lang="en" sz="3600">
                <a:solidFill>
                  <a:schemeClr val="lt1"/>
                </a:solidFill>
                <a:latin typeface="Garamond"/>
                <a:ea typeface="Garamond"/>
                <a:cs typeface="Garamond"/>
                <a:sym typeface="Garamond"/>
              </a:rPr>
              <a:t>Definition and Vision</a:t>
            </a:r>
          </a:p>
          <a:p>
            <a:pPr lvl="0">
              <a:spcBef>
                <a:spcPts val="0"/>
              </a:spcBef>
              <a:buClr>
                <a:schemeClr val="dk1"/>
              </a:buClr>
              <a:buSzPct val="55000"/>
              <a:buFont typeface="Arial"/>
              <a:buNone/>
            </a:pPr>
            <a:r>
              <a:rPr b="1" lang="en" sz="2000">
                <a:solidFill>
                  <a:schemeClr val="lt1"/>
                </a:solidFill>
                <a:latin typeface="Garamond"/>
                <a:ea typeface="Garamond"/>
                <a:cs typeface="Garamond"/>
                <a:sym typeface="Garamond"/>
              </a:rPr>
              <a:t>10 minutes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p:nvPr/>
        </p:nvSpPr>
        <p:spPr>
          <a:xfrm>
            <a:off x="4534850" y="-54900"/>
            <a:ext cx="4632300" cy="5260500"/>
          </a:xfrm>
          <a:prstGeom prst="rect">
            <a:avLst/>
          </a:prstGeom>
          <a:solidFill>
            <a:srgbClr val="F3F3F3"/>
          </a:solidFill>
          <a:ln cap="flat" cmpd="sng" w="9525">
            <a:solidFill>
              <a:srgbClr val="F3F3F3"/>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122" name="Shape 122"/>
          <p:cNvPicPr preferRelativeResize="0"/>
          <p:nvPr/>
        </p:nvPicPr>
        <p:blipFill>
          <a:blip r:embed="rId3">
            <a:alphaModFix/>
          </a:blip>
          <a:stretch>
            <a:fillRect/>
          </a:stretch>
        </p:blipFill>
        <p:spPr>
          <a:xfrm>
            <a:off x="4587574" y="1158949"/>
            <a:ext cx="4526850" cy="2974324"/>
          </a:xfrm>
          <a:prstGeom prst="rect">
            <a:avLst/>
          </a:prstGeom>
          <a:noFill/>
          <a:ln>
            <a:noFill/>
          </a:ln>
        </p:spPr>
      </p:pic>
      <p:sp>
        <p:nvSpPr>
          <p:cNvPr id="123" name="Shape 123"/>
          <p:cNvSpPr txBox="1"/>
          <p:nvPr>
            <p:ph type="title"/>
          </p:nvPr>
        </p:nvSpPr>
        <p:spPr>
          <a:xfrm>
            <a:off x="276150" y="1755000"/>
            <a:ext cx="4045200" cy="1482300"/>
          </a:xfrm>
          <a:prstGeom prst="rect">
            <a:avLst/>
          </a:prstGeom>
        </p:spPr>
        <p:txBody>
          <a:bodyPr anchorCtr="0" anchor="b" bIns="91425" lIns="91425" rIns="91425" wrap="square" tIns="91425">
            <a:noAutofit/>
          </a:bodyPr>
          <a:lstStyle/>
          <a:p>
            <a:pPr lvl="0">
              <a:spcBef>
                <a:spcPts val="0"/>
              </a:spcBef>
              <a:buClr>
                <a:schemeClr val="dk1"/>
              </a:buClr>
              <a:buSzPct val="45833"/>
              <a:buFont typeface="Arial"/>
              <a:buNone/>
            </a:pPr>
            <a:r>
              <a:rPr lang="en" sz="2400">
                <a:solidFill>
                  <a:schemeClr val="lt1"/>
                </a:solidFill>
                <a:latin typeface="Garamond"/>
                <a:ea typeface="Garamond"/>
                <a:cs typeface="Garamond"/>
                <a:sym typeface="Garamond"/>
              </a:rPr>
              <a:t>Part Two:</a:t>
            </a:r>
          </a:p>
          <a:p>
            <a:pPr lvl="0">
              <a:spcBef>
                <a:spcPts val="0"/>
              </a:spcBef>
              <a:buClr>
                <a:schemeClr val="dk1"/>
              </a:buClr>
              <a:buSzPct val="25000"/>
              <a:buFont typeface="Arial"/>
              <a:buNone/>
            </a:pPr>
            <a:r>
              <a:rPr b="1" lang="en" sz="4800">
                <a:solidFill>
                  <a:schemeClr val="lt1"/>
                </a:solidFill>
                <a:latin typeface="Garamond"/>
                <a:ea typeface="Garamond"/>
                <a:cs typeface="Garamond"/>
                <a:sym typeface="Garamond"/>
              </a:rPr>
              <a:t>Guiding Questions</a:t>
            </a: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idx="1" type="body"/>
          </p:nvPr>
        </p:nvSpPr>
        <p:spPr>
          <a:xfrm>
            <a:off x="311700" y="218650"/>
            <a:ext cx="8520600" cy="45309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ct val="45833"/>
              <a:buFont typeface="Arial"/>
              <a:buNone/>
            </a:pPr>
            <a:r>
              <a:rPr b="1" lang="en" sz="2400">
                <a:solidFill>
                  <a:srgbClr val="F3F3F3"/>
                </a:solidFill>
                <a:latin typeface="Garamond"/>
                <a:ea typeface="Garamond"/>
                <a:cs typeface="Garamond"/>
                <a:sym typeface="Garamond"/>
              </a:rPr>
              <a:t>Equity Lenses</a:t>
            </a:r>
            <a:r>
              <a:rPr lang="en" sz="2400">
                <a:solidFill>
                  <a:srgbClr val="F3F3F3"/>
                </a:solidFill>
                <a:latin typeface="Garamond"/>
                <a:ea typeface="Garamond"/>
                <a:cs typeface="Garamond"/>
                <a:sym typeface="Garamond"/>
              </a:rPr>
              <a:t> </a:t>
            </a:r>
            <a:r>
              <a:rPr lang="en">
                <a:solidFill>
                  <a:srgbClr val="F3F3F3"/>
                </a:solidFill>
                <a:latin typeface="Garamond"/>
                <a:ea typeface="Garamond"/>
                <a:cs typeface="Garamond"/>
                <a:sym typeface="Garamond"/>
              </a:rPr>
              <a:t>are usually framed by versions of the five following questions. </a:t>
            </a:r>
          </a:p>
          <a:p>
            <a:pPr lvl="0" rtl="0">
              <a:lnSpc>
                <a:spcPct val="100000"/>
              </a:lnSpc>
              <a:spcBef>
                <a:spcPts val="0"/>
              </a:spcBef>
              <a:spcAft>
                <a:spcPts val="0"/>
              </a:spcAft>
              <a:buClr>
                <a:schemeClr val="dk1"/>
              </a:buClr>
              <a:buSzPct val="61111"/>
              <a:buFont typeface="Arial"/>
              <a:buNone/>
            </a:pPr>
            <a:r>
              <a:rPr lang="en">
                <a:solidFill>
                  <a:srgbClr val="F3F3F3"/>
                </a:solidFill>
                <a:latin typeface="Garamond"/>
                <a:ea typeface="Garamond"/>
                <a:cs typeface="Garamond"/>
                <a:sym typeface="Garamond"/>
              </a:rPr>
              <a:t>Additional questions are often added specific to organizational needs.</a:t>
            </a:r>
          </a:p>
          <a:p>
            <a:pPr lvl="0" rtl="0">
              <a:lnSpc>
                <a:spcPct val="100000"/>
              </a:lnSpc>
              <a:spcBef>
                <a:spcPts val="0"/>
              </a:spcBef>
              <a:spcAft>
                <a:spcPts val="0"/>
              </a:spcAft>
              <a:buClr>
                <a:schemeClr val="dk1"/>
              </a:buClr>
              <a:buSzPct val="61111"/>
              <a:buFont typeface="Arial"/>
              <a:buNone/>
            </a:pPr>
            <a:r>
              <a:t/>
            </a:r>
            <a:endParaRPr>
              <a:solidFill>
                <a:srgbClr val="F3F3F3"/>
              </a:solidFill>
              <a:latin typeface="Garamond"/>
              <a:ea typeface="Garamond"/>
              <a:cs typeface="Garamond"/>
              <a:sym typeface="Garamond"/>
            </a:endParaRPr>
          </a:p>
          <a:p>
            <a:pPr lvl="0" rtl="0" algn="ctr">
              <a:lnSpc>
                <a:spcPct val="100000"/>
              </a:lnSpc>
              <a:spcBef>
                <a:spcPts val="0"/>
              </a:spcBef>
              <a:spcAft>
                <a:spcPts val="0"/>
              </a:spcAft>
              <a:buClr>
                <a:schemeClr val="dk1"/>
              </a:buClr>
              <a:buSzPct val="100000"/>
              <a:buFont typeface="Arial"/>
              <a:buNone/>
            </a:pPr>
            <a:r>
              <a:t/>
            </a:r>
            <a:endParaRPr b="1" sz="1100">
              <a:solidFill>
                <a:srgbClr val="F3F3F3"/>
              </a:solidFill>
              <a:latin typeface="Garamond"/>
              <a:ea typeface="Garamond"/>
              <a:cs typeface="Garamond"/>
              <a:sym typeface="Garamond"/>
            </a:endParaRPr>
          </a:p>
          <a:p>
            <a:pPr indent="-228600" lvl="0" marL="457200" rtl="0">
              <a:spcBef>
                <a:spcPts val="0"/>
              </a:spcBef>
              <a:spcAft>
                <a:spcPts val="1800"/>
              </a:spcAft>
              <a:buClr>
                <a:srgbClr val="F3F3F3"/>
              </a:buClr>
              <a:buFont typeface="Garamond"/>
              <a:buAutoNum type="arabicPeriod"/>
            </a:pPr>
            <a:r>
              <a:rPr lang="en">
                <a:solidFill>
                  <a:srgbClr val="F3F3F3"/>
                </a:solidFill>
                <a:latin typeface="Garamond"/>
                <a:ea typeface="Garamond"/>
                <a:cs typeface="Garamond"/>
                <a:sym typeface="Garamond"/>
              </a:rPr>
              <a:t>Who are the groups affected by this policy, program, practice or decision? And what are the potential impacts on these groups?</a:t>
            </a:r>
          </a:p>
          <a:p>
            <a:pPr indent="-228600" lvl="0" marL="457200" rtl="0">
              <a:spcBef>
                <a:spcPts val="0"/>
              </a:spcBef>
              <a:spcAft>
                <a:spcPts val="1800"/>
              </a:spcAft>
              <a:buClr>
                <a:srgbClr val="F3F3F3"/>
              </a:buClr>
              <a:buFont typeface="Garamond"/>
              <a:buAutoNum type="arabicPeriod"/>
            </a:pPr>
            <a:r>
              <a:rPr lang="en">
                <a:solidFill>
                  <a:srgbClr val="F3F3F3"/>
                </a:solidFill>
                <a:latin typeface="Garamond"/>
                <a:ea typeface="Garamond"/>
                <a:cs typeface="Garamond"/>
                <a:sym typeface="Garamond"/>
              </a:rPr>
              <a:t>Does this policy, program, practice or decision ignore or worsen existing disparities or produce other unintended consequences?</a:t>
            </a:r>
          </a:p>
          <a:p>
            <a:pPr indent="-228600" lvl="0" marL="457200" rtl="0">
              <a:spcBef>
                <a:spcPts val="0"/>
              </a:spcBef>
              <a:spcAft>
                <a:spcPts val="1800"/>
              </a:spcAft>
              <a:buClr>
                <a:srgbClr val="F3F3F3"/>
              </a:buClr>
              <a:buFont typeface="Garamond"/>
              <a:buAutoNum type="arabicPeriod"/>
            </a:pPr>
            <a:r>
              <a:rPr lang="en">
                <a:solidFill>
                  <a:srgbClr val="F3F3F3"/>
                </a:solidFill>
                <a:latin typeface="Garamond"/>
                <a:ea typeface="Garamond"/>
                <a:cs typeface="Garamond"/>
                <a:sym typeface="Garamond"/>
              </a:rPr>
              <a:t>How have you intentionally involved stakeholders who are also members of the communities affected by this policy, program, practice or decision in the decision-making process?</a:t>
            </a:r>
          </a:p>
          <a:p>
            <a:pPr indent="-228600" lvl="0" marL="457200" rtl="0">
              <a:spcBef>
                <a:spcPts val="0"/>
              </a:spcBef>
              <a:spcAft>
                <a:spcPts val="1800"/>
              </a:spcAft>
              <a:buClr>
                <a:srgbClr val="F3F3F3"/>
              </a:buClr>
              <a:buFont typeface="Garamond"/>
              <a:buAutoNum type="arabicPeriod"/>
            </a:pPr>
            <a:r>
              <a:rPr lang="en">
                <a:solidFill>
                  <a:srgbClr val="F3F3F3"/>
                </a:solidFill>
                <a:latin typeface="Garamond"/>
                <a:ea typeface="Garamond"/>
                <a:cs typeface="Garamond"/>
                <a:sym typeface="Garamond"/>
              </a:rPr>
              <a:t>What are the barriers to more equitable outcomes around this policy, program, practice, or decision? </a:t>
            </a:r>
          </a:p>
          <a:p>
            <a:pPr indent="-228600" lvl="0" marL="457200" rtl="0">
              <a:spcBef>
                <a:spcPts val="0"/>
              </a:spcBef>
              <a:spcAft>
                <a:spcPts val="1800"/>
              </a:spcAft>
              <a:buClr>
                <a:srgbClr val="F3F3F3"/>
              </a:buClr>
              <a:buFont typeface="Garamond"/>
              <a:buAutoNum type="arabicPeriod"/>
            </a:pPr>
            <a:r>
              <a:rPr lang="en">
                <a:solidFill>
                  <a:srgbClr val="F3F3F3"/>
                </a:solidFill>
                <a:latin typeface="Garamond"/>
                <a:ea typeface="Garamond"/>
                <a:cs typeface="Garamond"/>
                <a:sym typeface="Garamond"/>
              </a:rPr>
              <a:t>How will you mitigate the negative impacts and address the barriers identified above?</a:t>
            </a:r>
          </a:p>
          <a:p>
            <a:pPr lvl="0">
              <a:spcBef>
                <a:spcPts val="0"/>
              </a:spcBef>
              <a:buClr>
                <a:schemeClr val="dk1"/>
              </a:buClr>
              <a:buSzPct val="61111"/>
              <a:buFont typeface="Arial"/>
              <a:buNone/>
            </a:pPr>
            <a:r>
              <a:t/>
            </a:r>
            <a:endParaRPr>
              <a:latin typeface="Garamond"/>
              <a:ea typeface="Garamond"/>
              <a:cs typeface="Garamond"/>
              <a:sym typeface="Garamond"/>
            </a:endParaRP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1" type="body"/>
          </p:nvPr>
        </p:nvSpPr>
        <p:spPr>
          <a:xfrm>
            <a:off x="4965650" y="1812325"/>
            <a:ext cx="3820200" cy="27135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t/>
            </a:r>
            <a:endParaRPr>
              <a:solidFill>
                <a:srgbClr val="FFFFFF"/>
              </a:solidFill>
              <a:latin typeface="Garamond"/>
              <a:ea typeface="Garamond"/>
              <a:cs typeface="Garamond"/>
              <a:sym typeface="Garamond"/>
            </a:endParaRPr>
          </a:p>
          <a:p>
            <a:pPr lvl="0" rtl="0">
              <a:lnSpc>
                <a:spcPct val="100000"/>
              </a:lnSpc>
              <a:spcBef>
                <a:spcPts val="0"/>
              </a:spcBef>
              <a:spcAft>
                <a:spcPts val="0"/>
              </a:spcAft>
              <a:buNone/>
            </a:pPr>
            <a:r>
              <a:t/>
            </a:r>
            <a:endParaRPr>
              <a:solidFill>
                <a:srgbClr val="FFFFFF"/>
              </a:solidFill>
              <a:latin typeface="Garamond"/>
              <a:ea typeface="Garamond"/>
              <a:cs typeface="Garamond"/>
              <a:sym typeface="Garamond"/>
            </a:endParaRPr>
          </a:p>
          <a:p>
            <a:pPr lvl="0" rtl="0">
              <a:lnSpc>
                <a:spcPct val="100000"/>
              </a:lnSpc>
              <a:spcBef>
                <a:spcPts val="0"/>
              </a:spcBef>
              <a:spcAft>
                <a:spcPts val="0"/>
              </a:spcAft>
              <a:buNone/>
            </a:pPr>
            <a:r>
              <a:t/>
            </a:r>
            <a:endParaRPr>
              <a:solidFill>
                <a:srgbClr val="FFFFFF"/>
              </a:solidFill>
              <a:latin typeface="Garamond"/>
              <a:ea typeface="Garamond"/>
              <a:cs typeface="Garamond"/>
              <a:sym typeface="Garamond"/>
            </a:endParaRPr>
          </a:p>
          <a:p>
            <a:pPr lvl="0" rtl="0">
              <a:spcBef>
                <a:spcPts val="0"/>
              </a:spcBef>
              <a:spcAft>
                <a:spcPts val="0"/>
              </a:spcAft>
              <a:buNone/>
            </a:pPr>
            <a:r>
              <a:rPr lang="en" sz="2400">
                <a:solidFill>
                  <a:srgbClr val="FFFFFF"/>
                </a:solidFill>
                <a:latin typeface="Garamond"/>
                <a:ea typeface="Garamond"/>
                <a:cs typeface="Garamond"/>
                <a:sym typeface="Garamond"/>
              </a:rPr>
              <a:t>How can we create space for healing and reconciliation to transform our structures, environments, and selves? </a:t>
            </a:r>
          </a:p>
          <a:p>
            <a:pPr lvl="0">
              <a:spcBef>
                <a:spcPts val="0"/>
              </a:spcBef>
              <a:buNone/>
            </a:pPr>
            <a:r>
              <a:t/>
            </a:r>
            <a:endParaRPr/>
          </a:p>
        </p:txBody>
      </p:sp>
      <p:pic>
        <p:nvPicPr>
          <p:cNvPr id="134" name="Shape 134"/>
          <p:cNvPicPr preferRelativeResize="0"/>
          <p:nvPr/>
        </p:nvPicPr>
        <p:blipFill>
          <a:blip r:embed="rId3">
            <a:alphaModFix/>
          </a:blip>
          <a:stretch>
            <a:fillRect/>
          </a:stretch>
        </p:blipFill>
        <p:spPr>
          <a:xfrm>
            <a:off x="269425" y="1502525"/>
            <a:ext cx="4401949" cy="2938101"/>
          </a:xfrm>
          <a:prstGeom prst="rect">
            <a:avLst/>
          </a:prstGeom>
          <a:noFill/>
          <a:ln>
            <a:noFill/>
          </a:ln>
        </p:spPr>
      </p:pic>
      <p:sp>
        <p:nvSpPr>
          <p:cNvPr id="135" name="Shape 135"/>
          <p:cNvSpPr txBox="1"/>
          <p:nvPr/>
        </p:nvSpPr>
        <p:spPr>
          <a:xfrm>
            <a:off x="269425" y="234275"/>
            <a:ext cx="8787300" cy="1086300"/>
          </a:xfrm>
          <a:prstGeom prst="rect">
            <a:avLst/>
          </a:prstGeom>
          <a:noFill/>
          <a:ln>
            <a:noFill/>
          </a:ln>
        </p:spPr>
        <p:txBody>
          <a:bodyPr anchorCtr="0" anchor="ctr" bIns="91425" lIns="91425" rIns="91425" wrap="square" tIns="91425">
            <a:noAutofit/>
          </a:bodyPr>
          <a:lstStyle/>
          <a:p>
            <a:pPr lvl="0" rtl="0">
              <a:spcBef>
                <a:spcPts val="0"/>
              </a:spcBef>
              <a:buNone/>
            </a:pPr>
            <a:r>
              <a:rPr lang="en" sz="1800">
                <a:solidFill>
                  <a:schemeClr val="lt1"/>
                </a:solidFill>
                <a:latin typeface="Garamond"/>
                <a:ea typeface="Garamond"/>
                <a:cs typeface="Garamond"/>
                <a:sym typeface="Garamond"/>
              </a:rPr>
              <a:t>There is a sixth question often asked. Lane’s Equity Lens will include a version of this question.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idx="2" type="body"/>
          </p:nvPr>
        </p:nvSpPr>
        <p:spPr>
          <a:xfrm>
            <a:off x="4887925" y="3003700"/>
            <a:ext cx="4174200" cy="1863000"/>
          </a:xfrm>
          <a:prstGeom prst="rect">
            <a:avLst/>
          </a:prstGeom>
        </p:spPr>
        <p:txBody>
          <a:bodyPr anchorCtr="0" anchor="ctr" bIns="91425" lIns="91425" rIns="91425" wrap="square" tIns="91425">
            <a:noAutofit/>
          </a:bodyPr>
          <a:lstStyle/>
          <a:p>
            <a:pPr lvl="0" rtl="0">
              <a:lnSpc>
                <a:spcPct val="100000"/>
              </a:lnSpc>
              <a:spcBef>
                <a:spcPts val="0"/>
              </a:spcBef>
              <a:spcAft>
                <a:spcPts val="0"/>
              </a:spcAft>
              <a:buClr>
                <a:schemeClr val="dk1"/>
              </a:buClr>
              <a:buSzPct val="61111"/>
              <a:buFont typeface="Arial"/>
              <a:buNone/>
            </a:pPr>
            <a:r>
              <a:rPr b="1" lang="en">
                <a:solidFill>
                  <a:srgbClr val="666666"/>
                </a:solidFill>
                <a:latin typeface="Garamond"/>
                <a:ea typeface="Garamond"/>
                <a:cs typeface="Garamond"/>
                <a:sym typeface="Garamond"/>
              </a:rPr>
              <a:t>We’ll use questions to ensure our focus is appropriate, and to evaluate individual issues in the equity lens framework.</a:t>
            </a:r>
          </a:p>
          <a:p>
            <a:pPr lvl="0" rtl="0">
              <a:lnSpc>
                <a:spcPct val="100000"/>
              </a:lnSpc>
              <a:spcBef>
                <a:spcPts val="0"/>
              </a:spcBef>
              <a:spcAft>
                <a:spcPts val="0"/>
              </a:spcAft>
              <a:buNone/>
            </a:pPr>
            <a:r>
              <a:t/>
            </a:r>
            <a:endParaRPr>
              <a:solidFill>
                <a:srgbClr val="666666"/>
              </a:solidFill>
              <a:latin typeface="Garamond"/>
              <a:ea typeface="Garamond"/>
              <a:cs typeface="Garamond"/>
              <a:sym typeface="Garamond"/>
            </a:endParaRPr>
          </a:p>
          <a:p>
            <a:pPr lvl="0" rtl="0">
              <a:lnSpc>
                <a:spcPct val="100000"/>
              </a:lnSpc>
              <a:spcBef>
                <a:spcPts val="0"/>
              </a:spcBef>
              <a:spcAft>
                <a:spcPts val="0"/>
              </a:spcAft>
              <a:buClr>
                <a:srgbClr val="000000"/>
              </a:buClr>
              <a:buSzPct val="61111"/>
              <a:buFont typeface="Arial"/>
              <a:buNone/>
            </a:pPr>
            <a:r>
              <a:t/>
            </a:r>
            <a:endParaRPr>
              <a:solidFill>
                <a:srgbClr val="666666"/>
              </a:solidFill>
              <a:latin typeface="Garamond"/>
              <a:ea typeface="Garamond"/>
              <a:cs typeface="Garamond"/>
              <a:sym typeface="Garamond"/>
            </a:endParaRPr>
          </a:p>
          <a:p>
            <a:pPr lvl="0" rtl="0">
              <a:lnSpc>
                <a:spcPct val="100000"/>
              </a:lnSpc>
              <a:spcBef>
                <a:spcPts val="0"/>
              </a:spcBef>
              <a:spcAft>
                <a:spcPts val="0"/>
              </a:spcAft>
              <a:buClr>
                <a:schemeClr val="dk1"/>
              </a:buClr>
              <a:buSzPct val="61111"/>
              <a:buFont typeface="Arial"/>
              <a:buNone/>
            </a:pPr>
            <a:r>
              <a:rPr b="1" lang="en">
                <a:solidFill>
                  <a:srgbClr val="666666"/>
                </a:solidFill>
                <a:latin typeface="Garamond"/>
                <a:ea typeface="Garamond"/>
                <a:cs typeface="Garamond"/>
                <a:sym typeface="Garamond"/>
              </a:rPr>
              <a:t>(Please refer to the list of questions on your handout.)</a:t>
            </a:r>
          </a:p>
          <a:p>
            <a:pPr lvl="0" rtl="0">
              <a:lnSpc>
                <a:spcPct val="100000"/>
              </a:lnSpc>
              <a:spcBef>
                <a:spcPts val="0"/>
              </a:spcBef>
              <a:spcAft>
                <a:spcPts val="0"/>
              </a:spcAft>
              <a:buClr>
                <a:schemeClr val="dk1"/>
              </a:buClr>
              <a:buSzPct val="61111"/>
              <a:buFont typeface="Arial"/>
              <a:buNone/>
            </a:pPr>
            <a:r>
              <a:t/>
            </a:r>
            <a:endParaRPr>
              <a:solidFill>
                <a:srgbClr val="666666"/>
              </a:solidFill>
              <a:latin typeface="Garamond"/>
              <a:ea typeface="Garamond"/>
              <a:cs typeface="Garamond"/>
              <a:sym typeface="Garamond"/>
            </a:endParaRPr>
          </a:p>
        </p:txBody>
      </p:sp>
      <p:pic>
        <p:nvPicPr>
          <p:cNvPr id="141" name="Shape 141"/>
          <p:cNvPicPr preferRelativeResize="0"/>
          <p:nvPr/>
        </p:nvPicPr>
        <p:blipFill>
          <a:blip r:embed="rId3">
            <a:alphaModFix/>
          </a:blip>
          <a:stretch>
            <a:fillRect/>
          </a:stretch>
        </p:blipFill>
        <p:spPr>
          <a:xfrm>
            <a:off x="255425" y="992425"/>
            <a:ext cx="4045200" cy="1755688"/>
          </a:xfrm>
          <a:prstGeom prst="rect">
            <a:avLst/>
          </a:prstGeom>
          <a:noFill/>
          <a:ln>
            <a:noFill/>
          </a:ln>
        </p:spPr>
      </p:pic>
      <p:sp>
        <p:nvSpPr>
          <p:cNvPr id="142" name="Shape 142"/>
          <p:cNvSpPr txBox="1"/>
          <p:nvPr/>
        </p:nvSpPr>
        <p:spPr>
          <a:xfrm>
            <a:off x="762425" y="422400"/>
            <a:ext cx="2878800" cy="447900"/>
          </a:xfrm>
          <a:prstGeom prst="rect">
            <a:avLst/>
          </a:prstGeom>
          <a:noFill/>
          <a:ln>
            <a:noFill/>
          </a:ln>
        </p:spPr>
        <p:txBody>
          <a:bodyPr anchorCtr="0" anchor="t" bIns="91425" lIns="91425" rIns="91425" wrap="square" tIns="91425">
            <a:noAutofit/>
          </a:bodyPr>
          <a:lstStyle/>
          <a:p>
            <a:pPr lvl="0" rtl="0" algn="ctr">
              <a:spcBef>
                <a:spcPts val="0"/>
              </a:spcBef>
              <a:buClr>
                <a:schemeClr val="dk1"/>
              </a:buClr>
              <a:buSzPct val="61111"/>
              <a:buFont typeface="Arial"/>
              <a:buNone/>
            </a:pPr>
            <a:r>
              <a:rPr lang="en" sz="1800">
                <a:solidFill>
                  <a:srgbClr val="FFFFFF"/>
                </a:solidFill>
                <a:latin typeface="Garamond"/>
                <a:ea typeface="Garamond"/>
                <a:cs typeface="Garamond"/>
                <a:sym typeface="Garamond"/>
              </a:rPr>
              <a:t>Discussion #2: </a:t>
            </a:r>
          </a:p>
        </p:txBody>
      </p:sp>
      <p:sp>
        <p:nvSpPr>
          <p:cNvPr id="143" name="Shape 143"/>
          <p:cNvSpPr txBox="1"/>
          <p:nvPr>
            <p:ph type="title"/>
          </p:nvPr>
        </p:nvSpPr>
        <p:spPr>
          <a:xfrm>
            <a:off x="265500" y="2955475"/>
            <a:ext cx="4045200" cy="1482300"/>
          </a:xfrm>
          <a:prstGeom prst="rect">
            <a:avLst/>
          </a:prstGeom>
        </p:spPr>
        <p:txBody>
          <a:bodyPr anchorCtr="0" anchor="b" bIns="91425" lIns="91425" rIns="91425" wrap="square" tIns="91425">
            <a:noAutofit/>
          </a:bodyPr>
          <a:lstStyle/>
          <a:p>
            <a:pPr lvl="0">
              <a:spcBef>
                <a:spcPts val="0"/>
              </a:spcBef>
              <a:buNone/>
            </a:pPr>
            <a:r>
              <a:rPr b="1" lang="en" sz="3600">
                <a:solidFill>
                  <a:schemeClr val="lt1"/>
                </a:solidFill>
                <a:latin typeface="Garamond"/>
                <a:ea typeface="Garamond"/>
                <a:cs typeface="Garamond"/>
                <a:sym typeface="Garamond"/>
              </a:rPr>
              <a:t>Guiding </a:t>
            </a:r>
          </a:p>
          <a:p>
            <a:pPr lvl="0" rtl="0">
              <a:spcBef>
                <a:spcPts val="0"/>
              </a:spcBef>
              <a:buNone/>
            </a:pPr>
            <a:r>
              <a:rPr b="1" lang="en" sz="3600">
                <a:solidFill>
                  <a:schemeClr val="lt1"/>
                </a:solidFill>
                <a:latin typeface="Garamond"/>
                <a:ea typeface="Garamond"/>
                <a:cs typeface="Garamond"/>
                <a:sym typeface="Garamond"/>
              </a:rPr>
              <a:t>Questions</a:t>
            </a:r>
          </a:p>
          <a:p>
            <a:pPr lvl="0" rtl="0">
              <a:spcBef>
                <a:spcPts val="0"/>
              </a:spcBef>
              <a:buNone/>
            </a:pPr>
            <a:r>
              <a:rPr b="1" lang="en" sz="2000">
                <a:solidFill>
                  <a:schemeClr val="lt1"/>
                </a:solidFill>
                <a:latin typeface="Garamond"/>
                <a:ea typeface="Garamond"/>
                <a:cs typeface="Garamond"/>
                <a:sym typeface="Garamond"/>
              </a:rPr>
              <a:t>10 minutes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idx="1" type="body"/>
          </p:nvPr>
        </p:nvSpPr>
        <p:spPr>
          <a:xfrm>
            <a:off x="1013100" y="276800"/>
            <a:ext cx="7117800" cy="1978200"/>
          </a:xfrm>
          <a:prstGeom prst="rect">
            <a:avLst/>
          </a:prstGeom>
        </p:spPr>
        <p:txBody>
          <a:bodyPr anchorCtr="0" anchor="t" bIns="91425" lIns="91425" rIns="91425" wrap="square" tIns="91425">
            <a:noAutofit/>
          </a:bodyPr>
          <a:lstStyle/>
          <a:p>
            <a:pPr lvl="0" rtl="0" algn="ctr">
              <a:lnSpc>
                <a:spcPct val="100000"/>
              </a:lnSpc>
              <a:spcBef>
                <a:spcPts val="0"/>
              </a:spcBef>
              <a:spcAft>
                <a:spcPts val="0"/>
              </a:spcAft>
              <a:buClr>
                <a:schemeClr val="dk1"/>
              </a:buClr>
              <a:buSzPct val="61111"/>
              <a:buFont typeface="Arial"/>
              <a:buNone/>
            </a:pPr>
            <a:r>
              <a:rPr lang="en">
                <a:solidFill>
                  <a:schemeClr val="lt1"/>
                </a:solidFill>
                <a:latin typeface="Garamond"/>
                <a:ea typeface="Garamond"/>
                <a:cs typeface="Garamond"/>
                <a:sym typeface="Garamond"/>
              </a:rPr>
              <a:t>Part Three:</a:t>
            </a:r>
          </a:p>
          <a:p>
            <a:pPr lvl="0" algn="ctr">
              <a:lnSpc>
                <a:spcPct val="100000"/>
              </a:lnSpc>
              <a:spcBef>
                <a:spcPts val="0"/>
              </a:spcBef>
              <a:spcAft>
                <a:spcPts val="0"/>
              </a:spcAft>
              <a:buNone/>
            </a:pPr>
            <a:r>
              <a:rPr b="1" lang="en" sz="3600">
                <a:solidFill>
                  <a:srgbClr val="FFFFFF"/>
                </a:solidFill>
                <a:latin typeface="Garamond"/>
                <a:ea typeface="Garamond"/>
                <a:cs typeface="Garamond"/>
                <a:sym typeface="Garamond"/>
              </a:rPr>
              <a:t>Framework for Action</a:t>
            </a:r>
          </a:p>
        </p:txBody>
      </p:sp>
      <p:pic>
        <p:nvPicPr>
          <p:cNvPr id="149" name="Shape 149"/>
          <p:cNvPicPr preferRelativeResize="0"/>
          <p:nvPr/>
        </p:nvPicPr>
        <p:blipFill>
          <a:blip r:embed="rId3">
            <a:alphaModFix/>
          </a:blip>
          <a:stretch>
            <a:fillRect/>
          </a:stretch>
        </p:blipFill>
        <p:spPr>
          <a:xfrm>
            <a:off x="398750" y="1635576"/>
            <a:ext cx="8324850" cy="3156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p:nvPr/>
        </p:nvSpPr>
        <p:spPr>
          <a:xfrm>
            <a:off x="4514700" y="-57300"/>
            <a:ext cx="4724100" cy="52596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155" name="Shape 155"/>
          <p:cNvPicPr preferRelativeResize="0"/>
          <p:nvPr/>
        </p:nvPicPr>
        <p:blipFill>
          <a:blip r:embed="rId3">
            <a:alphaModFix/>
          </a:blip>
          <a:stretch>
            <a:fillRect/>
          </a:stretch>
        </p:blipFill>
        <p:spPr>
          <a:xfrm>
            <a:off x="4659700" y="2538924"/>
            <a:ext cx="4420150" cy="2530050"/>
          </a:xfrm>
          <a:prstGeom prst="rect">
            <a:avLst/>
          </a:prstGeom>
          <a:noFill/>
          <a:ln>
            <a:noFill/>
          </a:ln>
        </p:spPr>
      </p:pic>
      <p:sp>
        <p:nvSpPr>
          <p:cNvPr id="156" name="Shape 156"/>
          <p:cNvSpPr txBox="1"/>
          <p:nvPr>
            <p:ph type="title"/>
          </p:nvPr>
        </p:nvSpPr>
        <p:spPr>
          <a:xfrm>
            <a:off x="318750" y="1299200"/>
            <a:ext cx="4045200" cy="2087100"/>
          </a:xfrm>
          <a:prstGeom prst="rect">
            <a:avLst/>
          </a:prstGeom>
        </p:spPr>
        <p:txBody>
          <a:bodyPr anchorCtr="0" anchor="b" bIns="91425" lIns="91425" rIns="91425" wrap="square" tIns="91425">
            <a:noAutofit/>
          </a:bodyPr>
          <a:lstStyle/>
          <a:p>
            <a:pPr lvl="0">
              <a:spcBef>
                <a:spcPts val="0"/>
              </a:spcBef>
              <a:buNone/>
            </a:pPr>
            <a:r>
              <a:rPr b="1" lang="en" sz="3600">
                <a:solidFill>
                  <a:schemeClr val="lt1"/>
                </a:solidFill>
                <a:latin typeface="Garamond"/>
                <a:ea typeface="Garamond"/>
                <a:cs typeface="Garamond"/>
                <a:sym typeface="Garamond"/>
              </a:rPr>
              <a:t> What else? </a:t>
            </a:r>
          </a:p>
          <a:p>
            <a:pPr lvl="0" rtl="0">
              <a:spcBef>
                <a:spcPts val="0"/>
              </a:spcBef>
              <a:buNone/>
            </a:pPr>
            <a:r>
              <a:rPr b="1" lang="en" sz="3600">
                <a:solidFill>
                  <a:schemeClr val="lt1"/>
                </a:solidFill>
                <a:latin typeface="Garamond"/>
                <a:ea typeface="Garamond"/>
                <a:cs typeface="Garamond"/>
                <a:sym typeface="Garamond"/>
              </a:rPr>
              <a:t>Open Discussion</a:t>
            </a:r>
            <a:r>
              <a:rPr b="1" lang="en" sz="4800">
                <a:solidFill>
                  <a:schemeClr val="lt1"/>
                </a:solidFill>
                <a:latin typeface="Garamond"/>
                <a:ea typeface="Garamond"/>
                <a:cs typeface="Garamond"/>
                <a:sym typeface="Garamond"/>
              </a:rPr>
              <a:t> </a:t>
            </a:r>
          </a:p>
          <a:p>
            <a:pPr lvl="0" rtl="0">
              <a:spcBef>
                <a:spcPts val="0"/>
              </a:spcBef>
              <a:buNone/>
            </a:pPr>
            <a:r>
              <a:t/>
            </a:r>
            <a:endParaRPr/>
          </a:p>
        </p:txBody>
      </p:sp>
      <p:sp>
        <p:nvSpPr>
          <p:cNvPr id="157" name="Shape 157"/>
          <p:cNvSpPr txBox="1"/>
          <p:nvPr/>
        </p:nvSpPr>
        <p:spPr>
          <a:xfrm>
            <a:off x="788100" y="181000"/>
            <a:ext cx="3000000" cy="1235100"/>
          </a:xfrm>
          <a:prstGeom prst="rect">
            <a:avLst/>
          </a:prstGeom>
          <a:noFill/>
          <a:ln>
            <a:noFill/>
          </a:ln>
        </p:spPr>
        <p:txBody>
          <a:bodyPr anchorCtr="0" anchor="ctr" bIns="91425" lIns="91425" rIns="91425" wrap="square" tIns="91425">
            <a:noAutofit/>
          </a:bodyPr>
          <a:lstStyle/>
          <a:p>
            <a:pPr lvl="0" rtl="0" algn="ctr">
              <a:spcBef>
                <a:spcPts val="0"/>
              </a:spcBef>
              <a:buNone/>
            </a:pPr>
            <a:r>
              <a:rPr lang="en" sz="1800">
                <a:solidFill>
                  <a:schemeClr val="lt1"/>
                </a:solidFill>
                <a:latin typeface="Garamond"/>
                <a:ea typeface="Garamond"/>
                <a:cs typeface="Garamond"/>
                <a:sym typeface="Garamond"/>
              </a:rPr>
              <a:t>Part Four: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idx="2" type="body"/>
          </p:nvPr>
        </p:nvSpPr>
        <p:spPr>
          <a:xfrm>
            <a:off x="4939500" y="724075"/>
            <a:ext cx="3837000" cy="3695100"/>
          </a:xfrm>
          <a:prstGeom prst="rect">
            <a:avLst/>
          </a:prstGeom>
        </p:spPr>
        <p:txBody>
          <a:bodyPr anchorCtr="0" anchor="ctr" bIns="91425" lIns="91425" rIns="91425" wrap="square" tIns="91425">
            <a:noAutofit/>
          </a:bodyPr>
          <a:lstStyle/>
          <a:p>
            <a:pPr lvl="0" rtl="0" algn="just">
              <a:lnSpc>
                <a:spcPct val="100000"/>
              </a:lnSpc>
              <a:spcBef>
                <a:spcPts val="0"/>
              </a:spcBef>
              <a:spcAft>
                <a:spcPts val="0"/>
              </a:spcAft>
              <a:buClr>
                <a:schemeClr val="dk1"/>
              </a:buClr>
              <a:buSzPct val="36666"/>
              <a:buFont typeface="Arial"/>
              <a:buNone/>
            </a:pPr>
            <a:r>
              <a:rPr b="1" lang="en" sz="3000">
                <a:solidFill>
                  <a:srgbClr val="434343"/>
                </a:solidFill>
                <a:latin typeface="Garamond"/>
                <a:ea typeface="Garamond"/>
                <a:cs typeface="Garamond"/>
                <a:sym typeface="Garamond"/>
              </a:rPr>
              <a:t>Equity</a:t>
            </a:r>
            <a:r>
              <a:rPr b="1" lang="en" sz="2400">
                <a:solidFill>
                  <a:srgbClr val="434343"/>
                </a:solidFill>
                <a:latin typeface="Garamond"/>
                <a:ea typeface="Garamond"/>
                <a:cs typeface="Garamond"/>
                <a:sym typeface="Garamond"/>
              </a:rPr>
              <a:t> </a:t>
            </a:r>
            <a:r>
              <a:rPr lang="en" sz="2000">
                <a:solidFill>
                  <a:srgbClr val="434343"/>
                </a:solidFill>
                <a:latin typeface="Garamond"/>
                <a:ea typeface="Garamond"/>
                <a:cs typeface="Garamond"/>
                <a:sym typeface="Garamond"/>
              </a:rPr>
              <a:t>is messy and complex. It asks us to understand where individuals actually are and what their specific needs may be, and to then provide opportunities and support that meet their specific needs and thus allow them the chance to live full, healthy lives. Unlike equality, equity strives to ensure that everyone has access to equal results and outcomes regardless of their starting point.</a:t>
            </a:r>
          </a:p>
          <a:p>
            <a:pPr lvl="0">
              <a:spcBef>
                <a:spcPts val="0"/>
              </a:spcBef>
              <a:buNone/>
            </a:pPr>
            <a:r>
              <a:t/>
            </a:r>
            <a:endParaRPr/>
          </a:p>
        </p:txBody>
      </p:sp>
      <p:pic>
        <p:nvPicPr>
          <p:cNvPr id="61" name="Shape 61"/>
          <p:cNvPicPr preferRelativeResize="0"/>
          <p:nvPr/>
        </p:nvPicPr>
        <p:blipFill rotWithShape="1">
          <a:blip r:embed="rId3">
            <a:alphaModFix/>
          </a:blip>
          <a:srcRect b="0" l="27225" r="0" t="0"/>
          <a:stretch/>
        </p:blipFill>
        <p:spPr>
          <a:xfrm>
            <a:off x="363000" y="499050"/>
            <a:ext cx="3837000" cy="3506102"/>
          </a:xfrm>
          <a:prstGeom prst="rect">
            <a:avLst/>
          </a:prstGeom>
          <a:noFill/>
          <a:ln>
            <a:noFill/>
          </a:ln>
        </p:spPr>
      </p:pic>
      <p:sp>
        <p:nvSpPr>
          <p:cNvPr id="62" name="Shape 62"/>
          <p:cNvSpPr txBox="1"/>
          <p:nvPr/>
        </p:nvSpPr>
        <p:spPr>
          <a:xfrm>
            <a:off x="771200" y="4059100"/>
            <a:ext cx="3192900" cy="796800"/>
          </a:xfrm>
          <a:prstGeom prst="rect">
            <a:avLst/>
          </a:prstGeom>
          <a:noFill/>
          <a:ln>
            <a:noFill/>
          </a:ln>
        </p:spPr>
        <p:txBody>
          <a:bodyPr anchorCtr="0" anchor="t" bIns="91425" lIns="91425" rIns="91425" wrap="square" tIns="91425">
            <a:noAutofit/>
          </a:bodyPr>
          <a:lstStyle/>
          <a:p>
            <a:pPr lvl="0" rtl="0">
              <a:spcBef>
                <a:spcPts val="0"/>
              </a:spcBef>
              <a:buNone/>
            </a:pPr>
            <a:r>
              <a:rPr lang="en" sz="3600">
                <a:solidFill>
                  <a:srgbClr val="FFFFFF"/>
                </a:solidFill>
                <a:latin typeface="Garamond"/>
                <a:ea typeface="Garamond"/>
                <a:cs typeface="Garamond"/>
                <a:sym typeface="Garamond"/>
              </a:rPr>
              <a:t>What is equity?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idx="1" type="body"/>
          </p:nvPr>
        </p:nvSpPr>
        <p:spPr>
          <a:xfrm>
            <a:off x="793800" y="712625"/>
            <a:ext cx="7556400" cy="15165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ct val="36666"/>
              <a:buFont typeface="Arial"/>
              <a:buNone/>
            </a:pPr>
            <a:r>
              <a:rPr b="1" lang="en" sz="3000">
                <a:solidFill>
                  <a:srgbClr val="FFFFFF"/>
                </a:solidFill>
                <a:latin typeface="Garamond"/>
                <a:ea typeface="Garamond"/>
                <a:cs typeface="Garamond"/>
                <a:sym typeface="Garamond"/>
              </a:rPr>
              <a:t>Access</a:t>
            </a:r>
            <a:r>
              <a:rPr b="1" lang="en">
                <a:solidFill>
                  <a:srgbClr val="FFFFFF"/>
                </a:solidFill>
                <a:latin typeface="Garamond"/>
                <a:ea typeface="Garamond"/>
                <a:cs typeface="Garamond"/>
                <a:sym typeface="Garamond"/>
              </a:rPr>
              <a:t> </a:t>
            </a:r>
            <a:r>
              <a:rPr lang="en" sz="2000">
                <a:solidFill>
                  <a:srgbClr val="FFFFFF"/>
                </a:solidFill>
                <a:latin typeface="Garamond"/>
                <a:ea typeface="Garamond"/>
                <a:cs typeface="Garamond"/>
                <a:sym typeface="Garamond"/>
              </a:rPr>
              <a:t>ensures that individuals from a broad range of backgrounds can gain access to public institutions, spaces, and services, and have full participation in political, social, economic, and cultural life.</a:t>
            </a:r>
          </a:p>
          <a:p>
            <a:pPr lvl="0">
              <a:spcBef>
                <a:spcPts val="0"/>
              </a:spcBef>
              <a:buNone/>
            </a:pPr>
            <a:r>
              <a:t/>
            </a:r>
            <a:endParaRPr>
              <a:latin typeface="Garamond"/>
              <a:ea typeface="Garamond"/>
              <a:cs typeface="Garamond"/>
              <a:sym typeface="Garamond"/>
            </a:endParaRPr>
          </a:p>
        </p:txBody>
      </p:sp>
      <p:pic>
        <p:nvPicPr>
          <p:cNvPr id="68" name="Shape 68"/>
          <p:cNvPicPr preferRelativeResize="0"/>
          <p:nvPr/>
        </p:nvPicPr>
        <p:blipFill rotWithShape="1">
          <a:blip r:embed="rId3">
            <a:alphaModFix/>
          </a:blip>
          <a:srcRect b="13938" l="1932" r="942" t="6411"/>
          <a:stretch/>
        </p:blipFill>
        <p:spPr>
          <a:xfrm>
            <a:off x="279537" y="2658700"/>
            <a:ext cx="8584925" cy="1900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216300" y="887837"/>
            <a:ext cx="4045199" cy="3061985"/>
          </a:xfrm>
          <a:prstGeom prst="rect">
            <a:avLst/>
          </a:prstGeom>
          <a:noFill/>
          <a:ln>
            <a:noFill/>
          </a:ln>
        </p:spPr>
      </p:pic>
      <p:sp>
        <p:nvSpPr>
          <p:cNvPr id="74" name="Shape 74"/>
          <p:cNvSpPr txBox="1"/>
          <p:nvPr/>
        </p:nvSpPr>
        <p:spPr>
          <a:xfrm>
            <a:off x="5248650" y="901500"/>
            <a:ext cx="3536700" cy="33405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36666"/>
              <a:buFont typeface="Arial"/>
              <a:buNone/>
            </a:pPr>
            <a:r>
              <a:rPr b="1" lang="en" sz="3000">
                <a:solidFill>
                  <a:srgbClr val="434343"/>
                </a:solidFill>
                <a:latin typeface="Garamond"/>
                <a:ea typeface="Garamond"/>
                <a:cs typeface="Garamond"/>
                <a:sym typeface="Garamond"/>
              </a:rPr>
              <a:t>Inclusion</a:t>
            </a:r>
            <a:r>
              <a:rPr b="1" lang="en" sz="1800">
                <a:solidFill>
                  <a:srgbClr val="434343"/>
                </a:solidFill>
                <a:latin typeface="Garamond"/>
                <a:ea typeface="Garamond"/>
                <a:cs typeface="Garamond"/>
                <a:sym typeface="Garamond"/>
              </a:rPr>
              <a:t> </a:t>
            </a:r>
            <a:r>
              <a:rPr lang="en" sz="2000">
                <a:solidFill>
                  <a:srgbClr val="434343"/>
                </a:solidFill>
                <a:latin typeface="Garamond"/>
                <a:ea typeface="Garamond"/>
                <a:cs typeface="Garamond"/>
                <a:sym typeface="Garamond"/>
              </a:rPr>
              <a:t>is the degree to which a group, institution, or organization makes genuine space for individuals from all backgrounds to fully participate in decision-making processes and social planning.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idx="1" type="body"/>
          </p:nvPr>
        </p:nvSpPr>
        <p:spPr>
          <a:xfrm>
            <a:off x="125" y="973500"/>
            <a:ext cx="9144000" cy="481800"/>
          </a:xfrm>
          <a:prstGeom prst="rect">
            <a:avLst/>
          </a:prstGeom>
        </p:spPr>
        <p:txBody>
          <a:bodyPr anchorCtr="0" anchor="t" bIns="91425" lIns="91425" rIns="91425" wrap="square" tIns="91425">
            <a:noAutofit/>
          </a:bodyPr>
          <a:lstStyle/>
          <a:p>
            <a:pPr lvl="0" rtl="0" algn="ctr">
              <a:spcBef>
                <a:spcPts val="0"/>
              </a:spcBef>
              <a:buNone/>
            </a:pPr>
            <a:r>
              <a:rPr lang="en">
                <a:solidFill>
                  <a:srgbClr val="FFFFFF"/>
                </a:solidFill>
                <a:latin typeface="Garamond"/>
                <a:ea typeface="Garamond"/>
                <a:cs typeface="Garamond"/>
                <a:sym typeface="Garamond"/>
              </a:rPr>
              <a:t>Lane’s Equity Lens will be </a:t>
            </a:r>
            <a:r>
              <a:rPr b="1" lang="en">
                <a:solidFill>
                  <a:srgbClr val="FFD966"/>
                </a:solidFill>
                <a:latin typeface="Garamond"/>
                <a:ea typeface="Garamond"/>
                <a:cs typeface="Garamond"/>
                <a:sym typeface="Garamond"/>
              </a:rPr>
              <a:t>i</a:t>
            </a:r>
            <a:r>
              <a:rPr b="1" lang="en">
                <a:solidFill>
                  <a:srgbClr val="FFD966"/>
                </a:solidFill>
                <a:latin typeface="Garamond"/>
                <a:ea typeface="Garamond"/>
                <a:cs typeface="Garamond"/>
                <a:sym typeface="Garamond"/>
              </a:rPr>
              <a:t>ntersectional</a:t>
            </a:r>
            <a:r>
              <a:rPr lang="en">
                <a:solidFill>
                  <a:srgbClr val="FFFFFF"/>
                </a:solidFill>
                <a:latin typeface="Garamond"/>
                <a:ea typeface="Garamond"/>
                <a:cs typeface="Garamond"/>
                <a:sym typeface="Garamond"/>
              </a:rPr>
              <a:t>.  It will encompass the </a:t>
            </a:r>
            <a:r>
              <a:rPr b="1" lang="en">
                <a:solidFill>
                  <a:srgbClr val="FFD966"/>
                </a:solidFill>
                <a:latin typeface="Garamond"/>
                <a:ea typeface="Garamond"/>
                <a:cs typeface="Garamond"/>
                <a:sym typeface="Garamond"/>
              </a:rPr>
              <a:t>entire campus community</a:t>
            </a:r>
            <a:r>
              <a:rPr lang="en">
                <a:solidFill>
                  <a:srgbClr val="FFFFFF"/>
                </a:solidFill>
                <a:latin typeface="Garamond"/>
                <a:ea typeface="Garamond"/>
                <a:cs typeface="Garamond"/>
                <a:sym typeface="Garamond"/>
              </a:rPr>
              <a:t>.</a:t>
            </a:r>
          </a:p>
        </p:txBody>
      </p:sp>
      <p:sp>
        <p:nvSpPr>
          <p:cNvPr id="80" name="Shape 80"/>
          <p:cNvSpPr txBox="1"/>
          <p:nvPr/>
        </p:nvSpPr>
        <p:spPr>
          <a:xfrm>
            <a:off x="1304550" y="152650"/>
            <a:ext cx="6534900" cy="7248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36666"/>
              <a:buFont typeface="Arial"/>
              <a:buNone/>
            </a:pPr>
            <a:r>
              <a:rPr b="1" lang="en" sz="3000">
                <a:solidFill>
                  <a:srgbClr val="FFFFFF"/>
                </a:solidFill>
                <a:latin typeface="Garamond"/>
                <a:ea typeface="Garamond"/>
                <a:cs typeface="Garamond"/>
                <a:sym typeface="Garamond"/>
              </a:rPr>
              <a:t>Unique Features of Lane’s Equity Lens</a:t>
            </a:r>
          </a:p>
        </p:txBody>
      </p:sp>
      <p:pic>
        <p:nvPicPr>
          <p:cNvPr descr="Screen Shot 2017-09-19 at 10.53.32 AM.png" id="81" name="Shape 81"/>
          <p:cNvPicPr preferRelativeResize="0"/>
          <p:nvPr/>
        </p:nvPicPr>
        <p:blipFill>
          <a:blip r:embed="rId3">
            <a:alphaModFix/>
          </a:blip>
          <a:stretch>
            <a:fillRect/>
          </a:stretch>
        </p:blipFill>
        <p:spPr>
          <a:xfrm>
            <a:off x="1220924" y="1455250"/>
            <a:ext cx="6702149" cy="349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idx="1" type="body"/>
          </p:nvPr>
        </p:nvSpPr>
        <p:spPr>
          <a:xfrm>
            <a:off x="283025" y="260850"/>
            <a:ext cx="2822400" cy="4621800"/>
          </a:xfrm>
          <a:prstGeom prst="rect">
            <a:avLst/>
          </a:prstGeom>
        </p:spPr>
        <p:txBody>
          <a:bodyPr anchorCtr="0" anchor="t" bIns="91425" lIns="91425" rIns="91425" wrap="square" tIns="91425">
            <a:noAutofit/>
          </a:bodyPr>
          <a:lstStyle/>
          <a:p>
            <a:pPr lvl="0" rtl="0">
              <a:spcBef>
                <a:spcPts val="0"/>
              </a:spcBef>
              <a:spcAft>
                <a:spcPts val="0"/>
              </a:spcAft>
              <a:buClr>
                <a:schemeClr val="dk1"/>
              </a:buClr>
              <a:buSzPct val="68750"/>
              <a:buFont typeface="Arial"/>
              <a:buNone/>
            </a:pPr>
            <a:r>
              <a:rPr b="1" lang="en">
                <a:solidFill>
                  <a:srgbClr val="FFFFFF"/>
                </a:solidFill>
                <a:latin typeface="Garamond"/>
                <a:ea typeface="Garamond"/>
                <a:cs typeface="Garamond"/>
                <a:sym typeface="Garamond"/>
              </a:rPr>
              <a:t>Intersectionality</a:t>
            </a:r>
            <a:r>
              <a:rPr lang="en">
                <a:solidFill>
                  <a:srgbClr val="FFFFFF"/>
                </a:solidFill>
                <a:latin typeface="Garamond"/>
                <a:ea typeface="Garamond"/>
                <a:cs typeface="Garamond"/>
                <a:sym typeface="Garamond"/>
              </a:rPr>
              <a:t> </a:t>
            </a:r>
            <a:r>
              <a:rPr lang="en" sz="1600">
                <a:solidFill>
                  <a:srgbClr val="FFFFFF"/>
                </a:solidFill>
                <a:latin typeface="Garamond"/>
                <a:ea typeface="Garamond"/>
                <a:cs typeface="Garamond"/>
                <a:sym typeface="Garamond"/>
              </a:rPr>
              <a:t>is a term coined by American civil rights advocate Kimberlé Williams Crenshaw in the late 1980’s. The term is used to describe the ways in which social identities--such as gender, race, class, ethnicity, religion, sexuality, etc--intersect and overlap in ways that do not allow these identities and related systems of oppression--such as sexism, racism, classism, bigotry, homophobia, etc--to be examined separately. </a:t>
            </a:r>
          </a:p>
          <a:p>
            <a:pPr lvl="0">
              <a:spcBef>
                <a:spcPts val="0"/>
              </a:spcBef>
              <a:buNone/>
            </a:pPr>
            <a:r>
              <a:t/>
            </a:r>
            <a:endParaRPr/>
          </a:p>
        </p:txBody>
      </p:sp>
      <p:pic>
        <p:nvPicPr>
          <p:cNvPr descr="Dimensions of Diversity graphic.jpg" id="87" name="Shape 87"/>
          <p:cNvPicPr preferRelativeResize="0"/>
          <p:nvPr/>
        </p:nvPicPr>
        <p:blipFill>
          <a:blip r:embed="rId3">
            <a:alphaModFix/>
          </a:blip>
          <a:stretch>
            <a:fillRect/>
          </a:stretch>
        </p:blipFill>
        <p:spPr>
          <a:xfrm>
            <a:off x="3246525" y="100425"/>
            <a:ext cx="5820597" cy="4907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p:nvPr/>
        </p:nvSpPr>
        <p:spPr>
          <a:xfrm>
            <a:off x="4514700" y="-57300"/>
            <a:ext cx="4724100" cy="52596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93" name="Shape 93"/>
          <p:cNvPicPr preferRelativeResize="0"/>
          <p:nvPr/>
        </p:nvPicPr>
        <p:blipFill>
          <a:blip r:embed="rId3">
            <a:alphaModFix/>
          </a:blip>
          <a:stretch>
            <a:fillRect/>
          </a:stretch>
        </p:blipFill>
        <p:spPr>
          <a:xfrm>
            <a:off x="4637675" y="2242925"/>
            <a:ext cx="4601125" cy="3052975"/>
          </a:xfrm>
          <a:prstGeom prst="rect">
            <a:avLst/>
          </a:prstGeom>
          <a:noFill/>
          <a:ln>
            <a:noFill/>
          </a:ln>
        </p:spPr>
      </p:pic>
      <p:sp>
        <p:nvSpPr>
          <p:cNvPr id="94" name="Shape 94"/>
          <p:cNvSpPr txBox="1"/>
          <p:nvPr>
            <p:ph type="title"/>
          </p:nvPr>
        </p:nvSpPr>
        <p:spPr>
          <a:xfrm>
            <a:off x="276950" y="1622775"/>
            <a:ext cx="4045200" cy="1482300"/>
          </a:xfrm>
          <a:prstGeom prst="rect">
            <a:avLst/>
          </a:prstGeom>
        </p:spPr>
        <p:txBody>
          <a:bodyPr anchorCtr="0" anchor="b" bIns="91425" lIns="91425" rIns="91425" wrap="square" tIns="91425">
            <a:noAutofit/>
          </a:bodyPr>
          <a:lstStyle/>
          <a:p>
            <a:pPr lvl="0" rtl="0">
              <a:spcBef>
                <a:spcPts val="0"/>
              </a:spcBef>
              <a:buClr>
                <a:schemeClr val="dk1"/>
              </a:buClr>
              <a:buSzPct val="45833"/>
              <a:buFont typeface="Arial"/>
              <a:buNone/>
            </a:pPr>
            <a:r>
              <a:rPr lang="en" sz="2400">
                <a:solidFill>
                  <a:schemeClr val="lt1"/>
                </a:solidFill>
                <a:latin typeface="Garamond"/>
                <a:ea typeface="Garamond"/>
                <a:cs typeface="Garamond"/>
                <a:sym typeface="Garamond"/>
              </a:rPr>
              <a:t>Part One:</a:t>
            </a:r>
          </a:p>
          <a:p>
            <a:pPr lvl="0" rtl="0">
              <a:spcBef>
                <a:spcPts val="0"/>
              </a:spcBef>
              <a:buNone/>
            </a:pPr>
            <a:r>
              <a:rPr b="1" lang="en" sz="4800">
                <a:solidFill>
                  <a:schemeClr val="lt1"/>
                </a:solidFill>
                <a:latin typeface="Garamond"/>
                <a:ea typeface="Garamond"/>
                <a:cs typeface="Garamond"/>
                <a:sym typeface="Garamond"/>
              </a:rPr>
              <a:t>Definition </a:t>
            </a:r>
          </a:p>
          <a:p>
            <a:pPr lvl="0" rtl="0">
              <a:spcBef>
                <a:spcPts val="0"/>
              </a:spcBef>
              <a:buNone/>
            </a:pPr>
            <a:r>
              <a:rPr b="1" lang="en" sz="4800">
                <a:solidFill>
                  <a:schemeClr val="lt1"/>
                </a:solidFill>
                <a:latin typeface="Garamond"/>
                <a:ea typeface="Garamond"/>
                <a:cs typeface="Garamond"/>
                <a:sym typeface="Garamond"/>
              </a:rPr>
              <a:t>and </a:t>
            </a:r>
          </a:p>
          <a:p>
            <a:pPr lvl="0" rtl="0">
              <a:spcBef>
                <a:spcPts val="0"/>
              </a:spcBef>
              <a:buClr>
                <a:schemeClr val="dk1"/>
              </a:buClr>
              <a:buSzPct val="25000"/>
              <a:buFont typeface="Arial"/>
              <a:buNone/>
            </a:pPr>
            <a:r>
              <a:rPr b="1" lang="en" sz="4800">
                <a:solidFill>
                  <a:schemeClr val="lt1"/>
                </a:solidFill>
                <a:latin typeface="Garamond"/>
                <a:ea typeface="Garamond"/>
                <a:cs typeface="Garamond"/>
                <a:sym typeface="Garamond"/>
              </a:rPr>
              <a:t>Vision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nvSpPr>
        <p:spPr>
          <a:xfrm>
            <a:off x="781000" y="320475"/>
            <a:ext cx="7403400" cy="2258400"/>
          </a:xfrm>
          <a:prstGeom prst="rect">
            <a:avLst/>
          </a:prstGeom>
          <a:noFill/>
          <a:ln>
            <a:noFill/>
          </a:ln>
        </p:spPr>
        <p:txBody>
          <a:bodyPr anchorCtr="0" anchor="t" bIns="91425" lIns="91425" rIns="91425" wrap="square" tIns="91425">
            <a:noAutofit/>
          </a:bodyPr>
          <a:lstStyle/>
          <a:p>
            <a:pPr lvl="0" algn="ctr">
              <a:spcBef>
                <a:spcPts val="0"/>
              </a:spcBef>
              <a:buNone/>
            </a:pPr>
            <a:r>
              <a:rPr b="1" lang="en" sz="2400">
                <a:solidFill>
                  <a:srgbClr val="FFFFFF"/>
                </a:solidFill>
                <a:latin typeface="Garamond"/>
                <a:ea typeface="Garamond"/>
                <a:cs typeface="Garamond"/>
                <a:sym typeface="Garamond"/>
              </a:rPr>
              <a:t>Example #1: </a:t>
            </a:r>
            <a:r>
              <a:rPr b="1" lang="en" sz="2400">
                <a:solidFill>
                  <a:srgbClr val="FFFFFF"/>
                </a:solidFill>
                <a:latin typeface="Garamond"/>
                <a:ea typeface="Garamond"/>
                <a:cs typeface="Garamond"/>
                <a:sym typeface="Garamond"/>
              </a:rPr>
              <a:t>City of Ottawa Equity Lens</a:t>
            </a:r>
          </a:p>
          <a:p>
            <a:pPr lvl="0">
              <a:spcBef>
                <a:spcPts val="0"/>
              </a:spcBef>
              <a:buNone/>
            </a:pPr>
            <a:r>
              <a:t/>
            </a:r>
            <a:endParaRPr>
              <a:solidFill>
                <a:srgbClr val="FFFFFF"/>
              </a:solidFill>
              <a:latin typeface="Garamond"/>
              <a:ea typeface="Garamond"/>
              <a:cs typeface="Garamond"/>
              <a:sym typeface="Garamond"/>
            </a:endParaRPr>
          </a:p>
          <a:p>
            <a:pPr lvl="0" algn="ctr">
              <a:spcBef>
                <a:spcPts val="0"/>
              </a:spcBef>
              <a:buNone/>
            </a:pPr>
            <a:r>
              <a:rPr lang="en" sz="1800">
                <a:solidFill>
                  <a:srgbClr val="FFFFFF"/>
                </a:solidFill>
                <a:latin typeface="Garamond"/>
                <a:ea typeface="Garamond"/>
                <a:cs typeface="Garamond"/>
                <a:sym typeface="Garamond"/>
              </a:rPr>
              <a:t>“The Equity and Inclusion Lens is like a pair of glasses. It helps you see things from a new perspective. It helps you be more effective in your everyday work by getting a clearer focus and more complete view. This way, you can contribute to the full inclusion and participation of all residents and employees so that everyone can benefit from a vibrant city.”</a:t>
            </a:r>
          </a:p>
        </p:txBody>
      </p:sp>
      <p:pic>
        <p:nvPicPr>
          <p:cNvPr id="100" name="Shape 100"/>
          <p:cNvPicPr preferRelativeResize="0"/>
          <p:nvPr/>
        </p:nvPicPr>
        <p:blipFill>
          <a:blip r:embed="rId3">
            <a:alphaModFix/>
          </a:blip>
          <a:stretch>
            <a:fillRect/>
          </a:stretch>
        </p:blipFill>
        <p:spPr>
          <a:xfrm rot="824133">
            <a:off x="4876565" y="2976154"/>
            <a:ext cx="2790217" cy="1664491"/>
          </a:xfrm>
          <a:prstGeom prst="rect">
            <a:avLst/>
          </a:prstGeom>
          <a:noFill/>
          <a:ln>
            <a:noFill/>
          </a:ln>
        </p:spPr>
      </p:pic>
      <p:pic>
        <p:nvPicPr>
          <p:cNvPr id="101" name="Shape 101"/>
          <p:cNvPicPr preferRelativeResize="0"/>
          <p:nvPr/>
        </p:nvPicPr>
        <p:blipFill>
          <a:blip r:embed="rId4">
            <a:alphaModFix/>
          </a:blip>
          <a:stretch>
            <a:fillRect/>
          </a:stretch>
        </p:blipFill>
        <p:spPr>
          <a:xfrm rot="-897532">
            <a:off x="1599672" y="2807094"/>
            <a:ext cx="2821079" cy="21158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 type="body"/>
          </p:nvPr>
        </p:nvSpPr>
        <p:spPr>
          <a:xfrm>
            <a:off x="653100" y="392862"/>
            <a:ext cx="3114300" cy="23889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b="1" lang="en" sz="2400">
                <a:solidFill>
                  <a:srgbClr val="FFFFFF"/>
                </a:solidFill>
                <a:latin typeface="Garamond"/>
                <a:ea typeface="Garamond"/>
                <a:cs typeface="Garamond"/>
                <a:sym typeface="Garamond"/>
              </a:rPr>
              <a:t>Oregon Opportunity Network</a:t>
            </a:r>
          </a:p>
          <a:p>
            <a:pPr lvl="0" rtl="0">
              <a:lnSpc>
                <a:spcPct val="100000"/>
              </a:lnSpc>
              <a:spcBef>
                <a:spcPts val="0"/>
              </a:spcBef>
              <a:spcAft>
                <a:spcPts val="0"/>
              </a:spcAft>
              <a:buNone/>
            </a:pPr>
            <a:r>
              <a:rPr b="1" lang="en" sz="2400">
                <a:solidFill>
                  <a:srgbClr val="FFFFFF"/>
                </a:solidFill>
                <a:latin typeface="Garamond"/>
                <a:ea typeface="Garamond"/>
                <a:cs typeface="Garamond"/>
                <a:sym typeface="Garamond"/>
              </a:rPr>
              <a:t>Racial Equity Lens</a:t>
            </a:r>
          </a:p>
          <a:p>
            <a:pPr lvl="0" rtl="0">
              <a:lnSpc>
                <a:spcPct val="100000"/>
              </a:lnSpc>
              <a:spcBef>
                <a:spcPts val="0"/>
              </a:spcBef>
              <a:spcAft>
                <a:spcPts val="1900"/>
              </a:spcAft>
              <a:buNone/>
            </a:pPr>
            <a:r>
              <a:rPr i="1" lang="en" sz="1000">
                <a:solidFill>
                  <a:srgbClr val="FFFFFF"/>
                </a:solidFill>
                <a:latin typeface="Garamond"/>
                <a:ea typeface="Garamond"/>
                <a:cs typeface="Garamond"/>
                <a:sym typeface="Garamond"/>
              </a:rPr>
              <a:t>(source: Portland Public Schools)</a:t>
            </a:r>
          </a:p>
          <a:p>
            <a:pPr lvl="0" rtl="0">
              <a:lnSpc>
                <a:spcPct val="100000"/>
              </a:lnSpc>
              <a:spcBef>
                <a:spcPts val="0"/>
              </a:spcBef>
              <a:buNone/>
            </a:pPr>
            <a:r>
              <a:t/>
            </a:r>
            <a:endParaRPr sz="1400">
              <a:solidFill>
                <a:srgbClr val="000000"/>
              </a:solidFill>
              <a:latin typeface="Garamond"/>
              <a:ea typeface="Garamond"/>
              <a:cs typeface="Garamond"/>
              <a:sym typeface="Garamond"/>
            </a:endParaRPr>
          </a:p>
        </p:txBody>
      </p:sp>
      <p:pic>
        <p:nvPicPr>
          <p:cNvPr id="107" name="Shape 107"/>
          <p:cNvPicPr preferRelativeResize="0"/>
          <p:nvPr/>
        </p:nvPicPr>
        <p:blipFill>
          <a:blip r:embed="rId3">
            <a:alphaModFix/>
          </a:blip>
          <a:stretch>
            <a:fillRect/>
          </a:stretch>
        </p:blipFill>
        <p:spPr>
          <a:xfrm>
            <a:off x="3913424" y="392875"/>
            <a:ext cx="4909726" cy="2454874"/>
          </a:xfrm>
          <a:prstGeom prst="rect">
            <a:avLst/>
          </a:prstGeom>
          <a:noFill/>
          <a:ln>
            <a:noFill/>
          </a:ln>
        </p:spPr>
      </p:pic>
      <p:sp>
        <p:nvSpPr>
          <p:cNvPr id="108" name="Shape 108"/>
          <p:cNvSpPr txBox="1"/>
          <p:nvPr/>
        </p:nvSpPr>
        <p:spPr>
          <a:xfrm>
            <a:off x="653100" y="3288650"/>
            <a:ext cx="7837800" cy="1535400"/>
          </a:xfrm>
          <a:prstGeom prst="rect">
            <a:avLst/>
          </a:prstGeom>
          <a:noFill/>
          <a:ln>
            <a:noFill/>
          </a:ln>
        </p:spPr>
        <p:txBody>
          <a:bodyPr anchorCtr="0" anchor="ctr" bIns="91425" lIns="91425" rIns="91425" wrap="square" tIns="91425">
            <a:noAutofit/>
          </a:bodyPr>
          <a:lstStyle/>
          <a:p>
            <a:pPr lvl="0" rtl="0">
              <a:spcBef>
                <a:spcPts val="0"/>
              </a:spcBef>
              <a:buNone/>
            </a:pPr>
            <a:r>
              <a:rPr b="1" lang="en" sz="2400">
                <a:solidFill>
                  <a:schemeClr val="lt1"/>
                </a:solidFill>
                <a:latin typeface="Garamond"/>
                <a:ea typeface="Garamond"/>
                <a:cs typeface="Garamond"/>
                <a:sym typeface="Garamond"/>
              </a:rPr>
              <a:t>Objective:</a:t>
            </a:r>
            <a:r>
              <a:rPr lang="en" sz="2400">
                <a:solidFill>
                  <a:schemeClr val="lt1"/>
                </a:solidFill>
                <a:latin typeface="Garamond"/>
                <a:ea typeface="Garamond"/>
                <a:cs typeface="Garamond"/>
                <a:sym typeface="Garamond"/>
              </a:rPr>
              <a:t> </a:t>
            </a:r>
            <a:r>
              <a:rPr lang="en" sz="1800">
                <a:solidFill>
                  <a:schemeClr val="lt1"/>
                </a:solidFill>
                <a:latin typeface="Garamond"/>
                <a:ea typeface="Garamond"/>
                <a:cs typeface="Garamond"/>
                <a:sym typeface="Garamond"/>
              </a:rPr>
              <a:t>By utilizing a racial equity lens, Oregon Opportunity Network aims to (a) provide a common vocabulary and protocol for evaluating policies, programs, practices and decisions for racial equity and (b) produce policies, programs, practices and decisions which result in more equitable outcomes.</a:t>
            </a:r>
          </a:p>
          <a:p>
            <a:pPr lvl="0" rtl="0">
              <a:spcBef>
                <a:spcPts val="0"/>
              </a:spcBef>
              <a:spcAft>
                <a:spcPts val="1600"/>
              </a:spcAft>
              <a:buNone/>
            </a:pPr>
            <a:r>
              <a:t/>
            </a:r>
            <a:endParaRPr>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