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69" r:id="rId5"/>
    <p:sldId id="270" r:id="rId6"/>
    <p:sldId id="259" r:id="rId7"/>
    <p:sldId id="261" r:id="rId8"/>
    <p:sldId id="263" r:id="rId9"/>
    <p:sldId id="265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90" d="100"/>
          <a:sy n="90" d="100"/>
        </p:scale>
        <p:origin x="1234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1/14/2026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01775"/>
            <a:ext cx="7772400" cy="2028825"/>
          </a:xfrm>
        </p:spPr>
        <p:txBody>
          <a:bodyPr>
            <a:normAutofit fontScale="90000"/>
          </a:bodyPr>
          <a:lstStyle/>
          <a:p>
            <a:r>
              <a:rPr dirty="0"/>
              <a:t>Understanding Lane Community College’s </a:t>
            </a:r>
            <a:r>
              <a:rPr lang="en-US" dirty="0"/>
              <a:t>FY25 Annual Financial Report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An Introduction to the FY 2025 Annual Financial Report</a:t>
            </a:r>
          </a:p>
          <a:p>
            <a:r>
              <a:t>Year Ended June 30, 2025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Purpose of This Presentation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quick guide to reading the financial package</a:t>
            </a:r>
          </a:p>
          <a:p>
            <a:pPr lvl="1"/>
            <a:r>
              <a:rPr lang="en-US" dirty="0"/>
              <a:t>Some reports are not as they appear</a:t>
            </a:r>
          </a:p>
          <a:p>
            <a:pPr lvl="1"/>
            <a:r>
              <a:rPr lang="en-US" dirty="0"/>
              <a:t>What is a financial package intended to communicate and to whom</a:t>
            </a:r>
            <a:endParaRPr dirty="0"/>
          </a:p>
          <a:p>
            <a:r>
              <a:rPr lang="en-US" dirty="0"/>
              <a:t>Highlights of FY25 results</a:t>
            </a:r>
            <a:endParaRPr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What Is an Annual Financial Report?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A formal summary of the College’s financial activity for the year</a:t>
            </a:r>
          </a:p>
          <a:p>
            <a:r>
              <a:rPr dirty="0"/>
              <a:t>Prepared using </a:t>
            </a:r>
            <a:r>
              <a:rPr lang="en-US" dirty="0"/>
              <a:t>Generally Accepted Accounting Principles </a:t>
            </a:r>
            <a:r>
              <a:rPr dirty="0"/>
              <a:t>(GAAP)</a:t>
            </a:r>
            <a:r>
              <a:rPr lang="en-US" dirty="0"/>
              <a:t> and standards published by the Governmental Accounting Standards Board (GASB)</a:t>
            </a:r>
            <a:endParaRPr dirty="0"/>
          </a:p>
          <a:p>
            <a:r>
              <a:rPr dirty="0"/>
              <a:t>Reviewed by independent auditors</a:t>
            </a:r>
          </a:p>
          <a:p>
            <a:r>
              <a:rPr dirty="0"/>
              <a:t>Used by boards, taxpayers, and regulators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65C9A4-F3BA-4396-ABEE-95A9B96164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First thing – the Independent Auditors Report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15101E-0347-0965-9B90-F01321F5A6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Page 2</a:t>
            </a:r>
          </a:p>
          <a:p>
            <a:r>
              <a:rPr lang="en-US" dirty="0"/>
              <a:t>Find the decision</a:t>
            </a:r>
          </a:p>
          <a:p>
            <a:pPr lvl="1"/>
            <a:r>
              <a:rPr lang="en-US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“the financial statements... present fairly, in all material respects, the… financial position of the College…”</a:t>
            </a:r>
          </a:p>
          <a:p>
            <a:r>
              <a:rPr lang="en-US" dirty="0"/>
              <a:t>How should the entire report be read</a:t>
            </a:r>
            <a:endParaRPr lang="en-US" sz="1800" dirty="0">
              <a:latin typeface="Aptos" panose="020B0004020202020204" pitchFamily="34" charset="0"/>
              <a:cs typeface="Times New Roman" panose="02020603050405020304" pitchFamily="18" charset="0"/>
            </a:endParaRPr>
          </a:p>
          <a:p>
            <a:pPr lvl="1"/>
            <a:r>
              <a:rPr lang="en-US" dirty="0">
                <a:latin typeface="Aptos" panose="020B0004020202020204" pitchFamily="34" charset="0"/>
                <a:cs typeface="Times New Roman" panose="02020603050405020304" pitchFamily="18" charset="0"/>
              </a:rPr>
              <a:t>With the decision stated above, we can rely on the financial package to contain high quality information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99538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CA5F50-006F-7041-5CE3-640060D4AB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Next – Management’s Discussion and Analysis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890D83-C74F-66AF-898B-9F3F411011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Page 6</a:t>
            </a:r>
          </a:p>
          <a:p>
            <a:r>
              <a:rPr lang="en-US" dirty="0"/>
              <a:t>Can be a useful summary</a:t>
            </a:r>
          </a:p>
          <a:p>
            <a:r>
              <a:rPr lang="en-US" dirty="0"/>
              <a:t>May contain opinions which are not verified by the auditors</a:t>
            </a:r>
          </a:p>
          <a:p>
            <a:pPr lvl="1"/>
            <a:r>
              <a:rPr lang="en-US" dirty="0"/>
              <a:t>This is the </a:t>
            </a:r>
            <a:r>
              <a:rPr lang="en-US" u="sng" dirty="0"/>
              <a:t>only</a:t>
            </a:r>
            <a:r>
              <a:rPr lang="en-US" dirty="0"/>
              <a:t> section that may include opinion.  The rest of the package is all facts.</a:t>
            </a:r>
          </a:p>
          <a:p>
            <a:pPr lvl="1"/>
            <a:r>
              <a:rPr lang="en-US" dirty="0"/>
              <a:t>The numbers and facts listed in this section ARE verified by the auditors.</a:t>
            </a:r>
          </a:p>
        </p:txBody>
      </p:sp>
    </p:spTree>
    <p:extLst>
      <p:ext uri="{BB962C8B-B14F-4D97-AF65-F5344CB8AC3E}">
        <p14:creationId xmlns:p14="http://schemas.microsoft.com/office/powerpoint/2010/main" val="3328375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Basic Financial Statements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3309425"/>
          </a:xfrm>
        </p:spPr>
        <p:txBody>
          <a:bodyPr>
            <a:normAutofit fontScale="92500" lnSpcReduction="20000"/>
          </a:bodyPr>
          <a:lstStyle/>
          <a:p>
            <a:r>
              <a:rPr lang="en-US" sz="2800" dirty="0"/>
              <a:t>Pages 18 - 50</a:t>
            </a:r>
          </a:p>
          <a:p>
            <a:r>
              <a:rPr sz="2800" dirty="0"/>
              <a:t>Statement of Net Position – what the College owns and owes</a:t>
            </a:r>
          </a:p>
          <a:p>
            <a:r>
              <a:rPr sz="2800" dirty="0"/>
              <a:t>Statement of Revenues &amp; Expenses – how money comes in and is spent</a:t>
            </a:r>
            <a:r>
              <a:rPr lang="en-US" sz="2800" dirty="0"/>
              <a:t>.  </a:t>
            </a:r>
            <a:r>
              <a:rPr lang="en-US" sz="2800" u="sng" dirty="0"/>
              <a:t>But</a:t>
            </a:r>
            <a:r>
              <a:rPr lang="en-US" sz="2800" dirty="0"/>
              <a:t> Revenue does not always mean cash IN.  Expense does not always mean cash OUT.</a:t>
            </a:r>
            <a:endParaRPr sz="2800" dirty="0"/>
          </a:p>
          <a:p>
            <a:r>
              <a:rPr sz="2800" dirty="0"/>
              <a:t>Statement of Cash Flows – how cash moves during the year</a:t>
            </a:r>
            <a:endParaRPr lang="en-US" sz="2800" dirty="0"/>
          </a:p>
          <a:p>
            <a:r>
              <a:rPr lang="en-US" sz="2800" dirty="0"/>
              <a:t>Notes to explain some of the Statement numbers</a:t>
            </a:r>
            <a:endParaRPr sz="28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76B3420-1196-3F27-7BE0-96336C0E3231}"/>
              </a:ext>
            </a:extLst>
          </p:cNvPr>
          <p:cNvSpPr txBox="1"/>
          <p:nvPr/>
        </p:nvSpPr>
        <p:spPr>
          <a:xfrm>
            <a:off x="1083211" y="4909625"/>
            <a:ext cx="6921305" cy="120032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/>
              <a:t>Disclaimer – these statements are in compliance with GASB which is required, but are not designed with schools in mind.  Results here can be misleading.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Budget-based Financials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Pages 59 - 67</a:t>
            </a:r>
          </a:p>
          <a:p>
            <a:r>
              <a:rPr lang="en-US" dirty="0"/>
              <a:t>No GASB funny business – just what happened</a:t>
            </a:r>
            <a:endParaRPr dirty="0"/>
          </a:p>
          <a:p>
            <a:r>
              <a:rPr lang="en-US" dirty="0"/>
              <a:t>General Fund shows a small decline in Fund Balance in FY25.  At 6/30/25, and in reference to FY25 Revenue, Net position is at 8.4% of Revenue.</a:t>
            </a:r>
          </a:p>
          <a:p>
            <a:r>
              <a:rPr lang="en-US" dirty="0"/>
              <a:t>A few funds overspent their budget</a:t>
            </a:r>
            <a:endParaRPr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Key Revenue Takeaways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No single revenue source fully funds operations</a:t>
            </a:r>
          </a:p>
          <a:p>
            <a:r>
              <a:rPr dirty="0"/>
              <a:t>State funding timing affects year-to-year totals</a:t>
            </a:r>
          </a:p>
          <a:p>
            <a:r>
              <a:rPr dirty="0"/>
              <a:t>Tuition increased due to </a:t>
            </a:r>
            <a:r>
              <a:rPr lang="en-US" dirty="0"/>
              <a:t>price increases and </a:t>
            </a:r>
            <a:r>
              <a:rPr dirty="0"/>
              <a:t>enrollment growth</a:t>
            </a:r>
          </a:p>
          <a:p>
            <a:r>
              <a:rPr dirty="0"/>
              <a:t>Property taxes provide stable support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Understanding Expenses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Instruction and student support are the largest costs</a:t>
            </a:r>
          </a:p>
          <a:p>
            <a:r>
              <a:t>Wages and benefits make up over 70% of expenses</a:t>
            </a:r>
          </a:p>
          <a:p>
            <a:r>
              <a:t>FY25 expenses were unusually high due to pension accounting changes</a:t>
            </a:r>
          </a:p>
          <a:p>
            <a:r>
              <a:t>Day-to-day spending grew at a much slower rate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688</TotalTime>
  <Words>438</Words>
  <Application>Microsoft Office PowerPoint</Application>
  <PresentationFormat>On-screen Show (4:3)</PresentationFormat>
  <Paragraphs>47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Aptos</vt:lpstr>
      <vt:lpstr>Arial</vt:lpstr>
      <vt:lpstr>Calibri</vt:lpstr>
      <vt:lpstr>Office Theme</vt:lpstr>
      <vt:lpstr>Understanding Lane Community College’s FY25 Annual Financial Report</vt:lpstr>
      <vt:lpstr>Purpose of This Presentation</vt:lpstr>
      <vt:lpstr>What Is an Annual Financial Report?</vt:lpstr>
      <vt:lpstr>First thing – the Independent Auditors Report</vt:lpstr>
      <vt:lpstr>Next – Management’s Discussion and Analysis</vt:lpstr>
      <vt:lpstr>The Basic Financial Statements</vt:lpstr>
      <vt:lpstr>Budget-based Financials</vt:lpstr>
      <vt:lpstr>Key Revenue Takeaways</vt:lpstr>
      <vt:lpstr>Understanding Expenses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Megan McGowan</dc:creator>
  <cp:keywords/>
  <dc:description>generated using python-pptx</dc:description>
  <cp:lastModifiedBy>Megan McGowan</cp:lastModifiedBy>
  <cp:revision>5</cp:revision>
  <dcterms:created xsi:type="dcterms:W3CDTF">2013-01-27T09:14:16Z</dcterms:created>
  <dcterms:modified xsi:type="dcterms:W3CDTF">2026-01-15T00:27:42Z</dcterms:modified>
  <cp:category/>
</cp:coreProperties>
</file>