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67" r:id="rId2"/>
    <p:sldId id="256" r:id="rId3"/>
    <p:sldId id="263" r:id="rId4"/>
    <p:sldId id="258" r:id="rId5"/>
    <p:sldId id="268" r:id="rId6"/>
    <p:sldId id="257" r:id="rId7"/>
    <p:sldId id="264" r:id="rId8"/>
    <p:sldId id="269" r:id="rId9"/>
  </p:sldIdLst>
  <p:sldSz cx="9144000" cy="6858000" type="screen4x3"/>
  <p:notesSz cx="7007225" cy="928846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DE21D85-3619-492C-8D72-AB09021E912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6888" cy="465138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F2BEC1-0C27-4CC0-BDE4-D5959CC4FD0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68750" y="0"/>
            <a:ext cx="3036888" cy="465138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067A4DD-FD8B-46B8-82B0-41A9CDB978FA}" type="datetimeFigureOut">
              <a:rPr lang="en-US"/>
              <a:pPr>
                <a:defRPr/>
              </a:pPr>
              <a:t>7/24/2025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80F19D-D8EC-473B-AB31-3774FD022D1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1738"/>
            <a:ext cx="3036888" cy="465137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LCC--Business Department Advisory Committee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4F3F7B-9B57-4F6B-A2B4-31806AF4D9B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68750" y="8821738"/>
            <a:ext cx="3036888" cy="465137"/>
          </a:xfrm>
          <a:prstGeom prst="rect">
            <a:avLst/>
          </a:prstGeom>
        </p:spPr>
        <p:txBody>
          <a:bodyPr vert="horz" wrap="square" lIns="93113" tIns="46557" rIns="93113" bIns="46557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B79BDA4C-A8B4-4559-A20C-2B7556F389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B39833A-26AF-41CA-A937-F96551D5E3D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6888" cy="465138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EF008E-05A4-49AE-A528-75AA0CB8486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68750" y="0"/>
            <a:ext cx="3036888" cy="465138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412ADFF-F046-4339-8F88-F82E05FD6AD1}" type="datetimeFigureOut">
              <a:rPr lang="en-US"/>
              <a:pPr>
                <a:defRPr/>
              </a:pPr>
              <a:t>7/24/2025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23A0554F-4F79-47AF-A966-E4784AC27DD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5025" cy="3482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13" tIns="46557" rIns="93113" bIns="46557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0A4B659D-0024-4BEA-98F7-9F1FE2B753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0088" y="4411663"/>
            <a:ext cx="5607050" cy="4179887"/>
          </a:xfrm>
          <a:prstGeom prst="rect">
            <a:avLst/>
          </a:prstGeom>
        </p:spPr>
        <p:txBody>
          <a:bodyPr vert="horz" lIns="93113" tIns="46557" rIns="93113" bIns="46557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8CBC92-507F-4501-9911-34992A56A43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821738"/>
            <a:ext cx="3036888" cy="465137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LCC--Business Department Advisory Committee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E23890-63DC-4592-AC23-15E47A3BB9F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68750" y="8821738"/>
            <a:ext cx="3036888" cy="465137"/>
          </a:xfrm>
          <a:prstGeom prst="rect">
            <a:avLst/>
          </a:prstGeom>
        </p:spPr>
        <p:txBody>
          <a:bodyPr vert="horz" wrap="square" lIns="93113" tIns="46557" rIns="93113" bIns="46557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AADB3ECD-578A-4BA7-A90C-7FE878A2A82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id="{FE21E464-E938-42EB-9F2B-46DF7F05EE7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id="{F88DC40E-2416-4232-8696-0D24E2C9DE7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19460" name="Footer Placeholder 3">
            <a:extLst>
              <a:ext uri="{FF2B5EF4-FFF2-40B4-BE49-F238E27FC236}">
                <a16:creationId xmlns:a16="http://schemas.microsoft.com/office/drawing/2014/main" id="{721C5B44-0C99-4B80-821E-6133D5CD2A6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latin typeface="Calibri" panose="020F0502020204030204" pitchFamily="34" charset="0"/>
              </a:rPr>
              <a:t>LCC--Business Department Advisory Committee</a:t>
            </a:r>
          </a:p>
        </p:txBody>
      </p:sp>
      <p:sp>
        <p:nvSpPr>
          <p:cNvPr id="19461" name="Slide Number Placeholder 4">
            <a:extLst>
              <a:ext uri="{FF2B5EF4-FFF2-40B4-BE49-F238E27FC236}">
                <a16:creationId xmlns:a16="http://schemas.microsoft.com/office/drawing/2014/main" id="{FCFC1A40-BEDC-4E3C-8DD9-347E778C43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fld id="{8802A094-1234-4464-A009-06DEF30D829F}" type="slidenum">
              <a:rPr lang="en-US" altLang="en-US">
                <a:latin typeface="Calibri" panose="020F0502020204030204" pitchFamily="34" charset="0"/>
              </a:rPr>
              <a:pPr/>
              <a:t>1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DAC716DF-7496-4790-BA0F-422B897F34F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18C17EC3-FF9A-4BA2-8FA8-A4393C8A084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C9F1F5D2-4914-40FF-982B-EC0BE14FDC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fld id="{BB19ABB6-BCE5-426A-89AA-C154D4538FC5}" type="slidenum">
              <a:rPr lang="en-US" altLang="en-US">
                <a:latin typeface="Calibri" panose="020F0502020204030204" pitchFamily="34" charset="0"/>
              </a:rPr>
              <a:pPr/>
              <a:t>2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20485" name="Footer Placeholder 4">
            <a:extLst>
              <a:ext uri="{FF2B5EF4-FFF2-40B4-BE49-F238E27FC236}">
                <a16:creationId xmlns:a16="http://schemas.microsoft.com/office/drawing/2014/main" id="{CD99B41E-52B2-4046-A1C7-5B24B909ED8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latin typeface="Calibri" panose="020F0502020204030204" pitchFamily="34" charset="0"/>
              </a:rPr>
              <a:t>LCC--Business Department Advisory Committee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id="{A7ACA6B5-DB86-4DB9-9377-B554BA364B4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>
            <a:extLst>
              <a:ext uri="{FF2B5EF4-FFF2-40B4-BE49-F238E27FC236}">
                <a16:creationId xmlns:a16="http://schemas.microsoft.com/office/drawing/2014/main" id="{5EE11214-77DD-420F-8409-96FF3CAFD94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21508" name="Footer Placeholder 3">
            <a:extLst>
              <a:ext uri="{FF2B5EF4-FFF2-40B4-BE49-F238E27FC236}">
                <a16:creationId xmlns:a16="http://schemas.microsoft.com/office/drawing/2014/main" id="{CD27C94F-74C8-4B6A-AD78-D3705228AC7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latin typeface="Calibri" panose="020F0502020204030204" pitchFamily="34" charset="0"/>
              </a:rPr>
              <a:t>LCC--Business Department Advisory Committee</a:t>
            </a:r>
          </a:p>
        </p:txBody>
      </p:sp>
      <p:sp>
        <p:nvSpPr>
          <p:cNvPr id="21509" name="Slide Number Placeholder 4">
            <a:extLst>
              <a:ext uri="{FF2B5EF4-FFF2-40B4-BE49-F238E27FC236}">
                <a16:creationId xmlns:a16="http://schemas.microsoft.com/office/drawing/2014/main" id="{F45176CE-7F22-4424-B689-F6FD042252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fld id="{2373B8EF-B104-4C1B-8ACB-9FB232A23A4B}" type="slidenum">
              <a:rPr lang="en-US" altLang="en-US">
                <a:latin typeface="Calibri" panose="020F0502020204030204" pitchFamily="34" charset="0"/>
              </a:rPr>
              <a:pPr/>
              <a:t>3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D6CF14C7-1388-413A-AFBB-77577984C3B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8B7B6C0C-A68D-4893-8133-66CB932B362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22532" name="Footer Placeholder 3">
            <a:extLst>
              <a:ext uri="{FF2B5EF4-FFF2-40B4-BE49-F238E27FC236}">
                <a16:creationId xmlns:a16="http://schemas.microsoft.com/office/drawing/2014/main" id="{11F16F10-1257-4F1A-A963-DDC2D8866B9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latin typeface="Calibri" panose="020F0502020204030204" pitchFamily="34" charset="0"/>
              </a:rPr>
              <a:t>LCC--Business Department Advisory Committee</a:t>
            </a:r>
          </a:p>
        </p:txBody>
      </p:sp>
      <p:sp>
        <p:nvSpPr>
          <p:cNvPr id="22533" name="Slide Number Placeholder 4">
            <a:extLst>
              <a:ext uri="{FF2B5EF4-FFF2-40B4-BE49-F238E27FC236}">
                <a16:creationId xmlns:a16="http://schemas.microsoft.com/office/drawing/2014/main" id="{659B3055-304F-4AEC-8CD3-E191F1E5B2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fld id="{E6E766C6-E2BF-448A-9A15-52D18BA1FB11}" type="slidenum">
              <a:rPr lang="en-US" altLang="en-US">
                <a:latin typeface="Calibri" panose="020F0502020204030204" pitchFamily="34" charset="0"/>
              </a:rPr>
              <a:pPr/>
              <a:t>4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D6CF14C7-1388-413A-AFBB-77577984C3B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8B7B6C0C-A68D-4893-8133-66CB932B362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22532" name="Footer Placeholder 3">
            <a:extLst>
              <a:ext uri="{FF2B5EF4-FFF2-40B4-BE49-F238E27FC236}">
                <a16:creationId xmlns:a16="http://schemas.microsoft.com/office/drawing/2014/main" id="{11F16F10-1257-4F1A-A963-DDC2D8866B9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latin typeface="Calibri" panose="020F0502020204030204" pitchFamily="34" charset="0"/>
              </a:rPr>
              <a:t>LCC--Business Department Advisory Committee</a:t>
            </a:r>
          </a:p>
        </p:txBody>
      </p:sp>
      <p:sp>
        <p:nvSpPr>
          <p:cNvPr id="22533" name="Slide Number Placeholder 4">
            <a:extLst>
              <a:ext uri="{FF2B5EF4-FFF2-40B4-BE49-F238E27FC236}">
                <a16:creationId xmlns:a16="http://schemas.microsoft.com/office/drawing/2014/main" id="{659B3055-304F-4AEC-8CD3-E191F1E5B2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fld id="{E6E766C6-E2BF-448A-9A15-52D18BA1FB11}" type="slidenum">
              <a:rPr lang="en-US" altLang="en-US">
                <a:latin typeface="Calibri" panose="020F0502020204030204" pitchFamily="34" charset="0"/>
              </a:rPr>
              <a:pPr/>
              <a:t>5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48973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>
            <a:extLst>
              <a:ext uri="{FF2B5EF4-FFF2-40B4-BE49-F238E27FC236}">
                <a16:creationId xmlns:a16="http://schemas.microsoft.com/office/drawing/2014/main" id="{751E5156-A968-4AF5-A450-6D7837CD331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>
            <a:extLst>
              <a:ext uri="{FF2B5EF4-FFF2-40B4-BE49-F238E27FC236}">
                <a16:creationId xmlns:a16="http://schemas.microsoft.com/office/drawing/2014/main" id="{35BE2443-C2FC-494D-98D3-D697C124C6E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23556" name="Footer Placeholder 3">
            <a:extLst>
              <a:ext uri="{FF2B5EF4-FFF2-40B4-BE49-F238E27FC236}">
                <a16:creationId xmlns:a16="http://schemas.microsoft.com/office/drawing/2014/main" id="{DF432765-2696-4B37-BF73-621250C9C6C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latin typeface="Calibri" panose="020F0502020204030204" pitchFamily="34" charset="0"/>
              </a:rPr>
              <a:t>LCC--Business Department Advisory Committee</a:t>
            </a:r>
          </a:p>
        </p:txBody>
      </p:sp>
      <p:sp>
        <p:nvSpPr>
          <p:cNvPr id="23557" name="Slide Number Placeholder 4">
            <a:extLst>
              <a:ext uri="{FF2B5EF4-FFF2-40B4-BE49-F238E27FC236}">
                <a16:creationId xmlns:a16="http://schemas.microsoft.com/office/drawing/2014/main" id="{2DD3B24E-F728-4556-A6F6-B2AA11ABDA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fld id="{DB7B15CD-D4AE-4001-8659-23ACB0CEDAF2}" type="slidenum">
              <a:rPr lang="en-US" altLang="en-US">
                <a:latin typeface="Calibri" panose="020F0502020204030204" pitchFamily="34" charset="0"/>
              </a:rPr>
              <a:pPr/>
              <a:t>6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9E26DAFD-89A3-4A99-8892-8F2B6BF9B9E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D31E8128-C52B-42B0-BCD9-3313187C0A1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24580" name="Footer Placeholder 3">
            <a:extLst>
              <a:ext uri="{FF2B5EF4-FFF2-40B4-BE49-F238E27FC236}">
                <a16:creationId xmlns:a16="http://schemas.microsoft.com/office/drawing/2014/main" id="{4C319DB2-F9AD-427C-AB75-EA4683A7D8C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latin typeface="Calibri" panose="020F0502020204030204" pitchFamily="34" charset="0"/>
              </a:rPr>
              <a:t>LCC--Business Department Advisory Committee</a:t>
            </a:r>
          </a:p>
        </p:txBody>
      </p:sp>
      <p:sp>
        <p:nvSpPr>
          <p:cNvPr id="24581" name="Slide Number Placeholder 4">
            <a:extLst>
              <a:ext uri="{FF2B5EF4-FFF2-40B4-BE49-F238E27FC236}">
                <a16:creationId xmlns:a16="http://schemas.microsoft.com/office/drawing/2014/main" id="{D907F2B1-2223-436F-836E-3D2292DAFE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fld id="{16B80281-CEE2-48BB-B75B-C7A0BEAFCAFB}" type="slidenum">
              <a:rPr lang="en-US" altLang="en-US">
                <a:latin typeface="Calibri" panose="020F0502020204030204" pitchFamily="34" charset="0"/>
              </a:rPr>
              <a:pPr/>
              <a:t>7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>
            <a:extLst>
              <a:ext uri="{FF2B5EF4-FFF2-40B4-BE49-F238E27FC236}">
                <a16:creationId xmlns:a16="http://schemas.microsoft.com/office/drawing/2014/main" id="{7132E5DA-C555-49FA-9536-716ABCE2B9D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>
            <a:extLst>
              <a:ext uri="{FF2B5EF4-FFF2-40B4-BE49-F238E27FC236}">
                <a16:creationId xmlns:a16="http://schemas.microsoft.com/office/drawing/2014/main" id="{F1CE436D-D5F8-4625-9F02-1A84188841B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25604" name="Footer Placeholder 3">
            <a:extLst>
              <a:ext uri="{FF2B5EF4-FFF2-40B4-BE49-F238E27FC236}">
                <a16:creationId xmlns:a16="http://schemas.microsoft.com/office/drawing/2014/main" id="{043A499D-81B0-4DDA-A180-7DD343903EC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latin typeface="Calibri" panose="020F0502020204030204" pitchFamily="34" charset="0"/>
              </a:rPr>
              <a:t>LCC--Business Department Advisory Committee</a:t>
            </a:r>
          </a:p>
        </p:txBody>
      </p:sp>
      <p:sp>
        <p:nvSpPr>
          <p:cNvPr id="25605" name="Slide Number Placeholder 4">
            <a:extLst>
              <a:ext uri="{FF2B5EF4-FFF2-40B4-BE49-F238E27FC236}">
                <a16:creationId xmlns:a16="http://schemas.microsoft.com/office/drawing/2014/main" id="{F604DE2B-926A-46D2-99BC-85431DAF05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fld id="{4B07F9EF-60E9-47D7-BA07-3BC4917F539C}" type="slidenum">
              <a:rPr lang="en-US" altLang="en-US">
                <a:latin typeface="Calibri" panose="020F0502020204030204" pitchFamily="34" charset="0"/>
              </a:rPr>
              <a:pPr/>
              <a:t>8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0355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>
            <a:extLst>
              <a:ext uri="{FF2B5EF4-FFF2-40B4-BE49-F238E27FC236}">
                <a16:creationId xmlns:a16="http://schemas.microsoft.com/office/drawing/2014/main" id="{6B98D463-7139-45FC-942D-B305D428E476}"/>
              </a:ext>
            </a:extLst>
          </p:cNvPr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5">
            <a:extLst>
              <a:ext uri="{FF2B5EF4-FFF2-40B4-BE49-F238E27FC236}">
                <a16:creationId xmlns:a16="http://schemas.microsoft.com/office/drawing/2014/main" id="{4DF0C17A-C043-43CE-AC48-B1CACA314042}"/>
              </a:ext>
            </a:extLst>
          </p:cNvPr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16">
              <a:extLst>
                <a:ext uri="{FF2B5EF4-FFF2-40B4-BE49-F238E27FC236}">
                  <a16:creationId xmlns:a16="http://schemas.microsoft.com/office/drawing/2014/main" id="{5EC3FAFD-C51B-472E-BDFA-8F412DD4942B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7" name="Freeform 18">
              <a:extLst>
                <a:ext uri="{FF2B5EF4-FFF2-40B4-BE49-F238E27FC236}">
                  <a16:creationId xmlns:a16="http://schemas.microsoft.com/office/drawing/2014/main" id="{AA452257-DF82-4AD1-83D3-8F6594D5107B}"/>
                </a:ext>
              </a:extLst>
            </p:cNvPr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8" name="Freeform 19">
              <a:extLst>
                <a:ext uri="{FF2B5EF4-FFF2-40B4-BE49-F238E27FC236}">
                  <a16:creationId xmlns:a16="http://schemas.microsoft.com/office/drawing/2014/main" id="{5FCC232E-2608-4C2A-8052-E0A314125EC0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6200EEE1-4C88-4220-8A3D-9CEE3959F439}"/>
                </a:ext>
              </a:extLst>
            </p:cNvPr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Date Placeholder 29">
            <a:extLst>
              <a:ext uri="{FF2B5EF4-FFF2-40B4-BE49-F238E27FC236}">
                <a16:creationId xmlns:a16="http://schemas.microsoft.com/office/drawing/2014/main" id="{AE7C8597-F083-4643-9839-89CE89A96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000000"/>
                </a:solidFill>
              </a:defRPr>
            </a:lvl1pPr>
            <a:extLst/>
          </a:lstStyle>
          <a:p>
            <a:pPr>
              <a:defRPr/>
            </a:pPr>
            <a:fld id="{48AECCFA-D7CA-4CC9-B71E-DBCD83DC43A5}" type="datetime1">
              <a:rPr lang="en-US"/>
              <a:pPr>
                <a:defRPr/>
              </a:pPr>
              <a:t>7/24/2025</a:t>
            </a:fld>
            <a:endParaRPr lang="en-US"/>
          </a:p>
        </p:txBody>
      </p:sp>
      <p:sp>
        <p:nvSpPr>
          <p:cNvPr id="12" name="Footer Placeholder 18">
            <a:extLst>
              <a:ext uri="{FF2B5EF4-FFF2-40B4-BE49-F238E27FC236}">
                <a16:creationId xmlns:a16="http://schemas.microsoft.com/office/drawing/2014/main" id="{DD2541A2-BCEE-4B20-8046-F83C1677A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rgbClr val="000000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LCC--Business Department Advisory Committee</a:t>
            </a:r>
          </a:p>
        </p:txBody>
      </p:sp>
      <p:sp>
        <p:nvSpPr>
          <p:cNvPr id="13" name="Slide Number Placeholder 26">
            <a:extLst>
              <a:ext uri="{FF2B5EF4-FFF2-40B4-BE49-F238E27FC236}">
                <a16:creationId xmlns:a16="http://schemas.microsoft.com/office/drawing/2014/main" id="{49B0D0B8-62F6-405D-8A67-981A5E915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53946E42-7E7D-40D4-9020-78C2B8061A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8611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8FF35878-D059-4AAA-83DA-79A4A60BA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16AC7-3748-4E92-8521-C70D590A59D9}" type="datetime1">
              <a:rPr lang="en-US"/>
              <a:pPr>
                <a:defRPr/>
              </a:pPr>
              <a:t>7/24/2025</a:t>
            </a:fld>
            <a:endParaRPr 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742E456E-35E3-4A24-B209-7B49151FC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LCC--Business Department Advisory Committee</a:t>
            </a:r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CC507F60-86A0-4D92-A544-9CD19B9F7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AC0B4F-540F-4C9C-A34B-CA0EEC3C3D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4512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1C6422B3-E153-43FB-9E41-E8B19F724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955CF4-455B-4FFE-B9DB-5B9E081BBE85}" type="datetime1">
              <a:rPr lang="en-US"/>
              <a:pPr>
                <a:defRPr/>
              </a:pPr>
              <a:t>7/24/2025</a:t>
            </a:fld>
            <a:endParaRPr 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21F9FCD7-B5B1-414B-AA34-35D0170D4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LCC--Business Department Advisory Committee</a:t>
            </a:r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194C0247-8F8A-4C36-A919-07759BBF0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9DBF6D-2965-441F-8D1B-2A76BAB97F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5911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365FEEDB-31E6-4C8E-A14C-B83DB421F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513A4-06C9-4CBC-A8B6-170E90D854E1}" type="datetime1">
              <a:rPr lang="en-US"/>
              <a:pPr>
                <a:defRPr/>
              </a:pPr>
              <a:t>7/24/2025</a:t>
            </a:fld>
            <a:endParaRPr 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F1D87089-0029-47BF-8681-005CF399F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LCC--Business Department Advisory Committee</a:t>
            </a:r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370FDDF9-A502-4F0F-AE9C-5699F9479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07A5E6-30A5-47EC-B689-8A22DCBB73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2228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10">
            <a:extLst>
              <a:ext uri="{FF2B5EF4-FFF2-40B4-BE49-F238E27FC236}">
                <a16:creationId xmlns:a16="http://schemas.microsoft.com/office/drawing/2014/main" id="{C7A810E8-47C8-4BC2-977D-A3CFB97DF6D0}"/>
              </a:ext>
            </a:extLst>
          </p:cNvPr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Chevron 15">
            <a:extLst>
              <a:ext uri="{FF2B5EF4-FFF2-40B4-BE49-F238E27FC236}">
                <a16:creationId xmlns:a16="http://schemas.microsoft.com/office/drawing/2014/main" id="{B4166872-F865-4E8E-B3B5-9344D1F0C66E}"/>
              </a:ext>
            </a:extLst>
          </p:cNvPr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3D179B1F-36F5-4C7E-8C28-D810811B7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03112A-93CC-452A-B9F8-2B7F9132D5D2}" type="datetime1">
              <a:rPr lang="en-US"/>
              <a:pPr>
                <a:defRPr/>
              </a:pPr>
              <a:t>7/24/2025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5B47C4BE-4605-4413-971B-4CBDC7DB8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LCC--Business Department Advisory Committee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5E5F421-1094-468C-A764-5D52BE16C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6D5009-2704-4927-B984-F20F3396BA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15498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D0A112-2621-4405-83CE-1BCCA2D73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23C234-88B1-4024-AD4C-9209B70A9651}" type="datetime1">
              <a:rPr lang="en-US"/>
              <a:pPr>
                <a:defRPr/>
              </a:pPr>
              <a:t>7/24/2025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F4E9D1-5019-48FE-AE3E-E5B0F9E49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LCC--Business Department Advisory Committee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4485DA-98BD-4306-AF52-D5CF48D89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1EED40-F86A-45DB-BCFC-02AFD44FAD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89421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E081315-ADBA-4684-821D-0314E4B06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044C73-CAC4-41F0-A5BE-AE0CD29295A9}" type="datetime1">
              <a:rPr lang="en-US"/>
              <a:pPr>
                <a:defRPr/>
              </a:pPr>
              <a:t>7/24/2025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697E79-2196-4CBC-8B17-C638FBC21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LCC--Business Department Advisory Committee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E8E23A4-9D91-46E4-8862-CEAC9028D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AF05BF-0308-4816-8E25-657B25D5FC9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62836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173A1E-1924-4C69-B007-2113A0D90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12DD31-759B-4970-8813-776D4043ED8E}" type="datetime1">
              <a:rPr lang="en-US"/>
              <a:pPr>
                <a:defRPr/>
              </a:pPr>
              <a:t>7/24/2025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2B6F2A-E2F1-42D2-811D-355DFD7DD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LCC--Business Department Advisory Committee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8AFBBE-3FDF-4606-856B-26C6367C2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09F159-6321-42F5-8696-ED298A856D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28436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>
            <a:extLst>
              <a:ext uri="{FF2B5EF4-FFF2-40B4-BE49-F238E27FC236}">
                <a16:creationId xmlns:a16="http://schemas.microsoft.com/office/drawing/2014/main" id="{66CB0CE8-5E7A-48AE-8313-DA3832B57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235F1-BEA4-40FA-BF88-AE31B2406D0C}" type="datetime1">
              <a:rPr lang="en-US"/>
              <a:pPr>
                <a:defRPr/>
              </a:pPr>
              <a:t>7/24/2025</a:t>
            </a:fld>
            <a:endParaRPr lang="en-US"/>
          </a:p>
        </p:txBody>
      </p:sp>
      <p:sp>
        <p:nvSpPr>
          <p:cNvPr id="3" name="Footer Placeholder 21">
            <a:extLst>
              <a:ext uri="{FF2B5EF4-FFF2-40B4-BE49-F238E27FC236}">
                <a16:creationId xmlns:a16="http://schemas.microsoft.com/office/drawing/2014/main" id="{C4C4C78C-289C-461A-BBCC-71E924FAE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LCC--Business Department Advisory Committee</a:t>
            </a:r>
          </a:p>
        </p:txBody>
      </p:sp>
      <p:sp>
        <p:nvSpPr>
          <p:cNvPr id="4" name="Slide Number Placeholder 17">
            <a:extLst>
              <a:ext uri="{FF2B5EF4-FFF2-40B4-BE49-F238E27FC236}">
                <a16:creationId xmlns:a16="http://schemas.microsoft.com/office/drawing/2014/main" id="{49646E9A-8850-4F80-AB3B-FB15C67356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75A6ED-98F9-4908-A4F3-4B469596A7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4462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A1BA8B-AFD6-4815-B0DB-E2EA85681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3785BD-7478-42FB-8821-29C1A0ED0348}" type="datetime1">
              <a:rPr lang="en-US"/>
              <a:pPr>
                <a:defRPr/>
              </a:pPr>
              <a:t>7/24/2025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400B67-45E7-4CCE-8380-0FCBB86DB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LCC--Business Department Advisory Committee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8A407F-D820-49CC-80A6-4D15D18B2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DC61F0-E525-494E-8F50-81F6274C547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0059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0">
            <a:extLst>
              <a:ext uri="{FF2B5EF4-FFF2-40B4-BE49-F238E27FC236}">
                <a16:creationId xmlns:a16="http://schemas.microsoft.com/office/drawing/2014/main" id="{620E6C23-88E8-4BCC-A946-5DEF543054EF}"/>
              </a:ext>
            </a:extLst>
          </p:cNvPr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Freeform 15">
            <a:extLst>
              <a:ext uri="{FF2B5EF4-FFF2-40B4-BE49-F238E27FC236}">
                <a16:creationId xmlns:a16="http://schemas.microsoft.com/office/drawing/2014/main" id="{8F6BDC5D-6835-4ACC-BE13-14661FAE75AE}"/>
              </a:ext>
            </a:extLst>
          </p:cNvPr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Right Triangle 6">
            <a:extLst>
              <a:ext uri="{FF2B5EF4-FFF2-40B4-BE49-F238E27FC236}">
                <a16:creationId xmlns:a16="http://schemas.microsoft.com/office/drawing/2014/main" id="{AE5835C9-67BD-4D0E-9F97-5DD7145B62D0}"/>
              </a:ext>
            </a:extLst>
          </p:cNvPr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FE8AD54-C9E4-43C4-A6FB-0888092B07BA}"/>
              </a:ext>
            </a:extLst>
          </p:cNvPr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19">
            <a:extLst>
              <a:ext uri="{FF2B5EF4-FFF2-40B4-BE49-F238E27FC236}">
                <a16:creationId xmlns:a16="http://schemas.microsoft.com/office/drawing/2014/main" id="{0BCAD58A-341D-42AE-9715-E55256D6C344}"/>
              </a:ext>
            </a:extLst>
          </p:cNvPr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Chevron 20">
            <a:extLst>
              <a:ext uri="{FF2B5EF4-FFF2-40B4-BE49-F238E27FC236}">
                <a16:creationId xmlns:a16="http://schemas.microsoft.com/office/drawing/2014/main" id="{CC65C13A-9F06-4AA9-8E59-CC5E1154EC37}"/>
              </a:ext>
            </a:extLst>
          </p:cNvPr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4">
            <a:extLst>
              <a:ext uri="{FF2B5EF4-FFF2-40B4-BE49-F238E27FC236}">
                <a16:creationId xmlns:a16="http://schemas.microsoft.com/office/drawing/2014/main" id="{C5AE8B1E-5AF9-416C-9C86-2BC6C4BD1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92A7E885-7187-4658-B157-4AF9956087AA}" type="datetime1">
              <a:rPr lang="en-US"/>
              <a:pPr>
                <a:defRPr/>
              </a:pPr>
              <a:t>7/24/2025</a:t>
            </a:fld>
            <a:endParaRPr lang="en-US"/>
          </a:p>
        </p:txBody>
      </p:sp>
      <p:sp>
        <p:nvSpPr>
          <p:cNvPr id="12" name="Footer Placeholder 5">
            <a:extLst>
              <a:ext uri="{FF2B5EF4-FFF2-40B4-BE49-F238E27FC236}">
                <a16:creationId xmlns:a16="http://schemas.microsoft.com/office/drawing/2014/main" id="{F48DF8C3-0B41-4D94-BE76-05D15C1C3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LCC--Business Department Advisory Committee</a:t>
            </a:r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00A7102D-F117-4751-8FAE-DA4EE1BD8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F7AD01-409F-4A99-9280-D6DE54FD1DA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35932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>
            <a:extLst>
              <a:ext uri="{FF2B5EF4-FFF2-40B4-BE49-F238E27FC236}">
                <a16:creationId xmlns:a16="http://schemas.microsoft.com/office/drawing/2014/main" id="{4FB37B8C-7CDB-42C2-A10E-25011AE90BF4}"/>
              </a:ext>
            </a:extLst>
          </p:cNvPr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D717FF96-5915-4395-A9E0-9364E34C991E}"/>
              </a:ext>
            </a:extLst>
          </p:cNvPr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Right Triangle 13">
            <a:extLst>
              <a:ext uri="{FF2B5EF4-FFF2-40B4-BE49-F238E27FC236}">
                <a16:creationId xmlns:a16="http://schemas.microsoft.com/office/drawing/2014/main" id="{F0091F2E-21C3-4448-BCC9-74363A098365}"/>
              </a:ext>
            </a:extLst>
          </p:cNvPr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4BAF089-0F2C-441A-86DA-35E20D40688D}"/>
              </a:ext>
            </a:extLst>
          </p:cNvPr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>
            <a:extLst>
              <a:ext uri="{FF2B5EF4-FFF2-40B4-BE49-F238E27FC236}">
                <a16:creationId xmlns:a16="http://schemas.microsoft.com/office/drawing/2014/main" id="{A806871C-358F-4370-8BA6-1EC701D85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3" name="Text Placeholder 29">
            <a:extLst>
              <a:ext uri="{FF2B5EF4-FFF2-40B4-BE49-F238E27FC236}">
                <a16:creationId xmlns:a16="http://schemas.microsoft.com/office/drawing/2014/main" id="{2CC2C3AE-9D72-4752-A1B3-4F93CD3A854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824123E3-F656-403E-9DEC-99FECA432A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6FF721E1-8874-4931-A99E-80B7CD801D71}" type="datetime1">
              <a:rPr lang="en-US"/>
              <a:pPr>
                <a:defRPr/>
              </a:pPr>
              <a:t>7/24/2025</a:t>
            </a:fld>
            <a:endParaRPr lang="en-US"/>
          </a:p>
        </p:txBody>
      </p:sp>
      <p:sp>
        <p:nvSpPr>
          <p:cNvPr id="22" name="Footer Placeholder 21">
            <a:extLst>
              <a:ext uri="{FF2B5EF4-FFF2-40B4-BE49-F238E27FC236}">
                <a16:creationId xmlns:a16="http://schemas.microsoft.com/office/drawing/2014/main" id="{DFAE7C50-ADCB-4BE4-8936-3297841526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r>
              <a:rPr lang="en-US"/>
              <a:t>LCC--Business Department Advisory Committee</a:t>
            </a:r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6089222E-4B7D-4B19-8454-F36B0D48F0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Lucida Sans Unicode" panose="020B0602030504020204" pitchFamily="34" charset="0"/>
              </a:defRPr>
            </a:lvl1pPr>
          </a:lstStyle>
          <a:p>
            <a:fld id="{1010923F-68EF-4D56-811D-89B7AF8A33A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9" r:id="rId2"/>
    <p:sldLayoutId id="2147483684" r:id="rId3"/>
    <p:sldLayoutId id="2147483685" r:id="rId4"/>
    <p:sldLayoutId id="2147483686" r:id="rId5"/>
    <p:sldLayoutId id="2147483687" r:id="rId6"/>
    <p:sldLayoutId id="2147483680" r:id="rId7"/>
    <p:sldLayoutId id="2147483688" r:id="rId8"/>
    <p:sldLayoutId id="2147483689" r:id="rId9"/>
    <p:sldLayoutId id="2147483681" r:id="rId10"/>
    <p:sldLayoutId id="2147483682" r:id="rId11"/>
  </p:sldLayoutIdLst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8634DC-25FD-4A0E-B8FF-353BC96DAD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/>
              <a:t>Advisory Committees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A39A32-F6CC-4002-B6AC-E064018750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>
            <a:normAutofit/>
          </a:bodyPr>
          <a:lstStyle/>
          <a:p>
            <a:pPr marR="0" algn="ctr"/>
            <a:r>
              <a:rPr lang="en-US" altLang="en-US" sz="2500"/>
              <a:t>Who are we? </a:t>
            </a:r>
          </a:p>
          <a:p>
            <a:pPr marR="0" algn="ctr"/>
            <a:r>
              <a:rPr lang="en-US" altLang="en-US" sz="2500"/>
              <a:t>                                 And what is it that we do?</a:t>
            </a:r>
          </a:p>
        </p:txBody>
      </p:sp>
      <p:pic>
        <p:nvPicPr>
          <p:cNvPr id="5" name="Picture 4" descr="Lane Community College logo">
            <a:extLst>
              <a:ext uri="{FF2B5EF4-FFF2-40B4-BE49-F238E27FC236}">
                <a16:creationId xmlns:a16="http://schemas.microsoft.com/office/drawing/2014/main" id="{F0241C24-3246-4AD1-8A6B-D0F4AD2C8A0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08" t="26793" r="16438" b="26927"/>
          <a:stretch/>
        </p:blipFill>
        <p:spPr>
          <a:xfrm>
            <a:off x="1295400" y="1028701"/>
            <a:ext cx="3657600" cy="1447800"/>
          </a:xfrm>
          <a:prstGeom prst="rect">
            <a:avLst/>
          </a:prstGeom>
        </p:spPr>
      </p:pic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8D58D186-288E-41A3-B65E-3481908FC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6361113" y="6400800"/>
            <a:ext cx="2782887" cy="44517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dirty="0"/>
              <a:t>LCC Office of Career and Technical Education and Workforce Development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49211F3-D89D-4AF9-8C72-AA83680D73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953000"/>
          </a:xfrm>
        </p:spPr>
        <p:txBody>
          <a:bodyPr>
            <a:normAutofit fontScale="77500" lnSpcReduction="20000"/>
          </a:bodyPr>
          <a:lstStyle/>
          <a:p>
            <a:pPr marL="365760" indent="-256032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An advisory committee is a formally organized committee of citizens selected from the community to provide expert advice and assistance to Lane Community College’s professional- technical programs.</a:t>
            </a:r>
          </a:p>
          <a:p>
            <a:pPr marL="365760" indent="-256032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3"/>
              <a:buNone/>
              <a:defRPr/>
            </a:pPr>
            <a:endParaRPr lang="en-US" dirty="0"/>
          </a:p>
          <a:p>
            <a:pPr marL="365760" indent="-256032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The advisory committee serves as an ongoing partnership between Lane and the professional-technical community. It is designed to ensure that the knowledge and skills students receive are current with those needed in the workforce.</a:t>
            </a:r>
          </a:p>
          <a:p>
            <a:pPr marL="365760" indent="-256032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3"/>
              <a:buNone/>
              <a:defRPr/>
            </a:pPr>
            <a:endParaRPr lang="en-US" dirty="0"/>
          </a:p>
          <a:p>
            <a:pPr marL="365760" indent="-256032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Advisory committees are an important resource in helping Lane make wise decisions, resulting in the best education programs for the residents of Lane County.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2B7E14E-2B53-4164-88F0-5605A16F0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4800"/>
            <a:ext cx="8153400" cy="9906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br>
              <a:rPr lang="en-US" dirty="0"/>
            </a:br>
            <a:r>
              <a:rPr lang="en-US" dirty="0"/>
              <a:t>What is an Advisory Committee?</a:t>
            </a:r>
            <a:br>
              <a:rPr lang="en-US" dirty="0"/>
            </a:br>
            <a:endParaRPr lang="en-US" dirty="0"/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6FB4C478-DA0F-4941-8731-969698B21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6361113" y="6400800"/>
            <a:ext cx="2782887" cy="44517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dirty="0"/>
              <a:t>LCC Office of Career and Technical Education and Workforce Development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848277-6297-4927-BE89-29326BEAB8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1138"/>
            <a:ext cx="8534400" cy="4525962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altLang="en-US" dirty="0"/>
              <a:t>Needs assessment </a:t>
            </a:r>
          </a:p>
          <a:p>
            <a:pPr>
              <a:spcBef>
                <a:spcPts val="1200"/>
              </a:spcBef>
            </a:pPr>
            <a:r>
              <a:rPr lang="en-US" altLang="en-US" dirty="0"/>
              <a:t>Academic program review/curriculum planning </a:t>
            </a:r>
          </a:p>
          <a:p>
            <a:pPr>
              <a:spcBef>
                <a:spcPts val="1200"/>
              </a:spcBef>
            </a:pPr>
            <a:r>
              <a:rPr lang="en-US" altLang="en-US" dirty="0"/>
              <a:t>Facilities upgrading recommendations </a:t>
            </a:r>
          </a:p>
          <a:p>
            <a:pPr>
              <a:spcBef>
                <a:spcPts val="1200"/>
              </a:spcBef>
            </a:pPr>
            <a:r>
              <a:rPr lang="en-US" altLang="en-US" dirty="0"/>
              <a:t>Public relations </a:t>
            </a:r>
          </a:p>
          <a:p>
            <a:pPr>
              <a:spcBef>
                <a:spcPts val="1200"/>
              </a:spcBef>
            </a:pPr>
            <a:r>
              <a:rPr lang="en-US" altLang="en-US" dirty="0"/>
              <a:t>Recruitment </a:t>
            </a:r>
          </a:p>
          <a:p>
            <a:pPr>
              <a:spcBef>
                <a:spcPts val="1200"/>
              </a:spcBef>
            </a:pPr>
            <a:r>
              <a:rPr lang="en-US" altLang="en-US" dirty="0"/>
              <a:t>Cooperative Education/Internship </a:t>
            </a:r>
          </a:p>
          <a:p>
            <a:pPr>
              <a:spcBef>
                <a:spcPts val="1200"/>
              </a:spcBef>
            </a:pPr>
            <a:r>
              <a:rPr lang="en-US" altLang="en-US" dirty="0"/>
              <a:t>Leadership </a:t>
            </a:r>
          </a:p>
          <a:p>
            <a:endParaRPr lang="en-US" alt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E7F9AD-AF9C-4EDB-B296-8FB6341DCF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What do Committee Members Do?</a:t>
            </a:r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EF5E1A44-E0EC-4A6D-92D5-4E34B9AF9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6361113" y="6400800"/>
            <a:ext cx="2782887" cy="44517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dirty="0"/>
              <a:t>LCC Office of Career and Technical Education and Workforce Development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71FEC-1C0C-4892-B64B-97E0A63621B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br>
              <a:rPr lang="en-US" dirty="0"/>
            </a:br>
            <a:r>
              <a:rPr lang="en-US" sz="3600" dirty="0"/>
              <a:t>How are Members Selected?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0AD650-7F2A-4F82-856D-16BF54FAA9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153400" cy="4787900"/>
          </a:xfrm>
        </p:spPr>
        <p:txBody>
          <a:bodyPr>
            <a:normAutofit fontScale="85000" lnSpcReduction="20000"/>
          </a:bodyPr>
          <a:lstStyle/>
          <a:p>
            <a:pPr marL="109728" indent="0" fontAlgn="auto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en-US" dirty="0"/>
              <a:t>Advisory committee members serve in a voluntary, consultative capacity and consist of members from a variety of groups, including:</a:t>
            </a:r>
          </a:p>
          <a:p>
            <a:pPr marL="621348" lvl="1" indent="-256032" fontAlgn="auto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Wingdings 3"/>
              <a:buChar char=""/>
              <a:defRPr/>
            </a:pPr>
            <a:r>
              <a:rPr lang="en-US" sz="2100" dirty="0"/>
              <a:t>Representatives from local industry sectors relevant to Career and Technical Education (CTE) programs</a:t>
            </a:r>
          </a:p>
          <a:p>
            <a:pPr marL="621348" lvl="1" indent="-256032" fontAlgn="auto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Wingdings 3"/>
              <a:buChar char=""/>
              <a:defRPr/>
            </a:pPr>
            <a:r>
              <a:rPr lang="en-US" sz="2100" dirty="0"/>
              <a:t>School district administrators and faculty involved in CTE</a:t>
            </a:r>
          </a:p>
          <a:p>
            <a:pPr marL="621348" lvl="1" indent="-256032" fontAlgn="auto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Wingdings 3"/>
              <a:buChar char=""/>
              <a:defRPr/>
            </a:pPr>
            <a:r>
              <a:rPr lang="en-US" sz="2100" dirty="0"/>
              <a:t>High school representatives</a:t>
            </a:r>
          </a:p>
          <a:p>
            <a:pPr marL="621348" lvl="1" indent="-256032" fontAlgn="auto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Wingdings 3"/>
              <a:buChar char=""/>
              <a:defRPr/>
            </a:pPr>
            <a:r>
              <a:rPr lang="en-US" sz="2100" dirty="0"/>
              <a:t>Community leaders or representatives from non-profit organizations or focal student populations</a:t>
            </a:r>
          </a:p>
          <a:p>
            <a:pPr marL="621348" lvl="1" indent="-256032" fontAlgn="auto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Wingdings 3"/>
              <a:buChar char=""/>
              <a:defRPr/>
            </a:pPr>
            <a:r>
              <a:rPr lang="en-US" sz="2100" dirty="0"/>
              <a:t>Students or recent graduates of CTE programs</a:t>
            </a:r>
          </a:p>
          <a:p>
            <a:pPr marL="621348" lvl="1" indent="-256032" fontAlgn="auto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Wingdings 3"/>
              <a:buChar char=""/>
              <a:defRPr/>
            </a:pPr>
            <a:r>
              <a:rPr lang="en-US" sz="2100" dirty="0"/>
              <a:t>Parents or guardians of students currently enrolled in CTE programs</a:t>
            </a:r>
          </a:p>
          <a:p>
            <a:pPr marL="621348" lvl="1" indent="-256032" fontAlgn="auto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Wingdings 3"/>
              <a:buChar char=""/>
              <a:defRPr/>
            </a:pPr>
            <a:r>
              <a:rPr lang="en-US" sz="2100" dirty="0"/>
              <a:t>College representatives</a:t>
            </a:r>
          </a:p>
        </p:txBody>
      </p:sp>
      <p:sp>
        <p:nvSpPr>
          <p:cNvPr id="12291" name="Footer Placeholder 3">
            <a:extLst>
              <a:ext uri="{FF2B5EF4-FFF2-40B4-BE49-F238E27FC236}">
                <a16:creationId xmlns:a16="http://schemas.microsoft.com/office/drawing/2014/main" id="{56F33D27-2955-41BC-8381-A3DE62519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6361113" y="6400800"/>
            <a:ext cx="2782887" cy="44517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dirty="0"/>
              <a:t>LCC Office of Career and Technical Education and Workforce Development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0AD650-7F2A-4F82-856D-16BF54FAA9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87900"/>
          </a:xfrm>
        </p:spPr>
        <p:txBody>
          <a:bodyPr>
            <a:normAutofit fontScale="85000" lnSpcReduction="10000"/>
          </a:bodyPr>
          <a:lstStyle/>
          <a:p>
            <a:pPr marL="365760" indent="-256032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Advisory committee members are nominated by current members, school administrators, or through an application process.</a:t>
            </a:r>
          </a:p>
          <a:p>
            <a:pPr marL="365760" indent="-256032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Recommendations are based on the potential members’ expertise and experience, their enthusiasm toward the career area, and their willingness to serve.</a:t>
            </a:r>
          </a:p>
          <a:p>
            <a:pPr marL="365760" indent="-256032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Members are also selected with an attempt to balance representation with respect to racial, cultural, ethnic, and gender diversity, and with consideration of the spectrum of occupations within a particular program.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D171FEC-1C0C-4892-B64B-97E0A6362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br>
              <a:rPr lang="en-US" dirty="0"/>
            </a:br>
            <a:r>
              <a:rPr lang="en-US" sz="3600" dirty="0"/>
              <a:t>How are Members Selected? (cont’d) </a:t>
            </a:r>
            <a:br>
              <a:rPr lang="en-US" dirty="0"/>
            </a:br>
            <a:endParaRPr lang="en-US" dirty="0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6B19D93C-F28F-48C3-A9DD-0B5D33CFE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6361113" y="6400800"/>
            <a:ext cx="2782887" cy="44517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dirty="0"/>
              <a:t>LCC Office of Career and Technical Education and Workforce Development</a:t>
            </a:r>
          </a:p>
        </p:txBody>
      </p:sp>
    </p:spTree>
    <p:extLst>
      <p:ext uri="{BB962C8B-B14F-4D97-AF65-F5344CB8AC3E}">
        <p14:creationId xmlns:p14="http://schemas.microsoft.com/office/powerpoint/2010/main" val="4279313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25D63E-942B-4BC4-AB84-2F8655F6E9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254500"/>
          </a:xfrm>
        </p:spPr>
        <p:txBody>
          <a:bodyPr/>
          <a:lstStyle/>
          <a:p>
            <a:pPr marL="109537" indent="0">
              <a:spcBef>
                <a:spcPts val="1200"/>
              </a:spcBef>
              <a:buNone/>
            </a:pPr>
            <a:r>
              <a:rPr lang="en-US" altLang="en-US" dirty="0"/>
              <a:t>Advisory committee members are expected to: </a:t>
            </a:r>
          </a:p>
          <a:p>
            <a:pPr>
              <a:spcBef>
                <a:spcPts val="1200"/>
              </a:spcBef>
            </a:pPr>
            <a:r>
              <a:rPr lang="en-US" altLang="en-US" sz="2400" dirty="0"/>
              <a:t>Attend quarterly meetings</a:t>
            </a:r>
          </a:p>
          <a:p>
            <a:pPr>
              <a:spcBef>
                <a:spcPts val="1200"/>
              </a:spcBef>
            </a:pPr>
            <a:r>
              <a:rPr lang="en-US" altLang="en-US" sz="2400" dirty="0"/>
              <a:t>Suggest agenda items</a:t>
            </a:r>
          </a:p>
          <a:p>
            <a:pPr>
              <a:spcBef>
                <a:spcPts val="1200"/>
              </a:spcBef>
            </a:pPr>
            <a:r>
              <a:rPr lang="en-US" altLang="en-US" sz="2400" dirty="0"/>
              <a:t>Serve on subcommittees as requested</a:t>
            </a:r>
          </a:p>
          <a:p>
            <a:pPr>
              <a:spcBef>
                <a:spcPts val="1200"/>
              </a:spcBef>
            </a:pPr>
            <a:r>
              <a:rPr lang="en-US" altLang="en-US" sz="2400" dirty="0"/>
              <a:t>Follow through on assignments</a:t>
            </a:r>
          </a:p>
          <a:p>
            <a:pPr>
              <a:spcBef>
                <a:spcPts val="1200"/>
              </a:spcBef>
            </a:pPr>
            <a:r>
              <a:rPr lang="en-US" altLang="en-US" sz="2400" dirty="0"/>
              <a:t>Become thoroughly familiar with the educational program</a:t>
            </a:r>
          </a:p>
          <a:p>
            <a:pPr>
              <a:buFont typeface="Wingdings 3" panose="05040102010807070707" pitchFamily="18" charset="2"/>
              <a:buNone/>
            </a:pPr>
            <a:endParaRPr lang="en-US" alt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80B123-21A9-48D3-8830-791FA4478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br>
              <a:rPr lang="en-US" dirty="0"/>
            </a:br>
            <a:r>
              <a:rPr lang="en-US" sz="3600" dirty="0"/>
              <a:t>What is Expected </a:t>
            </a:r>
            <a:br>
              <a:rPr lang="en-US" sz="3600" dirty="0"/>
            </a:br>
            <a:r>
              <a:rPr lang="en-US" sz="3600" dirty="0"/>
              <a:t>of Advisory Committee Members? </a:t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AB58512F-FD27-4723-B768-A760662E8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6361113" y="6400800"/>
            <a:ext cx="2782887" cy="44517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dirty="0"/>
              <a:t>LCC Office of Career and Technical Education and Workforce Development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F4FC68-2318-4BDC-B31D-D54E3C4768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676400"/>
            <a:ext cx="8839200" cy="4724400"/>
          </a:xfrm>
        </p:spPr>
        <p:txBody>
          <a:bodyPr>
            <a:normAutofit fontScale="62500" lnSpcReduction="20000"/>
          </a:bodyPr>
          <a:lstStyle/>
          <a:p>
            <a:pPr marL="109728" indent="0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None/>
              <a:defRPr/>
            </a:pPr>
            <a:r>
              <a:rPr lang="en-US" sz="3200" dirty="0"/>
              <a:t>In addition, in order for advisory committees to operate successfully, the following characteristics are expected of its members:</a:t>
            </a:r>
          </a:p>
          <a:p>
            <a:pPr marL="365760" indent="-256032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Wingdings 3"/>
              <a:buChar char=""/>
              <a:defRPr/>
            </a:pPr>
            <a:r>
              <a:rPr lang="en-US" sz="2600" b="1" dirty="0"/>
              <a:t>Participation: </a:t>
            </a:r>
            <a:r>
              <a:rPr lang="en-US" sz="2600" dirty="0"/>
              <a:t>Offer advice, opinions, ideas and recommendations about the educational program in a manner that attempts to reach consensus on issues.</a:t>
            </a:r>
          </a:p>
          <a:p>
            <a:pPr marL="365760" indent="-256032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Wingdings 3"/>
              <a:buChar char=""/>
              <a:defRPr/>
            </a:pPr>
            <a:r>
              <a:rPr lang="en-US" sz="2600" b="1" dirty="0"/>
              <a:t>Preparation: </a:t>
            </a:r>
            <a:r>
              <a:rPr lang="en-US" sz="2600" dirty="0"/>
              <a:t>Provide pro-active responses to issues and projects based on thorough preparation prior to meetings.</a:t>
            </a:r>
          </a:p>
          <a:p>
            <a:pPr marL="365760" indent="-256032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Wingdings 3"/>
              <a:buChar char=""/>
              <a:defRPr/>
            </a:pPr>
            <a:r>
              <a:rPr lang="en-US" sz="2600" b="1" dirty="0"/>
              <a:t>Professionalism: </a:t>
            </a:r>
            <a:r>
              <a:rPr lang="en-US" sz="2600" dirty="0"/>
              <a:t>Share professional expertise, balance the goals of the educational program and the profession, and maintain confidentiality where appropriate.</a:t>
            </a:r>
          </a:p>
          <a:p>
            <a:pPr marL="365760" indent="-256032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Wingdings 3"/>
              <a:buChar char=""/>
              <a:defRPr/>
            </a:pPr>
            <a:r>
              <a:rPr lang="en-US" sz="2600" b="1" dirty="0"/>
              <a:t>Commitment: </a:t>
            </a:r>
            <a:r>
              <a:rPr lang="en-US" sz="2600" dirty="0"/>
              <a:t>Make the committee a time priority, share information openly, and develop recommendations that benefit students, the program, and the college.</a:t>
            </a:r>
          </a:p>
          <a:p>
            <a:pPr marL="365760" indent="-256032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Wingdings 3"/>
              <a:buChar char=""/>
              <a:defRPr/>
            </a:pPr>
            <a:r>
              <a:rPr lang="en-US" sz="2600" b="1" dirty="0"/>
              <a:t>Entrepreneurship: </a:t>
            </a:r>
            <a:r>
              <a:rPr lang="en-US" sz="2600" dirty="0"/>
              <a:t>Develop partnerships, obtain resources and recommend new and innovative ways to increase public awareness of college training programs.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1A5683C-3355-4E8C-B412-E4A05348F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200" dirty="0"/>
              <a:t>What is Expected </a:t>
            </a:r>
            <a:br>
              <a:rPr lang="en-US" sz="3200" dirty="0"/>
            </a:br>
            <a:r>
              <a:rPr lang="en-US" sz="3200" dirty="0"/>
              <a:t>of Advisory Committee Members?</a:t>
            </a:r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CFF90132-141A-46F1-9F5D-5773748D3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6361113" y="6400800"/>
            <a:ext cx="2782887" cy="44517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dirty="0"/>
              <a:t>LCC Office of Career and Technical Education and Workforce Development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6845976-30AF-4C42-9EFA-D20D864429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700" y="990600"/>
            <a:ext cx="8610600" cy="4953000"/>
          </a:xfrm>
        </p:spPr>
        <p:txBody>
          <a:bodyPr/>
          <a:lstStyle/>
          <a:p>
            <a:pPr marL="109537" indent="0">
              <a:spcBef>
                <a:spcPts val="1800"/>
              </a:spcBef>
              <a:buNone/>
            </a:pPr>
            <a:r>
              <a:rPr lang="en-US" altLang="en-US" sz="2400" dirty="0"/>
              <a:t>To be effective, advisory committees must be mutually beneficial for the college and its members. Advisory committee members can expect:</a:t>
            </a:r>
          </a:p>
          <a:p>
            <a:pPr>
              <a:spcBef>
                <a:spcPts val="1800"/>
              </a:spcBef>
            </a:pPr>
            <a:r>
              <a:rPr lang="en-US" altLang="en-US" sz="2000" b="1" dirty="0"/>
              <a:t>Professional Satisfaction: </a:t>
            </a:r>
            <a:r>
              <a:rPr lang="en-US" altLang="en-US" sz="2000" dirty="0"/>
              <a:t>Members act as role models for their profession and mentor new colleagues while building their own network of professional relationships.</a:t>
            </a:r>
          </a:p>
          <a:p>
            <a:pPr>
              <a:spcBef>
                <a:spcPts val="1800"/>
              </a:spcBef>
            </a:pPr>
            <a:r>
              <a:rPr lang="en-US" altLang="en-US" sz="2000" b="1" dirty="0"/>
              <a:t>Citizen Satisfaction: </a:t>
            </a:r>
            <a:r>
              <a:rPr lang="en-US" altLang="en-US" sz="2000" dirty="0"/>
              <a:t>Members directly impact the way federal, state and local funds are spent while building a skilled work force.</a:t>
            </a:r>
          </a:p>
          <a:p>
            <a:pPr>
              <a:spcBef>
                <a:spcPts val="1800"/>
              </a:spcBef>
            </a:pPr>
            <a:r>
              <a:rPr lang="en-US" altLang="en-US" sz="2000" b="1" dirty="0"/>
              <a:t>Personal Satisfaction: </a:t>
            </a:r>
            <a:r>
              <a:rPr lang="en-US" altLang="en-US" sz="2000" dirty="0"/>
              <a:t>Members have the opportunity to grow personally in their knowledge of meeting management, group process and systems thinking, leading them to their own "next" career step.</a:t>
            </a:r>
            <a:endParaRPr lang="en-US" altLang="en-US" sz="2400" dirty="0"/>
          </a:p>
          <a:p>
            <a:endParaRPr lang="en-US" alt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E6C605A-D0CC-41E8-A4C6-7F8D63868F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200" dirty="0"/>
              <a:t>What are the Benefits of Serving?</a:t>
            </a:r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2FA4E0AA-3630-4FA0-9B5C-7B63E6429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6361113" y="6400800"/>
            <a:ext cx="2782887" cy="44517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dirty="0"/>
              <a:t>LCC Office of Career and Technical Education and Workforce Development</a:t>
            </a:r>
          </a:p>
        </p:txBody>
      </p:sp>
    </p:spTree>
    <p:extLst>
      <p:ext uri="{BB962C8B-B14F-4D97-AF65-F5344CB8AC3E}">
        <p14:creationId xmlns:p14="http://schemas.microsoft.com/office/powerpoint/2010/main" val="656100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 </Template>
  <TotalTime>0</TotalTime>
  <Words>743</Words>
  <Application>Microsoft Office PowerPoint</Application>
  <PresentationFormat>On-screen Show (4:3)</PresentationFormat>
  <Paragraphs>73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Lucida Sans Unicode</vt:lpstr>
      <vt:lpstr>Verdana</vt:lpstr>
      <vt:lpstr>Wingdings 2</vt:lpstr>
      <vt:lpstr>Wingdings 3</vt:lpstr>
      <vt:lpstr>Concourse</vt:lpstr>
      <vt:lpstr>Advisory Committees</vt:lpstr>
      <vt:lpstr> What is an Advisory Committee? </vt:lpstr>
      <vt:lpstr>What do Committee Members Do?</vt:lpstr>
      <vt:lpstr> How are Members Selected?  </vt:lpstr>
      <vt:lpstr> How are Members Selected? (cont’d)  </vt:lpstr>
      <vt:lpstr> What is Expected  of Advisory Committee Members?  </vt:lpstr>
      <vt:lpstr>What is Expected  of Advisory Committee Members?</vt:lpstr>
      <vt:lpstr>What are the Benefits of Serving?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/>
  <cp:lastModifiedBy/>
  <cp:revision>18</cp:revision>
  <dcterms:created xsi:type="dcterms:W3CDTF">2009-02-26T01:25:13Z</dcterms:created>
  <dcterms:modified xsi:type="dcterms:W3CDTF">2025-07-24T18:39:47Z</dcterms:modified>
</cp:coreProperties>
</file>