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Lst>
  <p:notesMasterIdLst>
    <p:notesMasterId r:id="rId10"/>
  </p:notesMasterIdLst>
  <p:sldIdLst>
    <p:sldId id="265" r:id="rId2"/>
    <p:sldId id="266" r:id="rId3"/>
    <p:sldId id="268" r:id="rId4"/>
    <p:sldId id="270"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8" autoAdjust="0"/>
    <p:restoredTop sz="94660"/>
  </p:normalViewPr>
  <p:slideViewPr>
    <p:cSldViewPr snapToGrid="0">
      <p:cViewPr varScale="1">
        <p:scale>
          <a:sx n="71" d="100"/>
          <a:sy n="71" d="100"/>
        </p:scale>
        <p:origin x="161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C4390A-09CE-431F-8E88-C70CFDEA02DF}" type="datetimeFigureOut">
              <a:rPr lang="en-US" smtClean="0"/>
              <a:t>12/6/2023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B9BEE2-B190-4C5B-B759-04060BC0F670}" type="slidenum">
              <a:rPr lang="en-US" smtClean="0"/>
              <a:t>‹#›</a:t>
            </a:fld>
            <a:endParaRPr lang="en-US"/>
          </a:p>
        </p:txBody>
      </p:sp>
    </p:spTree>
    <p:extLst>
      <p:ext uri="{BB962C8B-B14F-4D97-AF65-F5344CB8AC3E}">
        <p14:creationId xmlns:p14="http://schemas.microsoft.com/office/powerpoint/2010/main" val="1091746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B9BEE2-B190-4C5B-B759-04060BC0F670}" type="slidenum">
              <a:rPr lang="en-US" smtClean="0"/>
              <a:t>4</a:t>
            </a:fld>
            <a:endParaRPr lang="en-US"/>
          </a:p>
        </p:txBody>
      </p:sp>
    </p:spTree>
    <p:extLst>
      <p:ext uri="{BB962C8B-B14F-4D97-AF65-F5344CB8AC3E}">
        <p14:creationId xmlns:p14="http://schemas.microsoft.com/office/powerpoint/2010/main" val="1781278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DCE53646-1462-4F7A-AD27-678AE8B845F5}"/>
              </a:ext>
            </a:extLst>
          </p:cNvPr>
          <p:cNvPicPr>
            <a:picLocks noChangeAspect="1"/>
          </p:cNvPicPr>
          <p:nvPr userDrawn="1"/>
        </p:nvPicPr>
        <p:blipFill>
          <a:blip r:embed="rId2">
            <a:alphaModFix amt="40000"/>
          </a:blip>
          <a:stretch>
            <a:fillRect/>
          </a:stretch>
        </p:blipFill>
        <p:spPr>
          <a:xfrm>
            <a:off x="-896112" y="-176481"/>
            <a:ext cx="13551408" cy="10151055"/>
          </a:xfrm>
          <a:prstGeom prst="rect">
            <a:avLst/>
          </a:prstGeom>
        </p:spPr>
      </p:pic>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773936" y="758952"/>
            <a:ext cx="10222992" cy="1650112"/>
          </a:xfrm>
        </p:spPr>
        <p:txBody>
          <a:bodyPr anchor="b">
            <a:noAutofit/>
          </a:bodyPr>
          <a:lstStyle>
            <a:lvl1pPr algn="l">
              <a:lnSpc>
                <a:spcPct val="85000"/>
              </a:lnSpc>
              <a:defRPr sz="8000" spc="-50" baseline="0">
                <a:solidFill>
                  <a:schemeClr val="accent2">
                    <a:lumMod val="75000"/>
                  </a:schemeClr>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fld id="{53E81544-67CE-4E11-81C0-14DCCFF59685}"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A4352-B600-4041-8577-5E0A8BA0605B}" type="slidenum">
              <a:rPr lang="en-US" smtClean="0"/>
              <a:t>‹#›</a:t>
            </a:fld>
            <a:endParaRPr lang="en-US"/>
          </a:p>
        </p:txBody>
      </p:sp>
    </p:spTree>
    <p:extLst>
      <p:ext uri="{BB962C8B-B14F-4D97-AF65-F5344CB8AC3E}">
        <p14:creationId xmlns:p14="http://schemas.microsoft.com/office/powerpoint/2010/main" val="2417721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E81544-67CE-4E11-81C0-14DCCFF59685}"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A4352-B600-4041-8577-5E0A8BA0605B}" type="slidenum">
              <a:rPr lang="en-US" smtClean="0"/>
              <a:t>‹#›</a:t>
            </a:fld>
            <a:endParaRPr lang="en-US"/>
          </a:p>
        </p:txBody>
      </p:sp>
    </p:spTree>
    <p:extLst>
      <p:ext uri="{BB962C8B-B14F-4D97-AF65-F5344CB8AC3E}">
        <p14:creationId xmlns:p14="http://schemas.microsoft.com/office/powerpoint/2010/main" val="1608567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E81544-67CE-4E11-81C0-14DCCFF59685}"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A4352-B600-4041-8577-5E0A8BA0605B}" type="slidenum">
              <a:rPr lang="en-US" smtClean="0"/>
              <a:t>‹#›</a:t>
            </a:fld>
            <a:endParaRPr lang="en-US"/>
          </a:p>
        </p:txBody>
      </p:sp>
    </p:spTree>
    <p:extLst>
      <p:ext uri="{BB962C8B-B14F-4D97-AF65-F5344CB8AC3E}">
        <p14:creationId xmlns:p14="http://schemas.microsoft.com/office/powerpoint/2010/main" val="64737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97887" y="128511"/>
            <a:ext cx="10514596" cy="98602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E81544-67CE-4E11-81C0-14DCCFF59685}"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A4352-B600-4041-8577-5E0A8BA0605B}" type="slidenum">
              <a:rPr lang="en-US" smtClean="0"/>
              <a:t>‹#›</a:t>
            </a:fld>
            <a:endParaRPr lang="en-US"/>
          </a:p>
        </p:txBody>
      </p:sp>
    </p:spTree>
    <p:extLst>
      <p:ext uri="{BB962C8B-B14F-4D97-AF65-F5344CB8AC3E}">
        <p14:creationId xmlns:p14="http://schemas.microsoft.com/office/powerpoint/2010/main" val="4232095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E81544-67CE-4E11-81C0-14DCCFF59685}"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1A4352-B600-4041-8577-5E0A8BA0605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1410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3E81544-67CE-4E11-81C0-14DCCFF59685}" type="datetimeFigureOut">
              <a:rPr lang="en-US" smtClean="0"/>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1A4352-B600-4041-8577-5E0A8BA0605B}" type="slidenum">
              <a:rPr lang="en-US" smtClean="0"/>
              <a:t>‹#›</a:t>
            </a:fld>
            <a:endParaRPr lang="en-US"/>
          </a:p>
        </p:txBody>
      </p:sp>
    </p:spTree>
    <p:extLst>
      <p:ext uri="{BB962C8B-B14F-4D97-AF65-F5344CB8AC3E}">
        <p14:creationId xmlns:p14="http://schemas.microsoft.com/office/powerpoint/2010/main" val="2390457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3E81544-67CE-4E11-81C0-14DCCFF59685}" type="datetimeFigureOut">
              <a:rPr lang="en-US" smtClean="0"/>
              <a:t>12/6/2023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1A4352-B600-4041-8577-5E0A8BA0605B}" type="slidenum">
              <a:rPr lang="en-US" smtClean="0"/>
              <a:t>‹#›</a:t>
            </a:fld>
            <a:endParaRPr lang="en-US"/>
          </a:p>
        </p:txBody>
      </p:sp>
    </p:spTree>
    <p:extLst>
      <p:ext uri="{BB962C8B-B14F-4D97-AF65-F5344CB8AC3E}">
        <p14:creationId xmlns:p14="http://schemas.microsoft.com/office/powerpoint/2010/main" val="4027953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E81544-67CE-4E11-81C0-14DCCFF59685}" type="datetimeFigureOut">
              <a:rPr lang="en-US" smtClean="0"/>
              <a:t>12/6/2023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1A4352-B600-4041-8577-5E0A8BA0605B}" type="slidenum">
              <a:rPr lang="en-US" smtClean="0"/>
              <a:t>‹#›</a:t>
            </a:fld>
            <a:endParaRPr lang="en-US"/>
          </a:p>
        </p:txBody>
      </p:sp>
    </p:spTree>
    <p:extLst>
      <p:ext uri="{BB962C8B-B14F-4D97-AF65-F5344CB8AC3E}">
        <p14:creationId xmlns:p14="http://schemas.microsoft.com/office/powerpoint/2010/main" val="4280116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3E81544-67CE-4E11-81C0-14DCCFF59685}" type="datetimeFigureOut">
              <a:rPr lang="en-US" smtClean="0"/>
              <a:t>12/6/2023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E1A4352-B600-4041-8577-5E0A8BA0605B}" type="slidenum">
              <a:rPr lang="en-US" smtClean="0"/>
              <a:t>‹#›</a:t>
            </a:fld>
            <a:endParaRPr lang="en-US"/>
          </a:p>
        </p:txBody>
      </p:sp>
    </p:spTree>
    <p:extLst>
      <p:ext uri="{BB962C8B-B14F-4D97-AF65-F5344CB8AC3E}">
        <p14:creationId xmlns:p14="http://schemas.microsoft.com/office/powerpoint/2010/main" val="1202352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3E81544-67CE-4E11-81C0-14DCCFF59685}" type="datetimeFigureOut">
              <a:rPr lang="en-US" smtClean="0"/>
              <a:t>12/6/2023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E1A4352-B600-4041-8577-5E0A8BA0605B}" type="slidenum">
              <a:rPr lang="en-US" smtClean="0"/>
              <a:t>‹#›</a:t>
            </a:fld>
            <a:endParaRPr lang="en-US"/>
          </a:p>
        </p:txBody>
      </p:sp>
    </p:spTree>
    <p:extLst>
      <p:ext uri="{BB962C8B-B14F-4D97-AF65-F5344CB8AC3E}">
        <p14:creationId xmlns:p14="http://schemas.microsoft.com/office/powerpoint/2010/main" val="679934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E81544-67CE-4E11-81C0-14DCCFF59685}" type="datetimeFigureOut">
              <a:rPr lang="en-US" smtClean="0"/>
              <a:t>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1A4352-B600-4041-8577-5E0A8BA0605B}" type="slidenum">
              <a:rPr lang="en-US" smtClean="0"/>
              <a:t>‹#›</a:t>
            </a:fld>
            <a:endParaRPr lang="en-US"/>
          </a:p>
        </p:txBody>
      </p:sp>
    </p:spTree>
    <p:extLst>
      <p:ext uri="{BB962C8B-B14F-4D97-AF65-F5344CB8AC3E}">
        <p14:creationId xmlns:p14="http://schemas.microsoft.com/office/powerpoint/2010/main" val="1180081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97887" y="192011"/>
            <a:ext cx="10514596" cy="986020"/>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3E81544-67CE-4E11-81C0-14DCCFF59685}" type="datetimeFigureOut">
              <a:rPr lang="en-US" smtClean="0"/>
              <a:t>12/6/2023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E1A4352-B600-4041-8577-5E0A8BA0605B}" type="slidenum">
              <a:rPr lang="en-US" smtClean="0"/>
              <a:t>‹#›</a:t>
            </a:fld>
            <a:endParaRPr lang="en-US"/>
          </a:p>
        </p:txBody>
      </p:sp>
      <p:cxnSp>
        <p:nvCxnSpPr>
          <p:cNvPr id="10" name="Straight Connector 9"/>
          <p:cNvCxnSpPr>
            <a:cxnSpLocks/>
          </p:cNvCxnSpPr>
          <p:nvPr/>
        </p:nvCxnSpPr>
        <p:spPr>
          <a:xfrm>
            <a:off x="697887" y="1213200"/>
            <a:ext cx="10514596" cy="0"/>
          </a:xfrm>
          <a:prstGeom prst="line">
            <a:avLst/>
          </a:prstGeom>
          <a:ln w="28575">
            <a:solidFill>
              <a:schemeClr val="accent2"/>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870285862"/>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03F1547-2057-4BE5-9AF9-84D76E5A17BD}"/>
              </a:ext>
            </a:extLst>
          </p:cNvPr>
          <p:cNvPicPr>
            <a:picLocks noChangeAspect="1"/>
          </p:cNvPicPr>
          <p:nvPr/>
        </p:nvPicPr>
        <p:blipFill>
          <a:blip r:embed="rId2">
            <a:alphaModFix amt="40000"/>
          </a:blip>
          <a:stretch>
            <a:fillRect/>
          </a:stretch>
        </p:blipFill>
        <p:spPr>
          <a:xfrm>
            <a:off x="-896112" y="-176481"/>
            <a:ext cx="13551408" cy="10151055"/>
          </a:xfrm>
          <a:prstGeom prst="rect">
            <a:avLst/>
          </a:prstGeom>
        </p:spPr>
      </p:pic>
      <p:sp>
        <p:nvSpPr>
          <p:cNvPr id="8" name="Title 7">
            <a:extLst>
              <a:ext uri="{FF2B5EF4-FFF2-40B4-BE49-F238E27FC236}">
                <a16:creationId xmlns:a16="http://schemas.microsoft.com/office/drawing/2014/main" id="{A216BEAF-C204-431A-83AA-C9D430CD899E}"/>
              </a:ext>
            </a:extLst>
          </p:cNvPr>
          <p:cNvSpPr>
            <a:spLocks noGrp="1"/>
          </p:cNvSpPr>
          <p:nvPr>
            <p:ph type="ctrTitle"/>
          </p:nvPr>
        </p:nvSpPr>
        <p:spPr>
          <a:xfrm>
            <a:off x="1773936" y="758952"/>
            <a:ext cx="10222992" cy="1362456"/>
          </a:xfrm>
        </p:spPr>
        <p:txBody>
          <a:bodyPr/>
          <a:lstStyle/>
          <a:p>
            <a:r>
              <a:rPr lang="en-US" dirty="0"/>
              <a:t>Oregon Funding Formula</a:t>
            </a:r>
          </a:p>
        </p:txBody>
      </p:sp>
    </p:spTree>
    <p:extLst>
      <p:ext uri="{BB962C8B-B14F-4D97-AF65-F5344CB8AC3E}">
        <p14:creationId xmlns:p14="http://schemas.microsoft.com/office/powerpoint/2010/main" val="3827400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8621327A-9DA7-48E9-A959-25EAC51FD3B9}"/>
              </a:ext>
            </a:extLst>
          </p:cNvPr>
          <p:cNvPicPr>
            <a:picLocks noChangeAspect="1"/>
          </p:cNvPicPr>
          <p:nvPr/>
        </p:nvPicPr>
        <p:blipFill>
          <a:blip r:embed="rId2"/>
          <a:stretch>
            <a:fillRect/>
          </a:stretch>
        </p:blipFill>
        <p:spPr>
          <a:xfrm>
            <a:off x="1277470" y="705498"/>
            <a:ext cx="9405657" cy="5641514"/>
          </a:xfrm>
          <a:prstGeom prst="rect">
            <a:avLst/>
          </a:prstGeom>
        </p:spPr>
      </p:pic>
      <p:sp>
        <p:nvSpPr>
          <p:cNvPr id="13" name="TextBox 12">
            <a:extLst>
              <a:ext uri="{FF2B5EF4-FFF2-40B4-BE49-F238E27FC236}">
                <a16:creationId xmlns:a16="http://schemas.microsoft.com/office/drawing/2014/main" id="{2C79D2CA-8B0C-4571-8A77-332534C4C153}"/>
              </a:ext>
            </a:extLst>
          </p:cNvPr>
          <p:cNvSpPr txBox="1"/>
          <p:nvPr/>
        </p:nvSpPr>
        <p:spPr>
          <a:xfrm>
            <a:off x="0" y="157045"/>
            <a:ext cx="12192000" cy="707886"/>
          </a:xfrm>
          <a:prstGeom prst="rect">
            <a:avLst/>
          </a:prstGeom>
          <a:noFill/>
        </p:spPr>
        <p:txBody>
          <a:bodyPr wrap="square" rtlCol="0">
            <a:spAutoFit/>
          </a:bodyPr>
          <a:lstStyle/>
          <a:p>
            <a:pPr algn="ctr"/>
            <a:r>
              <a:rPr lang="en-US" sz="4000" dirty="0">
                <a:solidFill>
                  <a:schemeClr val="accent2">
                    <a:lumMod val="75000"/>
                  </a:schemeClr>
                </a:solidFill>
              </a:rPr>
              <a:t>Current Funding Model Based on FTE</a:t>
            </a:r>
          </a:p>
        </p:txBody>
      </p:sp>
    </p:spTree>
    <p:extLst>
      <p:ext uri="{BB962C8B-B14F-4D97-AF65-F5344CB8AC3E}">
        <p14:creationId xmlns:p14="http://schemas.microsoft.com/office/powerpoint/2010/main" val="1473330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2C79D2CA-8B0C-4571-8A77-332534C4C153}"/>
              </a:ext>
            </a:extLst>
          </p:cNvPr>
          <p:cNvSpPr txBox="1"/>
          <p:nvPr/>
        </p:nvSpPr>
        <p:spPr>
          <a:xfrm>
            <a:off x="0" y="143598"/>
            <a:ext cx="12192000" cy="707886"/>
          </a:xfrm>
          <a:prstGeom prst="rect">
            <a:avLst/>
          </a:prstGeom>
          <a:noFill/>
        </p:spPr>
        <p:txBody>
          <a:bodyPr wrap="square" rtlCol="0">
            <a:spAutoFit/>
          </a:bodyPr>
          <a:lstStyle/>
          <a:p>
            <a:pPr algn="ctr"/>
            <a:r>
              <a:rPr lang="en-US" sz="4000" dirty="0">
                <a:solidFill>
                  <a:schemeClr val="accent2">
                    <a:lumMod val="75000"/>
                  </a:schemeClr>
                </a:solidFill>
              </a:rPr>
              <a:t>NEW Funding Model</a:t>
            </a:r>
          </a:p>
        </p:txBody>
      </p:sp>
      <p:pic>
        <p:nvPicPr>
          <p:cNvPr id="3" name="Picture 2">
            <a:extLst>
              <a:ext uri="{FF2B5EF4-FFF2-40B4-BE49-F238E27FC236}">
                <a16:creationId xmlns:a16="http://schemas.microsoft.com/office/drawing/2014/main" id="{D8D2987A-B448-4118-8E1E-20447F007026}"/>
              </a:ext>
            </a:extLst>
          </p:cNvPr>
          <p:cNvPicPr>
            <a:picLocks noChangeAspect="1"/>
          </p:cNvPicPr>
          <p:nvPr/>
        </p:nvPicPr>
        <p:blipFill>
          <a:blip r:embed="rId2"/>
          <a:stretch>
            <a:fillRect/>
          </a:stretch>
        </p:blipFill>
        <p:spPr>
          <a:xfrm>
            <a:off x="1877927" y="1021975"/>
            <a:ext cx="8436145" cy="5069542"/>
          </a:xfrm>
          <a:prstGeom prst="rect">
            <a:avLst/>
          </a:prstGeom>
        </p:spPr>
      </p:pic>
    </p:spTree>
    <p:extLst>
      <p:ext uri="{BB962C8B-B14F-4D97-AF65-F5344CB8AC3E}">
        <p14:creationId xmlns:p14="http://schemas.microsoft.com/office/powerpoint/2010/main" val="3620040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8621327A-9DA7-48E9-A959-25EAC51FD3B9}"/>
              </a:ext>
            </a:extLst>
          </p:cNvPr>
          <p:cNvPicPr>
            <a:picLocks noChangeAspect="1"/>
          </p:cNvPicPr>
          <p:nvPr/>
        </p:nvPicPr>
        <p:blipFill>
          <a:blip r:embed="rId3"/>
          <a:stretch>
            <a:fillRect/>
          </a:stretch>
        </p:blipFill>
        <p:spPr>
          <a:xfrm>
            <a:off x="188258" y="900708"/>
            <a:ext cx="7906789" cy="4742493"/>
          </a:xfrm>
          <a:prstGeom prst="rect">
            <a:avLst/>
          </a:prstGeom>
        </p:spPr>
      </p:pic>
      <p:sp>
        <p:nvSpPr>
          <p:cNvPr id="13" name="TextBox 12">
            <a:extLst>
              <a:ext uri="{FF2B5EF4-FFF2-40B4-BE49-F238E27FC236}">
                <a16:creationId xmlns:a16="http://schemas.microsoft.com/office/drawing/2014/main" id="{2C79D2CA-8B0C-4571-8A77-332534C4C153}"/>
              </a:ext>
            </a:extLst>
          </p:cNvPr>
          <p:cNvSpPr txBox="1"/>
          <p:nvPr/>
        </p:nvSpPr>
        <p:spPr>
          <a:xfrm>
            <a:off x="0" y="0"/>
            <a:ext cx="12192000" cy="1323439"/>
          </a:xfrm>
          <a:prstGeom prst="rect">
            <a:avLst/>
          </a:prstGeom>
          <a:noFill/>
        </p:spPr>
        <p:txBody>
          <a:bodyPr wrap="square" rtlCol="0">
            <a:spAutoFit/>
          </a:bodyPr>
          <a:lstStyle/>
          <a:p>
            <a:pPr algn="ctr"/>
            <a:r>
              <a:rPr lang="en-US" sz="4000" dirty="0">
                <a:solidFill>
                  <a:schemeClr val="accent2">
                    <a:lumMod val="75000"/>
                  </a:schemeClr>
                </a:solidFill>
              </a:rPr>
              <a:t>New Funding Model Based on </a:t>
            </a:r>
          </a:p>
          <a:p>
            <a:pPr algn="ctr"/>
            <a:r>
              <a:rPr lang="en-US" sz="4000" dirty="0">
                <a:solidFill>
                  <a:schemeClr val="accent2">
                    <a:lumMod val="75000"/>
                  </a:schemeClr>
                </a:solidFill>
              </a:rPr>
              <a:t>FTE + Student Support &amp; Success</a:t>
            </a:r>
          </a:p>
        </p:txBody>
      </p:sp>
      <p:sp>
        <p:nvSpPr>
          <p:cNvPr id="8" name="Plus Sign 7">
            <a:extLst>
              <a:ext uri="{FF2B5EF4-FFF2-40B4-BE49-F238E27FC236}">
                <a16:creationId xmlns:a16="http://schemas.microsoft.com/office/drawing/2014/main" id="{52B34586-8299-4DF3-BA9B-B0A7E1115DFE}"/>
              </a:ext>
            </a:extLst>
          </p:cNvPr>
          <p:cNvSpPr/>
          <p:nvPr/>
        </p:nvSpPr>
        <p:spPr>
          <a:xfrm>
            <a:off x="6790682" y="2680773"/>
            <a:ext cx="914400" cy="9144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99F8DE31-38D1-43D2-AA59-0B027E165428}"/>
              </a:ext>
            </a:extLst>
          </p:cNvPr>
          <p:cNvPicPr>
            <a:picLocks noChangeAspect="1"/>
          </p:cNvPicPr>
          <p:nvPr/>
        </p:nvPicPr>
        <p:blipFill>
          <a:blip r:embed="rId4"/>
          <a:stretch>
            <a:fillRect/>
          </a:stretch>
        </p:blipFill>
        <p:spPr>
          <a:xfrm>
            <a:off x="8232064" y="2018595"/>
            <a:ext cx="3490531" cy="2459276"/>
          </a:xfrm>
          <a:prstGeom prst="rect">
            <a:avLst/>
          </a:prstGeom>
        </p:spPr>
      </p:pic>
    </p:spTree>
    <p:extLst>
      <p:ext uri="{BB962C8B-B14F-4D97-AF65-F5344CB8AC3E}">
        <p14:creationId xmlns:p14="http://schemas.microsoft.com/office/powerpoint/2010/main" val="545024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6E9479-0365-4264-A885-EE379D004939}"/>
              </a:ext>
            </a:extLst>
          </p:cNvPr>
          <p:cNvSpPr>
            <a:spLocks noGrp="1"/>
          </p:cNvSpPr>
          <p:nvPr>
            <p:ph type="title"/>
          </p:nvPr>
        </p:nvSpPr>
        <p:spPr>
          <a:xfrm>
            <a:off x="602826" y="128558"/>
            <a:ext cx="10986347" cy="977753"/>
          </a:xfrm>
        </p:spPr>
        <p:txBody>
          <a:bodyPr/>
          <a:lstStyle/>
          <a:p>
            <a:r>
              <a:rPr lang="en-US" sz="4400" b="0" i="0" u="none" strike="noStrike" baseline="0" dirty="0">
                <a:solidFill>
                  <a:schemeClr val="accent2">
                    <a:lumMod val="75000"/>
                  </a:schemeClr>
                </a:solidFill>
                <a:latin typeface="Calibri" panose="020F0502020204030204" pitchFamily="34" charset="0"/>
                <a:cs typeface="Calibri" panose="020F0502020204030204" pitchFamily="34" charset="0"/>
              </a:rPr>
              <a:t>Student Support: Four Prioritized Populations</a:t>
            </a:r>
            <a:endParaRPr lang="en-US" dirty="0">
              <a:solidFill>
                <a:schemeClr val="accent2">
                  <a:lumMod val="75000"/>
                </a:schemeClr>
              </a:solidFill>
              <a:latin typeface="Calibri" panose="020F0502020204030204" pitchFamily="34" charset="0"/>
              <a:cs typeface="Calibri" panose="020F0502020204030204" pitchFamily="34" charset="0"/>
            </a:endParaRPr>
          </a:p>
        </p:txBody>
      </p:sp>
      <p:sp>
        <p:nvSpPr>
          <p:cNvPr id="5" name="Content Placeholder 4">
            <a:extLst>
              <a:ext uri="{FF2B5EF4-FFF2-40B4-BE49-F238E27FC236}">
                <a16:creationId xmlns:a16="http://schemas.microsoft.com/office/drawing/2014/main" id="{F439FA9E-C0D2-4D72-9824-FC78AD826993}"/>
              </a:ext>
            </a:extLst>
          </p:cNvPr>
          <p:cNvSpPr>
            <a:spLocks noGrp="1"/>
          </p:cNvSpPr>
          <p:nvPr>
            <p:ph idx="1"/>
          </p:nvPr>
        </p:nvSpPr>
        <p:spPr>
          <a:xfrm>
            <a:off x="801511" y="1456267"/>
            <a:ext cx="10552289" cy="5156406"/>
          </a:xfrm>
        </p:spPr>
        <p:txBody>
          <a:bodyPr>
            <a:normAutofit lnSpcReduction="10000"/>
          </a:bodyPr>
          <a:lstStyle/>
          <a:p>
            <a:pPr marL="1252538" indent="-1252538">
              <a:lnSpc>
                <a:spcPct val="100000"/>
              </a:lnSpc>
              <a:buNone/>
            </a:pPr>
            <a:r>
              <a:rPr lang="en-US" sz="1800" b="1" i="0" u="none" strike="noStrike" baseline="0" dirty="0">
                <a:solidFill>
                  <a:srgbClr val="000000"/>
                </a:solidFill>
                <a:cs typeface="Calibri" panose="020F0502020204030204" pitchFamily="34" charset="0"/>
              </a:rPr>
              <a:t>Low-income. </a:t>
            </a:r>
            <a:r>
              <a:rPr lang="en-US" sz="1800" b="0" i="0" u="none" strike="noStrike" baseline="0" dirty="0">
                <a:solidFill>
                  <a:srgbClr val="000000"/>
                </a:solidFill>
                <a:cs typeface="Calibri" panose="020F0502020204030204" pitchFamily="34" charset="0"/>
              </a:rPr>
              <a:t>The number of students who received a Pell Grant or Oregon Needs Grant sometime during the academic year at any college in Oregon. </a:t>
            </a:r>
          </a:p>
          <a:p>
            <a:pPr marL="0" indent="0">
              <a:lnSpc>
                <a:spcPct val="100000"/>
              </a:lnSpc>
              <a:buNone/>
            </a:pPr>
            <a:r>
              <a:rPr lang="en-US" sz="1800" b="1" i="0" u="none" strike="noStrike" baseline="0" dirty="0">
                <a:solidFill>
                  <a:srgbClr val="000000"/>
                </a:solidFill>
                <a:cs typeface="Calibri" panose="020F0502020204030204" pitchFamily="34" charset="0"/>
              </a:rPr>
              <a:t>Adult. </a:t>
            </a:r>
            <a:r>
              <a:rPr lang="en-US" sz="1800" b="0" i="0" u="none" strike="noStrike" baseline="0" dirty="0">
                <a:solidFill>
                  <a:srgbClr val="000000"/>
                </a:solidFill>
                <a:cs typeface="Calibri" panose="020F0502020204030204" pitchFamily="34" charset="0"/>
              </a:rPr>
              <a:t>The number of students who were aged 25 or older. </a:t>
            </a:r>
          </a:p>
          <a:p>
            <a:pPr marL="0" indent="0">
              <a:lnSpc>
                <a:spcPct val="100000"/>
              </a:lnSpc>
              <a:buNone/>
            </a:pPr>
            <a:r>
              <a:rPr lang="en-US" sz="1800" b="1" i="0" u="none" strike="noStrike" baseline="0" dirty="0">
                <a:solidFill>
                  <a:srgbClr val="000000"/>
                </a:solidFill>
                <a:cs typeface="Calibri" panose="020F0502020204030204" pitchFamily="34" charset="0"/>
              </a:rPr>
              <a:t>CTE/Workforce Training</a:t>
            </a:r>
            <a:r>
              <a:rPr lang="en-US" sz="1800" b="0" i="0" u="none" strike="noStrike" baseline="0" dirty="0">
                <a:solidFill>
                  <a:srgbClr val="000000"/>
                </a:solidFill>
                <a:cs typeface="Calibri" panose="020F0502020204030204" pitchFamily="34" charset="0"/>
              </a:rPr>
              <a:t>.  The number of students enrolled in CTE programs</a:t>
            </a:r>
          </a:p>
          <a:p>
            <a:pPr marL="0" indent="0">
              <a:lnSpc>
                <a:spcPct val="100000"/>
              </a:lnSpc>
              <a:buNone/>
            </a:pPr>
            <a:r>
              <a:rPr lang="en-US" sz="1800" b="1" i="0" u="none" strike="noStrike" baseline="0" dirty="0">
                <a:solidFill>
                  <a:srgbClr val="000000"/>
                </a:solidFill>
                <a:cs typeface="Calibri" panose="020F0502020204030204" pitchFamily="34" charset="0"/>
              </a:rPr>
              <a:t>Underrepresented (URP) </a:t>
            </a:r>
            <a:r>
              <a:rPr lang="en-US" sz="1800" b="0" i="0" u="none" strike="noStrike" baseline="0" dirty="0">
                <a:solidFill>
                  <a:srgbClr val="000000"/>
                </a:solidFill>
                <a:cs typeface="Calibri" panose="020F0502020204030204" pitchFamily="34" charset="0"/>
              </a:rPr>
              <a:t>The number of students who identify in one of the groups below:</a:t>
            </a:r>
          </a:p>
          <a:p>
            <a:pPr marL="457200" lvl="1" indent="0">
              <a:lnSpc>
                <a:spcPct val="100000"/>
              </a:lnSpc>
              <a:buNone/>
            </a:pPr>
            <a:r>
              <a:rPr lang="en-US" sz="1800" b="0" i="0" u="none" strike="noStrike" baseline="0" dirty="0">
                <a:solidFill>
                  <a:srgbClr val="000000"/>
                </a:solidFill>
                <a:cs typeface="Calibri" panose="020F0502020204030204" pitchFamily="34" charset="0"/>
              </a:rPr>
              <a:t>Asian American/Asian </a:t>
            </a:r>
          </a:p>
          <a:p>
            <a:pPr marL="457200" lvl="1" indent="0">
              <a:lnSpc>
                <a:spcPct val="100000"/>
              </a:lnSpc>
              <a:buNone/>
            </a:pPr>
            <a:r>
              <a:rPr lang="en-US" sz="1800" b="0" i="0" u="none" strike="noStrike" baseline="0" dirty="0">
                <a:solidFill>
                  <a:srgbClr val="000000"/>
                </a:solidFill>
                <a:cs typeface="Calibri" panose="020F0502020204030204" pitchFamily="34" charset="0"/>
              </a:rPr>
              <a:t>Black/African American </a:t>
            </a:r>
          </a:p>
          <a:p>
            <a:pPr marL="457200" lvl="1" indent="0">
              <a:lnSpc>
                <a:spcPct val="100000"/>
              </a:lnSpc>
              <a:buNone/>
            </a:pPr>
            <a:r>
              <a:rPr lang="pt-BR" sz="1800" b="0" i="0" u="none" strike="noStrike" baseline="0" dirty="0">
                <a:solidFill>
                  <a:srgbClr val="000000"/>
                </a:solidFill>
                <a:cs typeface="Calibri" panose="020F0502020204030204" pitchFamily="34" charset="0"/>
              </a:rPr>
              <a:t>Latino/a/x/Hispanic </a:t>
            </a:r>
          </a:p>
          <a:p>
            <a:pPr marL="457200" lvl="1" indent="0">
              <a:lnSpc>
                <a:spcPct val="100000"/>
              </a:lnSpc>
              <a:buNone/>
            </a:pPr>
            <a:r>
              <a:rPr lang="en-US" sz="1800" b="0" i="0" u="none" strike="noStrike" baseline="0" dirty="0">
                <a:solidFill>
                  <a:srgbClr val="000000"/>
                </a:solidFill>
                <a:cs typeface="Calibri" panose="020F0502020204030204" pitchFamily="34" charset="0"/>
              </a:rPr>
              <a:t>Native American/Alaska Native </a:t>
            </a:r>
          </a:p>
          <a:p>
            <a:pPr marL="457200" lvl="1" indent="0">
              <a:lnSpc>
                <a:spcPct val="100000"/>
              </a:lnSpc>
              <a:buNone/>
            </a:pPr>
            <a:r>
              <a:rPr lang="en-US" sz="1800" b="0" i="0" u="none" strike="noStrike" baseline="0" dirty="0">
                <a:solidFill>
                  <a:srgbClr val="000000"/>
                </a:solidFill>
                <a:cs typeface="Calibri" panose="020F0502020204030204" pitchFamily="34" charset="0"/>
              </a:rPr>
              <a:t>Native Hawaiian/Pacific Islander </a:t>
            </a:r>
          </a:p>
          <a:p>
            <a:pPr marL="457200" lvl="1" indent="0">
              <a:lnSpc>
                <a:spcPct val="100000"/>
              </a:lnSpc>
              <a:buNone/>
            </a:pPr>
            <a:r>
              <a:rPr lang="en-US" sz="1800" b="0" i="0" u="none" strike="noStrike" baseline="0" dirty="0">
                <a:solidFill>
                  <a:srgbClr val="000000"/>
                </a:solidFill>
                <a:cs typeface="Calibri" panose="020F0502020204030204" pitchFamily="34" charset="0"/>
              </a:rPr>
              <a:t>Two or more of the above </a:t>
            </a:r>
          </a:p>
          <a:p>
            <a:pPr marL="0" indent="0">
              <a:buNone/>
            </a:pPr>
            <a:endParaRPr lang="en-US" sz="1800" b="0" i="0" u="none" strike="noStrike" baseline="0" dirty="0">
              <a:solidFill>
                <a:srgbClr val="000000"/>
              </a:solidFill>
            </a:endParaRPr>
          </a:p>
          <a:p>
            <a:pPr marL="0" indent="0">
              <a:buNone/>
            </a:pPr>
            <a:r>
              <a:rPr lang="en-US" sz="1800" b="0" i="0" u="none" strike="noStrike" baseline="0" dirty="0">
                <a:solidFill>
                  <a:srgbClr val="000000"/>
                </a:solidFill>
              </a:rPr>
              <a:t>The calculation is weighted by the number of groups a student identify with (2 groups add 20%, 3 groups add 30% and all 4 groups add 40%)</a:t>
            </a:r>
          </a:p>
        </p:txBody>
      </p:sp>
    </p:spTree>
    <p:extLst>
      <p:ext uri="{BB962C8B-B14F-4D97-AF65-F5344CB8AC3E}">
        <p14:creationId xmlns:p14="http://schemas.microsoft.com/office/powerpoint/2010/main" val="2603908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011D5-7171-4896-BE86-31DD652B0BEE}"/>
              </a:ext>
            </a:extLst>
          </p:cNvPr>
          <p:cNvSpPr>
            <a:spLocks noGrp="1"/>
          </p:cNvSpPr>
          <p:nvPr>
            <p:ph type="title"/>
          </p:nvPr>
        </p:nvSpPr>
        <p:spPr/>
        <p:txBody>
          <a:bodyPr>
            <a:normAutofit/>
          </a:bodyPr>
          <a:lstStyle/>
          <a:p>
            <a:r>
              <a:rPr lang="en-US" sz="4400" b="1" dirty="0">
                <a:solidFill>
                  <a:schemeClr val="accent2">
                    <a:lumMod val="75000"/>
                  </a:schemeClr>
                </a:solidFill>
              </a:rPr>
              <a:t>Student Success: Early Momentum Metrics</a:t>
            </a:r>
          </a:p>
        </p:txBody>
      </p:sp>
      <p:sp>
        <p:nvSpPr>
          <p:cNvPr id="3" name="Content Placeholder 2">
            <a:extLst>
              <a:ext uri="{FF2B5EF4-FFF2-40B4-BE49-F238E27FC236}">
                <a16:creationId xmlns:a16="http://schemas.microsoft.com/office/drawing/2014/main" id="{2870D547-2DAF-40DE-BFC1-BA0906FC983B}"/>
              </a:ext>
            </a:extLst>
          </p:cNvPr>
          <p:cNvSpPr>
            <a:spLocks noGrp="1"/>
          </p:cNvSpPr>
          <p:nvPr>
            <p:ph idx="1"/>
          </p:nvPr>
        </p:nvSpPr>
        <p:spPr>
          <a:xfrm>
            <a:off x="697887" y="1433689"/>
            <a:ext cx="10457793" cy="4718755"/>
          </a:xfrm>
        </p:spPr>
        <p:txBody>
          <a:bodyPr>
            <a:normAutofit/>
          </a:bodyPr>
          <a:lstStyle/>
          <a:p>
            <a:pPr marL="1252538" indent="-1252538">
              <a:lnSpc>
                <a:spcPct val="150000"/>
              </a:lnSpc>
              <a:buNone/>
            </a:pPr>
            <a:r>
              <a:rPr lang="en-US" b="1" dirty="0"/>
              <a:t>Non-credit. </a:t>
            </a:r>
            <a:r>
              <a:rPr lang="en-US" dirty="0"/>
              <a:t>This measure indicates the number of students who have completed adult education and/or non-credit workforce training during the given academic year</a:t>
            </a:r>
          </a:p>
          <a:p>
            <a:pPr marL="1196975" indent="-1196975">
              <a:lnSpc>
                <a:spcPct val="150000"/>
              </a:lnSpc>
              <a:buNone/>
            </a:pPr>
            <a:r>
              <a:rPr lang="en-US" b="1" dirty="0"/>
              <a:t>15+ hours. </a:t>
            </a:r>
            <a:r>
              <a:rPr lang="en-US" dirty="0"/>
              <a:t>This measure indicates the number of students who have earned at least 15 credits but fewer than 30 credits by that academic year. Students are counted in the year that they earn their fifteenth credit.</a:t>
            </a:r>
          </a:p>
          <a:p>
            <a:pPr marL="1196975" indent="-1196975">
              <a:lnSpc>
                <a:spcPct val="150000"/>
              </a:lnSpc>
              <a:buNone/>
            </a:pPr>
            <a:r>
              <a:rPr lang="en-US" b="1" dirty="0"/>
              <a:t>30+ hours. </a:t>
            </a:r>
            <a:r>
              <a:rPr lang="en-US" dirty="0"/>
              <a:t>This measure indicates the number of students who have earned 30 or more credits by that academic year. Students are counted in the year that they earn their thirtieth credit. </a:t>
            </a:r>
          </a:p>
          <a:p>
            <a:pPr marL="1828800" indent="-1828800">
              <a:lnSpc>
                <a:spcPct val="150000"/>
              </a:lnSpc>
              <a:buNone/>
            </a:pPr>
            <a:r>
              <a:rPr lang="en-US" b="1" dirty="0"/>
              <a:t>Gateway course. </a:t>
            </a:r>
            <a:r>
              <a:rPr lang="en-US" dirty="0"/>
              <a:t>This measure indicates the headcount of students who earned their first credit in a college-level writing or math course during the given academic year.</a:t>
            </a:r>
          </a:p>
        </p:txBody>
      </p:sp>
    </p:spTree>
    <p:extLst>
      <p:ext uri="{BB962C8B-B14F-4D97-AF65-F5344CB8AC3E}">
        <p14:creationId xmlns:p14="http://schemas.microsoft.com/office/powerpoint/2010/main" val="3729054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996E8-5C2F-4454-B7C8-AD915587CD57}"/>
              </a:ext>
            </a:extLst>
          </p:cNvPr>
          <p:cNvSpPr>
            <a:spLocks noGrp="1"/>
          </p:cNvSpPr>
          <p:nvPr>
            <p:ph type="title"/>
          </p:nvPr>
        </p:nvSpPr>
        <p:spPr/>
        <p:txBody>
          <a:bodyPr>
            <a:normAutofit/>
          </a:bodyPr>
          <a:lstStyle/>
          <a:p>
            <a:r>
              <a:rPr lang="en-US" sz="4400" b="1" dirty="0">
                <a:solidFill>
                  <a:schemeClr val="accent2">
                    <a:lumMod val="75000"/>
                  </a:schemeClr>
                </a:solidFill>
              </a:rPr>
              <a:t>Student Success: Completion</a:t>
            </a:r>
          </a:p>
        </p:txBody>
      </p:sp>
      <p:sp>
        <p:nvSpPr>
          <p:cNvPr id="3" name="Content Placeholder 2">
            <a:extLst>
              <a:ext uri="{FF2B5EF4-FFF2-40B4-BE49-F238E27FC236}">
                <a16:creationId xmlns:a16="http://schemas.microsoft.com/office/drawing/2014/main" id="{EB089ABC-F6B0-43D3-B6C3-A5B77AA00512}"/>
              </a:ext>
            </a:extLst>
          </p:cNvPr>
          <p:cNvSpPr>
            <a:spLocks noGrp="1"/>
          </p:cNvSpPr>
          <p:nvPr>
            <p:ph idx="1"/>
          </p:nvPr>
        </p:nvSpPr>
        <p:spPr>
          <a:xfrm>
            <a:off x="838200" y="1825625"/>
            <a:ext cx="10515600" cy="4292787"/>
          </a:xfrm>
        </p:spPr>
        <p:txBody>
          <a:bodyPr>
            <a:normAutofit fontScale="92500"/>
          </a:bodyPr>
          <a:lstStyle/>
          <a:p>
            <a:pPr marL="0" indent="0">
              <a:lnSpc>
                <a:spcPct val="150000"/>
              </a:lnSpc>
              <a:buNone/>
            </a:pPr>
            <a:r>
              <a:rPr lang="en-US" sz="2400" b="1" dirty="0"/>
              <a:t>Completions. </a:t>
            </a:r>
            <a:r>
              <a:rPr lang="en-US" sz="2400" dirty="0"/>
              <a:t>This measure shows the number of students who earned a credential during the given academic year. It includes all HECC-approved degrees, CTE certificates, non-credit training certificates, Career Pathways certificates, and the recently approved Core Transfer Map completions</a:t>
            </a:r>
          </a:p>
          <a:p>
            <a:pPr marL="0" indent="0">
              <a:lnSpc>
                <a:spcPct val="150000"/>
              </a:lnSpc>
              <a:buNone/>
            </a:pPr>
            <a:r>
              <a:rPr lang="en-US" sz="2400" dirty="0"/>
              <a:t>Additional weighting for completions earned by students in the student support groups (1.5). This measure shows the number of students identifying with one or more of the student support groups who earned a credential in the given academic year. </a:t>
            </a:r>
          </a:p>
        </p:txBody>
      </p:sp>
    </p:spTree>
    <p:extLst>
      <p:ext uri="{BB962C8B-B14F-4D97-AF65-F5344CB8AC3E}">
        <p14:creationId xmlns:p14="http://schemas.microsoft.com/office/powerpoint/2010/main" val="4101004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92EC367B-739F-47D6-84C0-6A250F836883}"/>
              </a:ext>
            </a:extLst>
          </p:cNvPr>
          <p:cNvPicPr>
            <a:picLocks noChangeAspect="1"/>
          </p:cNvPicPr>
          <p:nvPr/>
        </p:nvPicPr>
        <p:blipFill>
          <a:blip r:embed="rId2"/>
          <a:stretch>
            <a:fillRect/>
          </a:stretch>
        </p:blipFill>
        <p:spPr>
          <a:xfrm>
            <a:off x="3159659" y="293733"/>
            <a:ext cx="5872681" cy="5948079"/>
          </a:xfrm>
          <a:prstGeom prst="rect">
            <a:avLst/>
          </a:prstGeom>
        </p:spPr>
      </p:pic>
    </p:spTree>
    <p:extLst>
      <p:ext uri="{BB962C8B-B14F-4D97-AF65-F5344CB8AC3E}">
        <p14:creationId xmlns:p14="http://schemas.microsoft.com/office/powerpoint/2010/main" val="1273571668"/>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415</TotalTime>
  <Words>387</Words>
  <Application>Microsoft Office PowerPoint</Application>
  <PresentationFormat>Widescreen</PresentationFormat>
  <Paragraphs>27</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Calibri</vt:lpstr>
      <vt:lpstr>Calibri Light</vt:lpstr>
      <vt:lpstr>Retrospect</vt:lpstr>
      <vt:lpstr>Oregon Funding Formula</vt:lpstr>
      <vt:lpstr>PowerPoint Presentation</vt:lpstr>
      <vt:lpstr>PowerPoint Presentation</vt:lpstr>
      <vt:lpstr>PowerPoint Presentation</vt:lpstr>
      <vt:lpstr>Student Support: Four Prioritized Populations</vt:lpstr>
      <vt:lpstr>Student Success: Early Momentum Metrics</vt:lpstr>
      <vt:lpstr>Student Success: Completion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Oregon Funding</dc:title>
  <dc:creator>Cathy Thomas</dc:creator>
  <cp:lastModifiedBy>Cathy Thomas</cp:lastModifiedBy>
  <cp:revision>21</cp:revision>
  <dcterms:created xsi:type="dcterms:W3CDTF">2023-03-20T23:29:06Z</dcterms:created>
  <dcterms:modified xsi:type="dcterms:W3CDTF">2023-12-06T21:43:50Z</dcterms:modified>
</cp:coreProperties>
</file>