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9" r:id="rId3"/>
    <p:sldId id="360" r:id="rId4"/>
    <p:sldId id="361" r:id="rId5"/>
    <p:sldId id="362" r:id="rId6"/>
    <p:sldId id="363" r:id="rId7"/>
    <p:sldId id="269" r:id="rId8"/>
    <p:sldId id="349" r:id="rId9"/>
    <p:sldId id="351" r:id="rId10"/>
    <p:sldId id="350" r:id="rId11"/>
    <p:sldId id="3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99" autoAdjust="0"/>
    <p:restoredTop sz="86369" autoAdjust="0"/>
  </p:normalViewPr>
  <p:slideViewPr>
    <p:cSldViewPr snapToGrid="0">
      <p:cViewPr varScale="1">
        <p:scale>
          <a:sx n="81" d="100"/>
          <a:sy n="81" d="100"/>
        </p:scale>
        <p:origin x="126" y="5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475A3-3D24-4B8D-91D5-8339D39CC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F2617F-1390-42B7-AFC3-A6F9EEADD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05C25-B2CE-4B60-8795-3E0AE99FC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53DFB-A906-41C9-84EE-57DC15606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15AF0-669F-4428-936E-6A7C367AE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48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46589-D2B2-4A43-91B5-B23E3E4DE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95DACE-C2CB-4CC7-A6E6-DEF4F33F1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D969F-76C0-4F8D-8374-A2A39A7AE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1A568-1A5A-4679-87A3-CA5472A81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8A4EF-446F-4463-B576-DA7ABF193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4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EA9E-155D-4617-A4AE-F7D50F5C9D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DBA4A-8CDD-451E-8644-A26CA10BBA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D4D7B-7AC5-4231-8B64-A790FF523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29DCE-39DE-4800-9D47-347123054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497B4-D4AE-408C-8C55-52C3F1136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38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855AB-BC2A-4E4E-94D8-BEA633816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356BC-DCC0-46CC-B5D6-1A7625C35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217CD-7BED-40F4-A42B-A76ED3D55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A534F-C300-470B-9EFF-4A7DA722E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2E0CF-4575-45FF-BBE4-84A7D4AA8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1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8E3FD-3C09-4153-A07C-9A231EC5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8DBD6-F22F-4421-A6BF-F23489586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749EE-B7BD-41DF-B77B-97CD132FB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5468B-BB25-43E3-B032-B0CFFC682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C7DB6-0E4C-490F-B8E0-A823559EC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1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AAAC0-813A-44BB-8585-A354E0881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4B11A-85AB-42AA-A0EF-7D18DFAADE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95EEE-48B0-4238-8346-4E8E45EBF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3E98A-F6B1-4AB9-B5F0-A77E13A57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3AE85-6EF3-4E5E-9284-C12E40F36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5445CA-6C0D-4F22-8B8F-4EB23AF59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68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BE0AA-5E3F-46B1-9575-E866B4016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7E85F-DD91-42B6-8853-ECC5EED7B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910C11-E73E-4C6F-BB5E-F8F28C9D5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618C05-D872-455E-A979-C7A6B863B5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E31034-395D-467E-9D28-BE23A459A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42D44-7E04-4E38-920D-42E3D5433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ED8495-F877-43D4-9BD0-A97F41180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28E4DB-3701-4C18-97DB-908CFEDD2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30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0723-FC7D-42BB-BF2C-3920D68B3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831F46-2C7E-4625-BC0F-F0DD18FBA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441B69-0A3C-4B40-8E48-11A6ACCC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509443-18C3-4AE3-A5A5-DBEC241C1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0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632F6-95FA-4AD5-962B-BF59A0BF7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323E12-13E0-4897-83D2-2653BF268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8BAAF2-F022-4FFB-B8FB-1DC58E1E0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4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52B9C-7099-4312-A70D-9FEEC91AF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C58E8-EEE5-422A-A454-3A7AEAF16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43308-A6E0-4D58-824C-29E2E9990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EFAA77-38AC-4C16-801E-747359441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435CFF-5877-4E33-B276-F04B2D807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DB4BE-E16D-4EFC-A86A-FB682375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4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2CBCF-379A-492F-9FF7-DA64C9899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310E50-81F9-422D-814D-D3596EBC6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D1EC33-5E8A-4B09-96F8-F5115AA73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0CD14-4425-4D88-82CB-29737B14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2DF22A-ACEA-4B31-9DBC-F2AFBE9DC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60634-E514-4639-97FA-569D8CBF8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3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373955-B1D0-43E8-B16A-66A01919C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C9803-9239-42D7-8E4F-D615B975C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7E28E-EF76-454E-9C24-9334F40BC8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80B66-B23D-43EC-A500-2A20F7292C3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41B0A-FC0F-4D2F-9BAA-D05A87B234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BDB60-9D2C-44DB-909B-AFB8736593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54E30-3EDC-4DE1-881C-A5F68BF18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3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BCBDE-6A4B-4FEE-87AE-BDF36E430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94358" cy="1589032"/>
          </a:xfrm>
        </p:spPr>
        <p:txBody>
          <a:bodyPr>
            <a:normAutofit fontScale="90000"/>
          </a:bodyPr>
          <a:lstStyle/>
          <a:p>
            <a:br>
              <a:rPr lang="en-US" sz="2800" dirty="0"/>
            </a:br>
            <a:r>
              <a:rPr lang="en-US" sz="2800" dirty="0"/>
              <a:t>How to Create &amp; Approve Purchase Orders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 err="1"/>
              <a:t>ExpressLane</a:t>
            </a:r>
            <a:r>
              <a:rPr lang="en-US" sz="2800" dirty="0"/>
              <a:t> 9 ( Banner Self-Service) </a:t>
            </a:r>
          </a:p>
        </p:txBody>
      </p:sp>
    </p:spTree>
    <p:extLst>
      <p:ext uri="{BB962C8B-B14F-4D97-AF65-F5344CB8AC3E}">
        <p14:creationId xmlns:p14="http://schemas.microsoft.com/office/powerpoint/2010/main" val="490103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hape&#10;&#10;Description automatically generated">
            <a:extLst>
              <a:ext uri="{FF2B5EF4-FFF2-40B4-BE49-F238E27FC236}">
                <a16:creationId xmlns:a16="http://schemas.microsoft.com/office/drawing/2014/main" id="{ACA84E01-9177-BA48-AB76-155CD13F8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3BC6BEB-650B-43BC-A325-B353402920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5623" y="49106"/>
            <a:ext cx="4420998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Role of the Approver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27C45D8-27DF-4184-8A47-ADC2D02E214F}"/>
              </a:ext>
            </a:extLst>
          </p:cNvPr>
          <p:cNvSpPr txBox="1">
            <a:spLocks/>
          </p:cNvSpPr>
          <p:nvPr/>
        </p:nvSpPr>
        <p:spPr>
          <a:xfrm>
            <a:off x="1524" y="1061208"/>
            <a:ext cx="10898851" cy="3263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Budget Managers and higher-level personnel are among those who may serve as Approvers.  Approvers are:</a:t>
            </a:r>
          </a:p>
          <a:p>
            <a:r>
              <a:rPr lang="en-US" sz="1800" dirty="0">
                <a:solidFill>
                  <a:srgbClr val="000000"/>
                </a:solidFill>
              </a:rPr>
              <a:t>Responsible for reviewing and endorsing purchase requests regularly and confirming adherence to budgetary requirements </a:t>
            </a:r>
          </a:p>
          <a:p>
            <a:r>
              <a:rPr lang="en-US" sz="1800" dirty="0">
                <a:solidFill>
                  <a:srgbClr val="000000"/>
                </a:solidFill>
              </a:rPr>
              <a:t>Guaranteeing the best possible value for the purchase</a:t>
            </a:r>
          </a:p>
          <a:p>
            <a:r>
              <a:rPr lang="en-US" sz="1800" dirty="0">
                <a:solidFill>
                  <a:srgbClr val="000000"/>
                </a:solidFill>
              </a:rPr>
              <a:t>Approving purchase orders</a:t>
            </a:r>
          </a:p>
          <a:p>
            <a:r>
              <a:rPr lang="en-US" sz="1800" dirty="0">
                <a:solidFill>
                  <a:srgbClr val="000000"/>
                </a:solidFill>
              </a:rPr>
              <a:t>Overseeing delivery, and resolving any problems or conflicts that may arise </a:t>
            </a:r>
          </a:p>
          <a:p>
            <a:endParaRPr lang="en-US" sz="1800" dirty="0">
              <a:solidFill>
                <a:srgbClr val="000000"/>
              </a:solidFill>
            </a:endParaRPr>
          </a:p>
          <a:p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740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BA949-6119-44CC-8C1A-145BD0AA7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384" y="188284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Any questions? </a:t>
            </a:r>
            <a:br>
              <a:rPr lang="en-US" dirty="0"/>
            </a:br>
            <a:r>
              <a:rPr lang="en-US" dirty="0"/>
              <a:t>Please email to </a:t>
            </a:r>
            <a:r>
              <a:rPr lang="en-US" dirty="0" err="1"/>
              <a:t>contractprocurement@lanecc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7936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hape&#10;&#10;Description automatically generated">
            <a:extLst>
              <a:ext uri="{FF2B5EF4-FFF2-40B4-BE49-F238E27FC236}">
                <a16:creationId xmlns:a16="http://schemas.microsoft.com/office/drawing/2014/main" id="{ACA84E01-9177-BA48-AB76-155CD13F8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3BC6BEB-650B-43BC-A325-B353402920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-1" y="22182"/>
            <a:ext cx="9724445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to create a PO in </a:t>
            </a:r>
            <a:r>
              <a:rPr kumimoji="0" lang="en-US" sz="2800" b="0" i="0" u="none" strike="noStrike" kern="1200" cap="none" spc="0" normalizeH="0" baseline="0" noProof="0" dirty="0" err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ExpressLane</a:t>
            </a:r>
            <a:r>
              <a:rPr kumimoji="0" lang="en-US" sz="2800" b="0" i="0" u="none" strike="noStrike" kern="1200" cap="none" spc="0" normalizeH="0" baseline="0" noProof="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9 – Banner Help Services - 1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E670E3-0BC8-44F7-9433-9153E1F8E431}"/>
              </a:ext>
            </a:extLst>
          </p:cNvPr>
          <p:cNvSpPr txBox="1"/>
          <p:nvPr/>
        </p:nvSpPr>
        <p:spPr>
          <a:xfrm>
            <a:off x="275771" y="1089522"/>
            <a:ext cx="471589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Go to </a:t>
            </a:r>
            <a:r>
              <a:rPr lang="en-US" dirty="0" err="1"/>
              <a:t>ExpressLane</a:t>
            </a:r>
            <a:r>
              <a:rPr lang="en-US" dirty="0"/>
              <a:t> 9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Login to Lane CAS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Enter your L Number and network password, Select Login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Click Purchase Orders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ECC80B5-62F3-404A-A8CD-398C05F99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0602" y="1275008"/>
            <a:ext cx="7142466" cy="461318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B5FAD0F-AA8A-4D21-9B0D-B65F864A6B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11403" y="2125014"/>
            <a:ext cx="489397" cy="167425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87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hape&#10;&#10;Description automatically generated">
            <a:extLst>
              <a:ext uri="{FF2B5EF4-FFF2-40B4-BE49-F238E27FC236}">
                <a16:creationId xmlns:a16="http://schemas.microsoft.com/office/drawing/2014/main" id="{ACA84E01-9177-BA48-AB76-155CD13F8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3BC6BEB-650B-43BC-A325-B353402920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-1" y="-5461"/>
            <a:ext cx="9175805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to create PO in </a:t>
            </a:r>
            <a:r>
              <a:rPr kumimoji="0" lang="en-US" sz="2800" b="0" i="0" u="none" strike="noStrike" kern="1200" cap="none" spc="0" normalizeH="0" baseline="0" noProof="0" dirty="0" err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ExpressLane</a:t>
            </a:r>
            <a:r>
              <a:rPr kumimoji="0" lang="en-US" sz="2800" b="0" i="0" u="none" strike="noStrike" kern="1200" cap="none" spc="0" normalizeH="0" baseline="0" noProof="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9 – Banner Help Services-2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342854-3DB8-4896-9412-57882A2DE71A}"/>
              </a:ext>
            </a:extLst>
          </p:cNvPr>
          <p:cNvSpPr txBox="1"/>
          <p:nvPr/>
        </p:nvSpPr>
        <p:spPr>
          <a:xfrm>
            <a:off x="275771" y="1089522"/>
            <a:ext cx="358502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Select Transaction , 	Purchase , Delivery Date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 startAt="2"/>
            </a:pPr>
            <a:r>
              <a:rPr lang="en-US" dirty="0"/>
              <a:t>Buyer Code is always LCC</a:t>
            </a:r>
          </a:p>
          <a:p>
            <a:pPr marL="342900" indent="-342900">
              <a:buAutoNum type="arabicPeriod" startAt="2"/>
            </a:pPr>
            <a:endParaRPr lang="en-US" dirty="0"/>
          </a:p>
          <a:p>
            <a:pPr marL="342900" indent="-342900">
              <a:buAutoNum type="arabicPeriod" startAt="3"/>
            </a:pPr>
            <a:r>
              <a:rPr lang="en-US" dirty="0"/>
              <a:t>Select Vendor ID and Click 	Validate , confirm Vendor 	information</a:t>
            </a:r>
          </a:p>
          <a:p>
            <a:pPr marL="342900" indent="-342900">
              <a:buAutoNum type="arabicPeriod" startAt="3"/>
            </a:pPr>
            <a:endParaRPr lang="en-US" dirty="0"/>
          </a:p>
          <a:p>
            <a:pPr marL="342900" indent="-342900">
              <a:buAutoNum type="arabicPeriod" startAt="4"/>
            </a:pPr>
            <a:r>
              <a:rPr lang="en-US" dirty="0"/>
              <a:t>Check Requestor Detail</a:t>
            </a:r>
          </a:p>
          <a:p>
            <a:pPr marL="342900" indent="-342900">
              <a:buAutoNum type="arabicPeriod" startAt="4"/>
            </a:pPr>
            <a:r>
              <a:rPr lang="en-US" dirty="0"/>
              <a:t>If printing or emailing in </a:t>
            </a:r>
            <a:r>
              <a:rPr lang="en-US" dirty="0" err="1"/>
              <a:t>Fpapord</a:t>
            </a:r>
            <a:r>
              <a:rPr lang="en-US" dirty="0"/>
              <a:t>, add the requestor email you would like it to be emailed to</a:t>
            </a:r>
          </a:p>
          <a:p>
            <a:pPr marL="342900" indent="-342900">
              <a:buAutoNum type="arabicPeriod" startAt="4"/>
            </a:pPr>
            <a:r>
              <a:rPr lang="en-US" dirty="0"/>
              <a:t>The fields Attention to and comments will also print on the PO in </a:t>
            </a:r>
            <a:r>
              <a:rPr lang="en-US" dirty="0" err="1"/>
              <a:t>Fpapord</a:t>
            </a:r>
            <a:endParaRPr lang="en-US" dirty="0"/>
          </a:p>
          <a:p>
            <a:pPr marL="342900" indent="-342900">
              <a:buAutoNum type="arabicPeriod" startAt="4"/>
            </a:pPr>
            <a:endParaRPr lang="en-US" dirty="0"/>
          </a:p>
          <a:p>
            <a:r>
              <a:rPr lang="en-US" dirty="0"/>
              <a:t>5.   Check Account and 	Organization Details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674BD4-5E72-45A2-9654-8E4ED6796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5280" y="689802"/>
            <a:ext cx="5339008" cy="62116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F6912CC-DA43-4D38-BEA4-61043404D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00045" y="4018208"/>
            <a:ext cx="579549" cy="1287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3F2BAF-AC47-47AF-9406-F39CBABE0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67848" y="4082602"/>
            <a:ext cx="291308" cy="643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C09049-81E4-44CF-98AA-FAE40AB33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52445" y="2522112"/>
            <a:ext cx="579549" cy="1287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11AD2F-D723-41B9-B9E3-B269057ED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65347" y="2871786"/>
            <a:ext cx="1550882" cy="90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hape&#10;&#10;Description automatically generated">
            <a:extLst>
              <a:ext uri="{FF2B5EF4-FFF2-40B4-BE49-F238E27FC236}">
                <a16:creationId xmlns:a16="http://schemas.microsoft.com/office/drawing/2014/main" id="{ACA84E01-9177-BA48-AB76-155CD13F8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3BC6BEB-650B-43BC-A325-B353402920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2539"/>
            <a:ext cx="9422296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to create PO in </a:t>
            </a:r>
            <a:r>
              <a:rPr kumimoji="0" lang="en-US" sz="2800" b="0" i="0" u="none" strike="noStrike" kern="1200" cap="none" spc="0" normalizeH="0" baseline="0" noProof="0" dirty="0" err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ExpressLane</a:t>
            </a:r>
            <a:r>
              <a:rPr kumimoji="0" lang="en-US" sz="2800" b="0" i="0" u="none" strike="noStrike" kern="1200" cap="none" spc="0" normalizeH="0" baseline="0" noProof="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9 – Banner Help Services-3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342854-3DB8-4896-9412-57882A2DE71A}"/>
              </a:ext>
            </a:extLst>
          </p:cNvPr>
          <p:cNvSpPr txBox="1"/>
          <p:nvPr/>
        </p:nvSpPr>
        <p:spPr>
          <a:xfrm>
            <a:off x="275771" y="1089522"/>
            <a:ext cx="1071154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Select Purchase Order Commodities</a:t>
            </a:r>
          </a:p>
          <a:p>
            <a:pPr marL="342900" indent="-342900">
              <a:buAutoNum type="arabicPeriod" startAt="2"/>
            </a:pPr>
            <a:r>
              <a:rPr lang="en-US" dirty="0"/>
              <a:t>Enter U/M , Quantity, Unit Price</a:t>
            </a:r>
          </a:p>
          <a:p>
            <a:pPr marL="342900" indent="-342900">
              <a:buAutoNum type="arabicPeriod" startAt="3"/>
            </a:pPr>
            <a:r>
              <a:rPr lang="en-US" dirty="0"/>
              <a:t>Validate the Commodity</a:t>
            </a:r>
          </a:p>
          <a:p>
            <a:pPr marL="342900" indent="-342900">
              <a:buAutoNum type="arabicPeriod" startAt="4"/>
            </a:pPr>
            <a:r>
              <a:rPr lang="en-US" dirty="0"/>
              <a:t>Add additional lines as needed.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3CF620-ED7E-4285-A32E-5CE93430B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" y="3110613"/>
            <a:ext cx="12192000" cy="213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409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hape&#10;&#10;Description automatically generated">
            <a:extLst>
              <a:ext uri="{FF2B5EF4-FFF2-40B4-BE49-F238E27FC236}">
                <a16:creationId xmlns:a16="http://schemas.microsoft.com/office/drawing/2014/main" id="{ACA84E01-9177-BA48-AB76-155CD13F8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3BC6BEB-650B-43BC-A325-B353402920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2539"/>
            <a:ext cx="9414344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to create PO in </a:t>
            </a:r>
            <a:r>
              <a:rPr kumimoji="0" lang="en-US" sz="2800" b="0" i="0" u="none" strike="noStrike" kern="1200" cap="none" spc="0" normalizeH="0" baseline="0" noProof="0" dirty="0" err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ExpressLane</a:t>
            </a:r>
            <a:r>
              <a:rPr kumimoji="0" lang="en-US" sz="2800" b="0" i="0" u="none" strike="noStrike" kern="1200" cap="none" spc="0" normalizeH="0" baseline="0" noProof="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9 – Banner Help Services-4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342854-3DB8-4896-9412-57882A2DE71A}"/>
              </a:ext>
            </a:extLst>
          </p:cNvPr>
          <p:cNvSpPr txBox="1"/>
          <p:nvPr/>
        </p:nvSpPr>
        <p:spPr>
          <a:xfrm>
            <a:off x="297543" y="1251422"/>
            <a:ext cx="1071154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Enter Purchase Order Accounting</a:t>
            </a:r>
          </a:p>
          <a:p>
            <a:pPr marL="342900" indent="-342900">
              <a:buAutoNum type="arabicPeriod" startAt="2"/>
            </a:pPr>
            <a:r>
              <a:rPr lang="en-US" dirty="0"/>
              <a:t>Choose either Dollar or Percent</a:t>
            </a:r>
          </a:p>
          <a:p>
            <a:pPr marL="342900" indent="-342900">
              <a:buAutoNum type="arabicPeriod" startAt="2"/>
            </a:pPr>
            <a:r>
              <a:rPr lang="en-US" dirty="0"/>
              <a:t>Chart for Lane Community College is always L</a:t>
            </a:r>
          </a:p>
          <a:p>
            <a:pPr marL="342900" indent="-342900">
              <a:buAutoNum type="arabicPeriod" startAt="3"/>
            </a:pPr>
            <a:r>
              <a:rPr lang="en-US" dirty="0"/>
              <a:t>Enter Fund , Organization, Account , Program  ( FOAP)</a:t>
            </a:r>
          </a:p>
          <a:p>
            <a:pPr marL="342900" indent="-342900">
              <a:buAutoNum type="arabicPeriod" startAt="4"/>
            </a:pPr>
            <a:r>
              <a:rPr lang="en-US" dirty="0"/>
              <a:t>Enter Accounting ( % or Dollar Value applicable to FOAP)</a:t>
            </a:r>
          </a:p>
          <a:p>
            <a:pPr marL="342900" indent="-342900">
              <a:buAutoNum type="arabicPeriod" startAt="4"/>
            </a:pPr>
            <a:r>
              <a:rPr lang="en-US" dirty="0"/>
              <a:t>Validate and Complete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43119D-E880-47EF-A4B7-6863637300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144" y="3130348"/>
            <a:ext cx="11058244" cy="2733796"/>
          </a:xfrm>
          <a:prstGeom prst="rect">
            <a:avLst/>
          </a:prstGeom>
        </p:spPr>
      </p:pic>
      <p:sp>
        <p:nvSpPr>
          <p:cNvPr id="7" name="Arrow: Down 6">
            <a:extLst>
              <a:ext uri="{FF2B5EF4-FFF2-40B4-BE49-F238E27FC236}">
                <a16:creationId xmlns:a16="http://schemas.microsoft.com/office/drawing/2014/main" id="{35E539BC-334F-4152-9B01-82C7621F8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513911" y="4619443"/>
            <a:ext cx="140717" cy="6425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9DC7E39C-5A2B-4320-8B49-553757BB4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93881" y="4612847"/>
            <a:ext cx="94998" cy="6425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EE8F6EFC-B246-45E0-97BC-A6FD8F63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4692541" y="4619444"/>
            <a:ext cx="94998" cy="6425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16309A35-A03A-4665-89F7-90824B6F9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5955283" y="4567983"/>
            <a:ext cx="94998" cy="6939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34503BAA-501A-43CC-816F-DB7A340291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6918251" y="4567983"/>
            <a:ext cx="94998" cy="6873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F3ED0B2-7707-4251-A20E-28785FAD2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5055" y="5559133"/>
            <a:ext cx="1814286" cy="84656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B1EEDBD-7A1C-4ED7-B4A9-9F9475383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7543" y="3282747"/>
            <a:ext cx="1814286" cy="84656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40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hape&#10;&#10;Description automatically generated">
            <a:extLst>
              <a:ext uri="{FF2B5EF4-FFF2-40B4-BE49-F238E27FC236}">
                <a16:creationId xmlns:a16="http://schemas.microsoft.com/office/drawing/2014/main" id="{ACA84E01-9177-BA48-AB76-155CD13F8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9"/>
          <a:stretch/>
        </p:blipFill>
        <p:spPr>
          <a:xfrm>
            <a:off x="0" y="49106"/>
            <a:ext cx="12191980" cy="6856718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3BC6BEB-650B-43BC-A325-B353402920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5622" y="49106"/>
            <a:ext cx="8825497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to print Express 9 entry PO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0BB2F8-DC9E-4E06-BAFA-D55B1CB36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491824" y="1837565"/>
            <a:ext cx="7641866" cy="393508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252036-155C-4110-95BB-0386752B9225}"/>
              </a:ext>
            </a:extLst>
          </p:cNvPr>
          <p:cNvSpPr txBox="1"/>
          <p:nvPr/>
        </p:nvSpPr>
        <p:spPr>
          <a:xfrm>
            <a:off x="0" y="769583"/>
            <a:ext cx="10294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Go to Banner / enter FPAPORD/Choose Banner Printer/Enter Special Print Parameter –XE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8C1F54-3C6D-4A09-BA6A-453BA6B11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901558"/>
            <a:ext cx="4491823" cy="1568198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2A2D916B-70E3-4E05-A1B8-A3C7CC8039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6032" y="2719346"/>
            <a:ext cx="1542553" cy="70965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81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hape&#10;&#10;Description automatically generated">
            <a:extLst>
              <a:ext uri="{FF2B5EF4-FFF2-40B4-BE49-F238E27FC236}">
                <a16:creationId xmlns:a16="http://schemas.microsoft.com/office/drawing/2014/main" id="{ACA84E01-9177-BA48-AB76-155CD13F8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3BC6BEB-650B-43BC-A325-B353402920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20473" y="-70999"/>
            <a:ext cx="7909419" cy="8309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4.c. Purchase Order Approval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30FA70-FB18-4AC1-A826-0DF1C2EDB8A1}"/>
              </a:ext>
            </a:extLst>
          </p:cNvPr>
          <p:cNvSpPr txBox="1"/>
          <p:nvPr/>
        </p:nvSpPr>
        <p:spPr>
          <a:xfrm>
            <a:off x="503338" y="1518715"/>
            <a:ext cx="10654019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595959"/>
                </a:solidFill>
                <a:effectLst/>
              </a:rPr>
              <a:t> Purchase Orders will be reviewed and approved through “</a:t>
            </a:r>
            <a:r>
              <a:rPr lang="en-US" b="0" i="0" u="none" strike="noStrike" dirty="0" err="1">
                <a:solidFill>
                  <a:srgbClr val="595959"/>
                </a:solidFill>
                <a:effectLst/>
              </a:rPr>
              <a:t>ExpressLane</a:t>
            </a:r>
            <a:r>
              <a:rPr lang="en-US" b="0" i="0" u="none" strike="noStrike" dirty="0">
                <a:solidFill>
                  <a:srgbClr val="595959"/>
                </a:solidFill>
                <a:effectLst/>
              </a:rPr>
              <a:t> (Banner Self-Service) ” by the Workflow Approvers.  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595959"/>
                </a:solidFill>
                <a:effectLst/>
              </a:rPr>
              <a:t>The following information will be verified: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595959"/>
                </a:solidFill>
                <a:effectLst/>
              </a:rPr>
              <a:t>Order type (regular vs standing)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595959"/>
                </a:solidFill>
                <a:effectLst/>
              </a:rPr>
              <a:t>Vendor name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595959"/>
                </a:solidFill>
                <a:effectLst/>
              </a:rPr>
              <a:t>Contract agreement if any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595959"/>
                </a:solidFill>
                <a:effectLst/>
              </a:rPr>
              <a:t>Purchase description and cost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595959"/>
                </a:solidFill>
                <a:effectLst/>
              </a:rPr>
              <a:t>Applied FOAP (fund, organization, account, &amp; program)</a:t>
            </a:r>
          </a:p>
          <a:p>
            <a:pPr rtl="0" fontAlgn="base">
              <a:spcBef>
                <a:spcPts val="0"/>
              </a:spcBef>
              <a:spcAft>
                <a:spcPts val="1200"/>
              </a:spcAft>
            </a:pPr>
            <a:r>
              <a:rPr lang="en-US" b="0" i="0" u="none" strike="noStrike" dirty="0">
                <a:solidFill>
                  <a:srgbClr val="595959"/>
                </a:solidFill>
                <a:effectLst/>
              </a:rPr>
              <a:t>2. After the PO is approved, the requestor needs to submit the documentation to the vendor. Always attach contracts/quotes. 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b="0" i="0" u="none" strike="noStrike" dirty="0">
                <a:solidFill>
                  <a:srgbClr val="595959"/>
                </a:solidFill>
                <a:effectLst/>
              </a:rPr>
              <a:t>3. Always confirm vendor acknowledgement and delivery date </a:t>
            </a: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0748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15;p20" descr="expresslane login">
            <a:extLst>
              <a:ext uri="{FF2B5EF4-FFF2-40B4-BE49-F238E27FC236}">
                <a16:creationId xmlns:a16="http://schemas.microsoft.com/office/drawing/2014/main" id="{7A39BCA7-F293-418A-9EC9-0AA1FEEA201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60727" y="420613"/>
            <a:ext cx="2533475" cy="1895269"/>
          </a:xfrm>
          <a:prstGeom prst="rect">
            <a:avLst/>
          </a:prstGeom>
          <a:noFill/>
          <a:ln w="19050">
            <a:solidFill>
              <a:schemeClr val="accent1">
                <a:lumMod val="50000"/>
              </a:schemeClr>
            </a:solidFill>
          </a:ln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CA6E4AC4-72B7-498C-97B1-F230210796E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721291" y="51281"/>
            <a:ext cx="3688382" cy="369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Steps for PO approval in Express Lane</a:t>
            </a:r>
          </a:p>
        </p:txBody>
      </p:sp>
      <p:pic>
        <p:nvPicPr>
          <p:cNvPr id="3" name="Picture 2" descr="my finance">
            <a:extLst>
              <a:ext uri="{FF2B5EF4-FFF2-40B4-BE49-F238E27FC236}">
                <a16:creationId xmlns:a16="http://schemas.microsoft.com/office/drawing/2014/main" id="{81F780D5-23B0-4D3D-9B27-07A8122CC1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604" y="1565503"/>
            <a:ext cx="4151110" cy="4265796"/>
          </a:xfrm>
          <a:prstGeom prst="rect">
            <a:avLst/>
          </a:prstGeom>
        </p:spPr>
      </p:pic>
      <p:pic>
        <p:nvPicPr>
          <p:cNvPr id="9" name="Picture 8" descr="user id and document number entry field">
            <a:extLst>
              <a:ext uri="{FF2B5EF4-FFF2-40B4-BE49-F238E27FC236}">
                <a16:creationId xmlns:a16="http://schemas.microsoft.com/office/drawing/2014/main" id="{0DD4E992-E9D9-426D-A1F6-351690E50E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3714" y="3429000"/>
            <a:ext cx="5142699" cy="237205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44E9D02-E3BD-43F5-84C4-7A2792E57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2983" y="2189527"/>
            <a:ext cx="268448" cy="2181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986E0F-9096-451B-BD9F-1C0E837A119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801921" y="175047"/>
            <a:ext cx="4907561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Check points for Approver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B7B240-A756-46E5-8571-81F1516C893B}"/>
              </a:ext>
            </a:extLst>
          </p:cNvPr>
          <p:cNvSpPr txBox="1"/>
          <p:nvPr/>
        </p:nvSpPr>
        <p:spPr>
          <a:xfrm>
            <a:off x="7466202" y="5086001"/>
            <a:ext cx="4530055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lvl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US" dirty="0">
                <a:solidFill>
                  <a:srgbClr val="FF0000"/>
                </a:solidFill>
              </a:rPr>
              <a:t>Notes : </a:t>
            </a:r>
          </a:p>
          <a:p>
            <a:pPr marL="4572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>
                <a:solidFill>
                  <a:srgbClr val="FF0000"/>
                </a:solidFill>
              </a:rPr>
              <a:t>There is no email notification for the approver </a:t>
            </a:r>
          </a:p>
          <a:p>
            <a:pPr marL="4572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>
                <a:solidFill>
                  <a:srgbClr val="FF0000"/>
                </a:solidFill>
              </a:rPr>
              <a:t>As an approver, you are responsible for checking </a:t>
            </a:r>
            <a:r>
              <a:rPr lang="en-US" dirty="0" err="1">
                <a:solidFill>
                  <a:srgbClr val="FF0000"/>
                </a:solidFill>
              </a:rPr>
              <a:t>ExpressLane</a:t>
            </a:r>
            <a:r>
              <a:rPr lang="en-US" dirty="0">
                <a:solidFill>
                  <a:srgbClr val="FF0000"/>
                </a:solidFill>
              </a:rPr>
              <a:t> perpetually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D490057-352E-40A2-BFCE-E10102B448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564" y="636711"/>
            <a:ext cx="6273007" cy="609761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3EE8C8D-D3C7-4DF4-9295-98DEAA9BA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41196" y="1182848"/>
            <a:ext cx="360725" cy="1426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0AAC75-2887-4AC1-80E5-E89E25A40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62631" y="2647437"/>
            <a:ext cx="376107" cy="1796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573453D-60A6-46DD-89D1-6B672D4B5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73086" y="2967617"/>
            <a:ext cx="376107" cy="1796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C35FBC-8F7F-4FFE-A21D-C35CE8952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4660" y="3651963"/>
            <a:ext cx="376107" cy="1796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48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442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 How to Create &amp; Approve Purchase Orders  ExpressLane 9 ( Banner Self-Service) </vt:lpstr>
      <vt:lpstr>How to create a PO in ExpressLane 9 – Banner Help Services - 1</vt:lpstr>
      <vt:lpstr>How to create PO in ExpressLane 9 – Banner Help Services-2</vt:lpstr>
      <vt:lpstr>How to create PO in ExpressLane 9 – Banner Help Services-3</vt:lpstr>
      <vt:lpstr>How to create PO in ExpressLane 9 – Banner Help Services-4</vt:lpstr>
      <vt:lpstr>How to print Express 9 entry PO</vt:lpstr>
      <vt:lpstr>4.c. Purchase Order Approval</vt:lpstr>
      <vt:lpstr>Steps for PO approval in Express Lane</vt:lpstr>
      <vt:lpstr>Check points for Approver</vt:lpstr>
      <vt:lpstr>The Role of the Approver</vt:lpstr>
      <vt:lpstr>Any questions?  Please email to contractprocurement@lanecc.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Create &amp; Approve Purchase Orders  Express 9 ( Banner Self-Services)</dc:title>
  <dc:creator>Laura Aung</dc:creator>
  <cp:lastModifiedBy>Rory Beck</cp:lastModifiedBy>
  <cp:revision>12</cp:revision>
  <dcterms:created xsi:type="dcterms:W3CDTF">2023-11-30T19:58:04Z</dcterms:created>
  <dcterms:modified xsi:type="dcterms:W3CDTF">2024-03-08T22:14:04Z</dcterms:modified>
</cp:coreProperties>
</file>