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19" r:id="rId2"/>
    <p:sldId id="341" r:id="rId3"/>
    <p:sldId id="340" r:id="rId4"/>
    <p:sldId id="310" r:id="rId5"/>
    <p:sldId id="322" r:id="rId6"/>
    <p:sldId id="357" r:id="rId7"/>
    <p:sldId id="326" r:id="rId8"/>
    <p:sldId id="343" r:id="rId9"/>
    <p:sldId id="260" r:id="rId10"/>
    <p:sldId id="268" r:id="rId11"/>
    <p:sldId id="344" r:id="rId12"/>
    <p:sldId id="345" r:id="rId13"/>
    <p:sldId id="346" r:id="rId14"/>
    <p:sldId id="347" r:id="rId15"/>
    <p:sldId id="271" r:id="rId16"/>
    <p:sldId id="348" r:id="rId17"/>
    <p:sldId id="269" r:id="rId18"/>
    <p:sldId id="349" r:id="rId19"/>
    <p:sldId id="351" r:id="rId20"/>
    <p:sldId id="350" r:id="rId21"/>
    <p:sldId id="270" r:id="rId22"/>
    <p:sldId id="353" r:id="rId23"/>
    <p:sldId id="354" r:id="rId24"/>
    <p:sldId id="273" r:id="rId25"/>
    <p:sldId id="355" r:id="rId26"/>
    <p:sldId id="356" r:id="rId27"/>
    <p:sldId id="274" r:id="rId28"/>
    <p:sldId id="35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tchingsS" initials="H" lastIdx="3" clrIdx="0">
    <p:extLst>
      <p:ext uri="{19B8F6BF-5375-455C-9EA6-DF929625EA0E}">
        <p15:presenceInfo xmlns:p15="http://schemas.microsoft.com/office/powerpoint/2012/main" userId="Hutching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0" autoAdjust="0"/>
    <p:restoredTop sz="86369" autoAdjust="0"/>
  </p:normalViewPr>
  <p:slideViewPr>
    <p:cSldViewPr snapToGrid="0" snapToObjects="1">
      <p:cViewPr varScale="1">
        <p:scale>
          <a:sx n="66" d="100"/>
          <a:sy n="66" d="100"/>
        </p:scale>
        <p:origin x="66" y="84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0AA88-7E0A-1B4B-A3A0-F9CA4A78ACB6}" type="datetimeFigureOut">
              <a:rPr lang="en-US" smtClean="0"/>
              <a:t>3/8/2024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444F5-5487-D84B-B286-01359BD1774C}" type="slidenum">
              <a:rPr lang="en-US" smtClean="0"/>
              <a:t>‹#›</a:t>
            </a:fld>
            <a:endParaRPr lang="en-US"/>
          </a:p>
        </p:txBody>
      </p:sp>
    </p:spTree>
    <p:extLst>
      <p:ext uri="{BB962C8B-B14F-4D97-AF65-F5344CB8AC3E}">
        <p14:creationId xmlns:p14="http://schemas.microsoft.com/office/powerpoint/2010/main" val="15365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DF09-07E0-DE4C-89CA-4ACE12CA03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4B8B3D-6ECD-7F4C-A9CF-AD19FEC5CE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8D2A2-7E2A-D84D-9F86-BA5F648E8043}"/>
              </a:ext>
            </a:extLst>
          </p:cNvPr>
          <p:cNvSpPr>
            <a:spLocks noGrp="1"/>
          </p:cNvSpPr>
          <p:nvPr>
            <p:ph type="dt" sz="half" idx="10"/>
          </p:nvPr>
        </p:nvSpPr>
        <p:spPr/>
        <p:txBody>
          <a:bodyPr/>
          <a:lstStyle/>
          <a:p>
            <a:fld id="{F4EC9A71-8D26-5047-892B-5C2F6F6D71EC}" type="datetimeFigureOut">
              <a:rPr lang="en-US" smtClean="0"/>
              <a:t>3/8/2024</a:t>
            </a:fld>
            <a:endParaRPr lang="en-US"/>
          </a:p>
        </p:txBody>
      </p:sp>
      <p:sp>
        <p:nvSpPr>
          <p:cNvPr id="5" name="Footer Placeholder 4">
            <a:extLst>
              <a:ext uri="{FF2B5EF4-FFF2-40B4-BE49-F238E27FC236}">
                <a16:creationId xmlns:a16="http://schemas.microsoft.com/office/drawing/2014/main" id="{30F55395-A771-1944-9AC1-BBAB38BAC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1988E-9A45-3F44-B7A1-C9C193FF246A}"/>
              </a:ext>
            </a:extLst>
          </p:cNvPr>
          <p:cNvSpPr>
            <a:spLocks noGrp="1"/>
          </p:cNvSpPr>
          <p:nvPr>
            <p:ph type="sldNum" sz="quarter" idx="12"/>
          </p:nvPr>
        </p:nvSpPr>
        <p:spPr/>
        <p:txBody>
          <a:bodyPr/>
          <a:lstStyle/>
          <a:p>
            <a:fld id="{81F3D3C3-CB07-2B44-A080-AECD7358A6C1}" type="slidenum">
              <a:rPr lang="en-US" smtClean="0"/>
              <a:t>‹#›</a:t>
            </a:fld>
            <a:endParaRPr lang="en-US"/>
          </a:p>
        </p:txBody>
      </p:sp>
    </p:spTree>
    <p:extLst>
      <p:ext uri="{BB962C8B-B14F-4D97-AF65-F5344CB8AC3E}">
        <p14:creationId xmlns:p14="http://schemas.microsoft.com/office/powerpoint/2010/main" val="151257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57A35-10C5-2045-ADDA-E7D55E66B2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535301-0563-1548-8E60-056A76B066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62A64D-020B-D849-908D-BC89A2CB96CC}"/>
              </a:ext>
            </a:extLst>
          </p:cNvPr>
          <p:cNvSpPr>
            <a:spLocks noGrp="1"/>
          </p:cNvSpPr>
          <p:nvPr>
            <p:ph type="dt" sz="half" idx="10"/>
          </p:nvPr>
        </p:nvSpPr>
        <p:spPr/>
        <p:txBody>
          <a:bodyPr/>
          <a:lstStyle/>
          <a:p>
            <a:fld id="{F4EC9A71-8D26-5047-892B-5C2F6F6D71EC}" type="datetimeFigureOut">
              <a:rPr lang="en-US" smtClean="0"/>
              <a:t>3/8/2024</a:t>
            </a:fld>
            <a:endParaRPr lang="en-US"/>
          </a:p>
        </p:txBody>
      </p:sp>
      <p:sp>
        <p:nvSpPr>
          <p:cNvPr id="5" name="Footer Placeholder 4">
            <a:extLst>
              <a:ext uri="{FF2B5EF4-FFF2-40B4-BE49-F238E27FC236}">
                <a16:creationId xmlns:a16="http://schemas.microsoft.com/office/drawing/2014/main" id="{CEACBEEB-D5B0-EC47-8647-9C75B09B2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757E3-E25C-9646-97F0-C7628841546E}"/>
              </a:ext>
            </a:extLst>
          </p:cNvPr>
          <p:cNvSpPr>
            <a:spLocks noGrp="1"/>
          </p:cNvSpPr>
          <p:nvPr>
            <p:ph type="sldNum" sz="quarter" idx="12"/>
          </p:nvPr>
        </p:nvSpPr>
        <p:spPr/>
        <p:txBody>
          <a:bodyPr/>
          <a:lstStyle/>
          <a:p>
            <a:fld id="{81F3D3C3-CB07-2B44-A080-AECD7358A6C1}" type="slidenum">
              <a:rPr lang="en-US" smtClean="0"/>
              <a:t>‹#›</a:t>
            </a:fld>
            <a:endParaRPr lang="en-US"/>
          </a:p>
        </p:txBody>
      </p:sp>
    </p:spTree>
    <p:extLst>
      <p:ext uri="{BB962C8B-B14F-4D97-AF65-F5344CB8AC3E}">
        <p14:creationId xmlns:p14="http://schemas.microsoft.com/office/powerpoint/2010/main" val="477830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9899E-14DE-FB4B-A9EA-D45FA6570F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C359C5-EC14-9D44-843F-172B43D191B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590B7-E954-C74B-BF90-C6F502A0B204}"/>
              </a:ext>
            </a:extLst>
          </p:cNvPr>
          <p:cNvSpPr>
            <a:spLocks noGrp="1"/>
          </p:cNvSpPr>
          <p:nvPr>
            <p:ph type="dt" sz="half" idx="10"/>
          </p:nvPr>
        </p:nvSpPr>
        <p:spPr/>
        <p:txBody>
          <a:bodyPr/>
          <a:lstStyle/>
          <a:p>
            <a:fld id="{F4EC9A71-8D26-5047-892B-5C2F6F6D71EC}" type="datetimeFigureOut">
              <a:rPr lang="en-US" smtClean="0"/>
              <a:t>3/8/2024</a:t>
            </a:fld>
            <a:endParaRPr lang="en-US"/>
          </a:p>
        </p:txBody>
      </p:sp>
      <p:sp>
        <p:nvSpPr>
          <p:cNvPr id="5" name="Footer Placeholder 4">
            <a:extLst>
              <a:ext uri="{FF2B5EF4-FFF2-40B4-BE49-F238E27FC236}">
                <a16:creationId xmlns:a16="http://schemas.microsoft.com/office/drawing/2014/main" id="{0CF0B6C7-9E9F-5D42-8BC4-36B89A669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D43F8-AEB6-DC46-90AF-9F5AFC53B830}"/>
              </a:ext>
            </a:extLst>
          </p:cNvPr>
          <p:cNvSpPr>
            <a:spLocks noGrp="1"/>
          </p:cNvSpPr>
          <p:nvPr>
            <p:ph type="sldNum" sz="quarter" idx="12"/>
          </p:nvPr>
        </p:nvSpPr>
        <p:spPr/>
        <p:txBody>
          <a:bodyPr/>
          <a:lstStyle/>
          <a:p>
            <a:fld id="{81F3D3C3-CB07-2B44-A080-AECD7358A6C1}" type="slidenum">
              <a:rPr lang="en-US" smtClean="0"/>
              <a:t>‹#›</a:t>
            </a:fld>
            <a:endParaRPr lang="en-US"/>
          </a:p>
        </p:txBody>
      </p:sp>
    </p:spTree>
    <p:extLst>
      <p:ext uri="{BB962C8B-B14F-4D97-AF65-F5344CB8AC3E}">
        <p14:creationId xmlns:p14="http://schemas.microsoft.com/office/powerpoint/2010/main" val="346410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9EC2F-7FB2-7B44-A585-A9F26CC6D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427E06-1EE3-8340-BBB8-C5652E8038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9C2DCA-44AF-7249-B49A-521D1279416B}"/>
              </a:ext>
            </a:extLst>
          </p:cNvPr>
          <p:cNvSpPr>
            <a:spLocks noGrp="1"/>
          </p:cNvSpPr>
          <p:nvPr>
            <p:ph type="dt" sz="half" idx="10"/>
          </p:nvPr>
        </p:nvSpPr>
        <p:spPr/>
        <p:txBody>
          <a:bodyPr/>
          <a:lstStyle/>
          <a:p>
            <a:fld id="{F4EC9A71-8D26-5047-892B-5C2F6F6D71EC}" type="datetimeFigureOut">
              <a:rPr lang="en-US" smtClean="0"/>
              <a:t>3/8/2024</a:t>
            </a:fld>
            <a:endParaRPr lang="en-US"/>
          </a:p>
        </p:txBody>
      </p:sp>
      <p:sp>
        <p:nvSpPr>
          <p:cNvPr id="5" name="Footer Placeholder 4">
            <a:extLst>
              <a:ext uri="{FF2B5EF4-FFF2-40B4-BE49-F238E27FC236}">
                <a16:creationId xmlns:a16="http://schemas.microsoft.com/office/drawing/2014/main" id="{C9C2803E-8A8C-4543-9A28-50CD760648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E79597-F837-3649-9706-F972756AA471}"/>
              </a:ext>
            </a:extLst>
          </p:cNvPr>
          <p:cNvSpPr>
            <a:spLocks noGrp="1"/>
          </p:cNvSpPr>
          <p:nvPr>
            <p:ph type="sldNum" sz="quarter" idx="12"/>
          </p:nvPr>
        </p:nvSpPr>
        <p:spPr/>
        <p:txBody>
          <a:bodyPr/>
          <a:lstStyle/>
          <a:p>
            <a:fld id="{81F3D3C3-CB07-2B44-A080-AECD7358A6C1}" type="slidenum">
              <a:rPr lang="en-US" smtClean="0"/>
              <a:t>‹#›</a:t>
            </a:fld>
            <a:endParaRPr lang="en-US"/>
          </a:p>
        </p:txBody>
      </p:sp>
    </p:spTree>
    <p:extLst>
      <p:ext uri="{BB962C8B-B14F-4D97-AF65-F5344CB8AC3E}">
        <p14:creationId xmlns:p14="http://schemas.microsoft.com/office/powerpoint/2010/main" val="180582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0C42-D4C2-C041-B809-24C62F92CC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BC41E9-1738-0C4F-86ED-2A666DC55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1281FB-E222-2D46-9800-514E955FB7A2}"/>
              </a:ext>
            </a:extLst>
          </p:cNvPr>
          <p:cNvSpPr>
            <a:spLocks noGrp="1"/>
          </p:cNvSpPr>
          <p:nvPr>
            <p:ph type="dt" sz="half" idx="10"/>
          </p:nvPr>
        </p:nvSpPr>
        <p:spPr/>
        <p:txBody>
          <a:bodyPr/>
          <a:lstStyle/>
          <a:p>
            <a:fld id="{F4EC9A71-8D26-5047-892B-5C2F6F6D71EC}" type="datetimeFigureOut">
              <a:rPr lang="en-US" smtClean="0"/>
              <a:t>3/8/2024</a:t>
            </a:fld>
            <a:endParaRPr lang="en-US"/>
          </a:p>
        </p:txBody>
      </p:sp>
      <p:sp>
        <p:nvSpPr>
          <p:cNvPr id="5" name="Footer Placeholder 4">
            <a:extLst>
              <a:ext uri="{FF2B5EF4-FFF2-40B4-BE49-F238E27FC236}">
                <a16:creationId xmlns:a16="http://schemas.microsoft.com/office/drawing/2014/main" id="{5B72D6BC-3472-C14C-A8E6-4113F5C43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FAE1E-829B-0A46-867A-86744DB1D829}"/>
              </a:ext>
            </a:extLst>
          </p:cNvPr>
          <p:cNvSpPr>
            <a:spLocks noGrp="1"/>
          </p:cNvSpPr>
          <p:nvPr>
            <p:ph type="sldNum" sz="quarter" idx="12"/>
          </p:nvPr>
        </p:nvSpPr>
        <p:spPr/>
        <p:txBody>
          <a:bodyPr/>
          <a:lstStyle/>
          <a:p>
            <a:fld id="{81F3D3C3-CB07-2B44-A080-AECD7358A6C1}" type="slidenum">
              <a:rPr lang="en-US" smtClean="0"/>
              <a:t>‹#›</a:t>
            </a:fld>
            <a:endParaRPr lang="en-US"/>
          </a:p>
        </p:txBody>
      </p:sp>
    </p:spTree>
    <p:extLst>
      <p:ext uri="{BB962C8B-B14F-4D97-AF65-F5344CB8AC3E}">
        <p14:creationId xmlns:p14="http://schemas.microsoft.com/office/powerpoint/2010/main" val="43707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51697-6550-1F43-85E3-22FBBE8854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84FD66-C0A2-6645-B85B-318457F1EE8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FD4981-1AEF-BE4A-A573-977AB791E09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6EAE94-1F38-7742-B56B-70D8EF2E3971}"/>
              </a:ext>
            </a:extLst>
          </p:cNvPr>
          <p:cNvSpPr>
            <a:spLocks noGrp="1"/>
          </p:cNvSpPr>
          <p:nvPr>
            <p:ph type="dt" sz="half" idx="10"/>
          </p:nvPr>
        </p:nvSpPr>
        <p:spPr/>
        <p:txBody>
          <a:bodyPr/>
          <a:lstStyle/>
          <a:p>
            <a:fld id="{F4EC9A71-8D26-5047-892B-5C2F6F6D71EC}" type="datetimeFigureOut">
              <a:rPr lang="en-US" smtClean="0"/>
              <a:t>3/8/2024</a:t>
            </a:fld>
            <a:endParaRPr lang="en-US"/>
          </a:p>
        </p:txBody>
      </p:sp>
      <p:sp>
        <p:nvSpPr>
          <p:cNvPr id="6" name="Footer Placeholder 5">
            <a:extLst>
              <a:ext uri="{FF2B5EF4-FFF2-40B4-BE49-F238E27FC236}">
                <a16:creationId xmlns:a16="http://schemas.microsoft.com/office/drawing/2014/main" id="{AE344E07-5CE5-3D4C-B4A5-A0432B7AAF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BEE90-FBB7-D640-B815-F248F03DE06C}"/>
              </a:ext>
            </a:extLst>
          </p:cNvPr>
          <p:cNvSpPr>
            <a:spLocks noGrp="1"/>
          </p:cNvSpPr>
          <p:nvPr>
            <p:ph type="sldNum" sz="quarter" idx="12"/>
          </p:nvPr>
        </p:nvSpPr>
        <p:spPr/>
        <p:txBody>
          <a:bodyPr/>
          <a:lstStyle/>
          <a:p>
            <a:fld id="{81F3D3C3-CB07-2B44-A080-AECD7358A6C1}" type="slidenum">
              <a:rPr lang="en-US" smtClean="0"/>
              <a:t>‹#›</a:t>
            </a:fld>
            <a:endParaRPr lang="en-US"/>
          </a:p>
        </p:txBody>
      </p:sp>
    </p:spTree>
    <p:extLst>
      <p:ext uri="{BB962C8B-B14F-4D97-AF65-F5344CB8AC3E}">
        <p14:creationId xmlns:p14="http://schemas.microsoft.com/office/powerpoint/2010/main" val="179995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2E339-AA58-004A-925D-81C1DADEC1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C0E954-CF60-2E49-88AF-433DB29DD9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214695-4D0F-7E44-AC35-5B9E088361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EAA8F2-54CA-CB4F-963E-A5EFFC7967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112538-C378-104A-93D2-9E333D15A64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077FE5-9702-DC47-B445-52FF8CEC5C0B}"/>
              </a:ext>
            </a:extLst>
          </p:cNvPr>
          <p:cNvSpPr>
            <a:spLocks noGrp="1"/>
          </p:cNvSpPr>
          <p:nvPr>
            <p:ph type="dt" sz="half" idx="10"/>
          </p:nvPr>
        </p:nvSpPr>
        <p:spPr/>
        <p:txBody>
          <a:bodyPr/>
          <a:lstStyle/>
          <a:p>
            <a:fld id="{F4EC9A71-8D26-5047-892B-5C2F6F6D71EC}" type="datetimeFigureOut">
              <a:rPr lang="en-US" smtClean="0"/>
              <a:t>3/8/2024</a:t>
            </a:fld>
            <a:endParaRPr lang="en-US"/>
          </a:p>
        </p:txBody>
      </p:sp>
      <p:sp>
        <p:nvSpPr>
          <p:cNvPr id="8" name="Footer Placeholder 7">
            <a:extLst>
              <a:ext uri="{FF2B5EF4-FFF2-40B4-BE49-F238E27FC236}">
                <a16:creationId xmlns:a16="http://schemas.microsoft.com/office/drawing/2014/main" id="{48CC69F1-BBDE-3845-85C9-EB87D6F780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260996-7017-3D42-A6C7-1D64678B509E}"/>
              </a:ext>
            </a:extLst>
          </p:cNvPr>
          <p:cNvSpPr>
            <a:spLocks noGrp="1"/>
          </p:cNvSpPr>
          <p:nvPr>
            <p:ph type="sldNum" sz="quarter" idx="12"/>
          </p:nvPr>
        </p:nvSpPr>
        <p:spPr/>
        <p:txBody>
          <a:bodyPr/>
          <a:lstStyle/>
          <a:p>
            <a:fld id="{81F3D3C3-CB07-2B44-A080-AECD7358A6C1}" type="slidenum">
              <a:rPr lang="en-US" smtClean="0"/>
              <a:t>‹#›</a:t>
            </a:fld>
            <a:endParaRPr lang="en-US"/>
          </a:p>
        </p:txBody>
      </p:sp>
    </p:spTree>
    <p:extLst>
      <p:ext uri="{BB962C8B-B14F-4D97-AF65-F5344CB8AC3E}">
        <p14:creationId xmlns:p14="http://schemas.microsoft.com/office/powerpoint/2010/main" val="220299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F6655-0AD5-6545-81AB-EF4169BF87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93FD90-15A1-674D-B3A9-17957F419A79}"/>
              </a:ext>
            </a:extLst>
          </p:cNvPr>
          <p:cNvSpPr>
            <a:spLocks noGrp="1"/>
          </p:cNvSpPr>
          <p:nvPr>
            <p:ph type="dt" sz="half" idx="10"/>
          </p:nvPr>
        </p:nvSpPr>
        <p:spPr/>
        <p:txBody>
          <a:bodyPr/>
          <a:lstStyle/>
          <a:p>
            <a:fld id="{F4EC9A71-8D26-5047-892B-5C2F6F6D71EC}" type="datetimeFigureOut">
              <a:rPr lang="en-US" smtClean="0"/>
              <a:t>3/8/2024</a:t>
            </a:fld>
            <a:endParaRPr lang="en-US"/>
          </a:p>
        </p:txBody>
      </p:sp>
      <p:sp>
        <p:nvSpPr>
          <p:cNvPr id="4" name="Footer Placeholder 3">
            <a:extLst>
              <a:ext uri="{FF2B5EF4-FFF2-40B4-BE49-F238E27FC236}">
                <a16:creationId xmlns:a16="http://schemas.microsoft.com/office/drawing/2014/main" id="{6E66888F-FA83-B340-BFA6-8F511384B1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8B2D9B-13E6-CF43-8D0B-5056A8A2E9EE}"/>
              </a:ext>
            </a:extLst>
          </p:cNvPr>
          <p:cNvSpPr>
            <a:spLocks noGrp="1"/>
          </p:cNvSpPr>
          <p:nvPr>
            <p:ph type="sldNum" sz="quarter" idx="12"/>
          </p:nvPr>
        </p:nvSpPr>
        <p:spPr/>
        <p:txBody>
          <a:bodyPr/>
          <a:lstStyle/>
          <a:p>
            <a:fld id="{81F3D3C3-CB07-2B44-A080-AECD7358A6C1}" type="slidenum">
              <a:rPr lang="en-US" smtClean="0"/>
              <a:t>‹#›</a:t>
            </a:fld>
            <a:endParaRPr lang="en-US"/>
          </a:p>
        </p:txBody>
      </p:sp>
    </p:spTree>
    <p:extLst>
      <p:ext uri="{BB962C8B-B14F-4D97-AF65-F5344CB8AC3E}">
        <p14:creationId xmlns:p14="http://schemas.microsoft.com/office/powerpoint/2010/main" val="197308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4D3C0B-AB0F-6645-B7FF-05233186201D}"/>
              </a:ext>
            </a:extLst>
          </p:cNvPr>
          <p:cNvSpPr>
            <a:spLocks noGrp="1"/>
          </p:cNvSpPr>
          <p:nvPr>
            <p:ph type="dt" sz="half" idx="10"/>
          </p:nvPr>
        </p:nvSpPr>
        <p:spPr/>
        <p:txBody>
          <a:bodyPr/>
          <a:lstStyle/>
          <a:p>
            <a:fld id="{F4EC9A71-8D26-5047-892B-5C2F6F6D71EC}" type="datetimeFigureOut">
              <a:rPr lang="en-US" smtClean="0"/>
              <a:t>3/8/2024</a:t>
            </a:fld>
            <a:endParaRPr lang="en-US"/>
          </a:p>
        </p:txBody>
      </p:sp>
      <p:sp>
        <p:nvSpPr>
          <p:cNvPr id="3" name="Footer Placeholder 2">
            <a:extLst>
              <a:ext uri="{FF2B5EF4-FFF2-40B4-BE49-F238E27FC236}">
                <a16:creationId xmlns:a16="http://schemas.microsoft.com/office/drawing/2014/main" id="{4153C68A-6BEE-AF43-BF6B-7126D9BD9C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2E89E2-F745-A245-BA44-0C12FA5F06F5}"/>
              </a:ext>
            </a:extLst>
          </p:cNvPr>
          <p:cNvSpPr>
            <a:spLocks noGrp="1"/>
          </p:cNvSpPr>
          <p:nvPr>
            <p:ph type="sldNum" sz="quarter" idx="12"/>
          </p:nvPr>
        </p:nvSpPr>
        <p:spPr/>
        <p:txBody>
          <a:bodyPr/>
          <a:lstStyle/>
          <a:p>
            <a:fld id="{81F3D3C3-CB07-2B44-A080-AECD7358A6C1}" type="slidenum">
              <a:rPr lang="en-US" smtClean="0"/>
              <a:t>‹#›</a:t>
            </a:fld>
            <a:endParaRPr lang="en-US"/>
          </a:p>
        </p:txBody>
      </p:sp>
    </p:spTree>
    <p:extLst>
      <p:ext uri="{BB962C8B-B14F-4D97-AF65-F5344CB8AC3E}">
        <p14:creationId xmlns:p14="http://schemas.microsoft.com/office/powerpoint/2010/main" val="292505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78CF-7E18-2641-88D5-E191737DD7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DE56C8-AFE2-CC42-8CC8-C8055CFE3C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5D9741-3C53-3D47-B77A-A4F1B4FFA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AE0DA4-51A1-644B-AA19-C84CE86BBEA1}"/>
              </a:ext>
            </a:extLst>
          </p:cNvPr>
          <p:cNvSpPr>
            <a:spLocks noGrp="1"/>
          </p:cNvSpPr>
          <p:nvPr>
            <p:ph type="dt" sz="half" idx="10"/>
          </p:nvPr>
        </p:nvSpPr>
        <p:spPr/>
        <p:txBody>
          <a:bodyPr/>
          <a:lstStyle/>
          <a:p>
            <a:fld id="{F4EC9A71-8D26-5047-892B-5C2F6F6D71EC}" type="datetimeFigureOut">
              <a:rPr lang="en-US" smtClean="0"/>
              <a:t>3/8/2024</a:t>
            </a:fld>
            <a:endParaRPr lang="en-US"/>
          </a:p>
        </p:txBody>
      </p:sp>
      <p:sp>
        <p:nvSpPr>
          <p:cNvPr id="6" name="Footer Placeholder 5">
            <a:extLst>
              <a:ext uri="{FF2B5EF4-FFF2-40B4-BE49-F238E27FC236}">
                <a16:creationId xmlns:a16="http://schemas.microsoft.com/office/drawing/2014/main" id="{9A97EFA0-36A6-9F4E-B4D9-E597E031B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8198C0-23B4-F946-8F11-27C512FBC4C5}"/>
              </a:ext>
            </a:extLst>
          </p:cNvPr>
          <p:cNvSpPr>
            <a:spLocks noGrp="1"/>
          </p:cNvSpPr>
          <p:nvPr>
            <p:ph type="sldNum" sz="quarter" idx="12"/>
          </p:nvPr>
        </p:nvSpPr>
        <p:spPr/>
        <p:txBody>
          <a:bodyPr/>
          <a:lstStyle/>
          <a:p>
            <a:fld id="{81F3D3C3-CB07-2B44-A080-AECD7358A6C1}" type="slidenum">
              <a:rPr lang="en-US" smtClean="0"/>
              <a:t>‹#›</a:t>
            </a:fld>
            <a:endParaRPr lang="en-US"/>
          </a:p>
        </p:txBody>
      </p:sp>
    </p:spTree>
    <p:extLst>
      <p:ext uri="{BB962C8B-B14F-4D97-AF65-F5344CB8AC3E}">
        <p14:creationId xmlns:p14="http://schemas.microsoft.com/office/powerpoint/2010/main" val="24973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3704E-50F7-0A4F-931D-87C0401DD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A5436B-6D8F-FA4B-B762-F74B4F5B91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16AF9E1-79E3-5346-98F7-0D1ECCF56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2B2B44-9279-CB46-AD87-67AD4E51A2F5}"/>
              </a:ext>
            </a:extLst>
          </p:cNvPr>
          <p:cNvSpPr>
            <a:spLocks noGrp="1"/>
          </p:cNvSpPr>
          <p:nvPr>
            <p:ph type="dt" sz="half" idx="10"/>
          </p:nvPr>
        </p:nvSpPr>
        <p:spPr/>
        <p:txBody>
          <a:bodyPr/>
          <a:lstStyle/>
          <a:p>
            <a:fld id="{F4EC9A71-8D26-5047-892B-5C2F6F6D71EC}" type="datetimeFigureOut">
              <a:rPr lang="en-US" smtClean="0"/>
              <a:t>3/8/2024</a:t>
            </a:fld>
            <a:endParaRPr lang="en-US"/>
          </a:p>
        </p:txBody>
      </p:sp>
      <p:sp>
        <p:nvSpPr>
          <p:cNvPr id="6" name="Footer Placeholder 5">
            <a:extLst>
              <a:ext uri="{FF2B5EF4-FFF2-40B4-BE49-F238E27FC236}">
                <a16:creationId xmlns:a16="http://schemas.microsoft.com/office/drawing/2014/main" id="{54F48E53-8903-2240-BE43-4EC591623E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37AD24-818B-B84B-B066-0720669BE842}"/>
              </a:ext>
            </a:extLst>
          </p:cNvPr>
          <p:cNvSpPr>
            <a:spLocks noGrp="1"/>
          </p:cNvSpPr>
          <p:nvPr>
            <p:ph type="sldNum" sz="quarter" idx="12"/>
          </p:nvPr>
        </p:nvSpPr>
        <p:spPr/>
        <p:txBody>
          <a:bodyPr/>
          <a:lstStyle/>
          <a:p>
            <a:fld id="{81F3D3C3-CB07-2B44-A080-AECD7358A6C1}" type="slidenum">
              <a:rPr lang="en-US" smtClean="0"/>
              <a:t>‹#›</a:t>
            </a:fld>
            <a:endParaRPr lang="en-US"/>
          </a:p>
        </p:txBody>
      </p:sp>
    </p:spTree>
    <p:extLst>
      <p:ext uri="{BB962C8B-B14F-4D97-AF65-F5344CB8AC3E}">
        <p14:creationId xmlns:p14="http://schemas.microsoft.com/office/powerpoint/2010/main" val="3386093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B47555-770F-4D4D-858C-A061B120FD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F9C2FC-2D78-0F41-B666-B69DCBAC44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F9AA23-2FA2-8543-B793-C1F890B12C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C9A71-8D26-5047-892B-5C2F6F6D71EC}" type="datetimeFigureOut">
              <a:rPr lang="en-US" smtClean="0"/>
              <a:t>3/8/2024</a:t>
            </a:fld>
            <a:endParaRPr lang="en-US"/>
          </a:p>
        </p:txBody>
      </p:sp>
      <p:sp>
        <p:nvSpPr>
          <p:cNvPr id="5" name="Footer Placeholder 4">
            <a:extLst>
              <a:ext uri="{FF2B5EF4-FFF2-40B4-BE49-F238E27FC236}">
                <a16:creationId xmlns:a16="http://schemas.microsoft.com/office/drawing/2014/main" id="{7A48A575-F462-E24E-9470-4DC86065B9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52118A-733D-A441-B9A5-3E72594191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3D3C3-CB07-2B44-A080-AECD7358A6C1}" type="slidenum">
              <a:rPr lang="en-US" smtClean="0"/>
              <a:t>‹#›</a:t>
            </a:fld>
            <a:endParaRPr lang="en-US"/>
          </a:p>
        </p:txBody>
      </p:sp>
    </p:spTree>
    <p:extLst>
      <p:ext uri="{BB962C8B-B14F-4D97-AF65-F5344CB8AC3E}">
        <p14:creationId xmlns:p14="http://schemas.microsoft.com/office/powerpoint/2010/main" val="3059005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anecccentral.etrieve.cloud/#/form/21"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anecc.edu/sites/default/files/2021-02/College%20Finance%20How%20to%20Create%20a%20PO%20in%20Banner%20Instructions.pdf"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lanecccentral.etrieve.cloud/#/form/40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lanecc.edu/sites/default/files/2021-02/College%20Finance%20How%20to%20create%20a%20Change%20order%20in%20Banner%20Instructions.pdf"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hyperlink" Target="https://lanecccentral.etrieve.cloud/#/form/383"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nside.lanecc.edu/copps/documents/visa-procurement-card-p-card"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www.google.com/url?client=internal-element-cse&amp;cx=009470483285088741444:-03rlfkljws&amp;q=https://www.lanecc.edu/media/2593&amp;sa=U&amp;ved=2ahUKEwiLkKiy2YeBAxWHODQIHXu1D1gQFnoECAEQAQ&amp;usg=AOvVaw0CHiM1s9G0EtcMv6Gc7FC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inside.lanecc.edu/copps/documents/contract-approvals"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oregon.public.law/statutes/ors_chapter_279"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inside.lanecc.edu/copps" TargetMode="External"/><Relationship Id="rId5" Type="http://schemas.openxmlformats.org/officeDocument/2006/relationships/hyperlink" Target="https://go.boarddocs.com/or/lanecc/Board.nsf/goto" TargetMode="External"/><Relationship Id="rId4" Type="http://schemas.openxmlformats.org/officeDocument/2006/relationships/hyperlink" Target="https://occa17.com/resources/procuremen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contractprocurement@lanecc.edu"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244B2-6B40-4564-950D-33AD8FCB7B3C}"/>
              </a:ext>
            </a:extLst>
          </p:cNvPr>
          <p:cNvSpPr>
            <a:spLocks noGrp="1"/>
          </p:cNvSpPr>
          <p:nvPr>
            <p:ph type="ctrTitle"/>
          </p:nvPr>
        </p:nvSpPr>
        <p:spPr/>
        <p:txBody>
          <a:bodyPr/>
          <a:lstStyle/>
          <a:p>
            <a:r>
              <a:rPr lang="en-US" dirty="0"/>
              <a:t>Contract and Procurement Orientation</a:t>
            </a:r>
          </a:p>
        </p:txBody>
      </p:sp>
      <p:sp>
        <p:nvSpPr>
          <p:cNvPr id="3" name="Subtitle 2">
            <a:extLst>
              <a:ext uri="{FF2B5EF4-FFF2-40B4-BE49-F238E27FC236}">
                <a16:creationId xmlns:a16="http://schemas.microsoft.com/office/drawing/2014/main" id="{BBE1113E-201A-4740-8940-C7C069FE9FBA}"/>
              </a:ext>
            </a:extLst>
          </p:cNvPr>
          <p:cNvSpPr>
            <a:spLocks noGrp="1"/>
          </p:cNvSpPr>
          <p:nvPr>
            <p:ph type="subTitle" idx="1"/>
          </p:nvPr>
        </p:nvSpPr>
        <p:spPr/>
        <p:txBody>
          <a:bodyPr/>
          <a:lstStyle/>
          <a:p>
            <a:endParaRPr lang="en-US"/>
          </a:p>
        </p:txBody>
      </p:sp>
      <p:pic>
        <p:nvPicPr>
          <p:cNvPr id="4" name="Google Shape;89;p1" descr="A blue rectangle with white text&#10;&#10;Description automatically generated with medium confidence">
            <a:extLst>
              <a:ext uri="{FF2B5EF4-FFF2-40B4-BE49-F238E27FC236}">
                <a16:creationId xmlns:a16="http://schemas.microsoft.com/office/drawing/2014/main" id="{06411A38-2285-4499-96A4-8504D7807BC1}"/>
              </a:ext>
            </a:extLst>
          </p:cNvPr>
          <p:cNvPicPr preferRelativeResize="0">
            <a:picLocks/>
          </p:cNvPicPr>
          <p:nvPr/>
        </p:nvPicPr>
        <p:blipFill rotWithShape="1">
          <a:blip r:embed="rId2">
            <a:alphaModFix/>
          </a:blip>
          <a:srcRect t="19"/>
          <a:stretch/>
        </p:blipFill>
        <p:spPr>
          <a:xfrm>
            <a:off x="0" y="2"/>
            <a:ext cx="12192000" cy="6858000"/>
          </a:xfrm>
          <a:prstGeom prst="rect">
            <a:avLst/>
          </a:prstGeom>
          <a:noFill/>
          <a:ln>
            <a:noFill/>
          </a:ln>
        </p:spPr>
      </p:pic>
      <p:sp>
        <p:nvSpPr>
          <p:cNvPr id="6" name="Google Shape;90;p1">
            <a:extLst>
              <a:ext uri="{FF2B5EF4-FFF2-40B4-BE49-F238E27FC236}">
                <a16:creationId xmlns:a16="http://schemas.microsoft.com/office/drawing/2014/main" id="{C4AB524E-F959-403C-AB7A-A285FDF3CC59}"/>
              </a:ext>
            </a:extLst>
          </p:cNvPr>
          <p:cNvSpPr txBox="1"/>
          <p:nvPr/>
        </p:nvSpPr>
        <p:spPr>
          <a:xfrm>
            <a:off x="702337" y="1964029"/>
            <a:ext cx="7218484" cy="461624"/>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Contract and Procurement Services Orientation</a:t>
            </a:r>
            <a:endParaRPr lang="en-US" sz="2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7031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shape&#10;&#10;Description automatically generated">
            <a:extLst>
              <a:ext uri="{FF2B5EF4-FFF2-40B4-BE49-F238E27FC236}">
                <a16:creationId xmlns:a16="http://schemas.microsoft.com/office/drawing/2014/main" id="{ACA84E01-9177-BA48-AB76-155CD13F89A9}"/>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3BC6BEB-650B-43BC-A325-B35340292052}"/>
              </a:ext>
            </a:extLst>
          </p:cNvPr>
          <p:cNvSpPr txBox="1"/>
          <p:nvPr/>
        </p:nvSpPr>
        <p:spPr>
          <a:xfrm>
            <a:off x="2979490" y="-154602"/>
            <a:ext cx="6198066" cy="1107996"/>
          </a:xfrm>
          <a:prstGeom prst="rect">
            <a:avLst/>
          </a:prstGeom>
          <a:noFill/>
        </p:spPr>
        <p:txBody>
          <a:bodyPr wrap="square" rtlCol="0" anchor="ctr">
            <a:spAutoFit/>
          </a:bodyPr>
          <a:lstStyle/>
          <a:p>
            <a:r>
              <a:rPr lang="en-US" sz="4800" dirty="0">
                <a:ln>
                  <a:solidFill>
                    <a:schemeClr val="accent1">
                      <a:lumMod val="50000"/>
                    </a:schemeClr>
                  </a:solidFill>
                </a:ln>
                <a:solidFill>
                  <a:schemeClr val="accent1">
                    <a:lumMod val="50000"/>
                  </a:schemeClr>
                </a:solidFill>
              </a:rPr>
              <a:t>4.a. Vendor Setup</a:t>
            </a:r>
          </a:p>
          <a:p>
            <a:endParaRPr lang="en-US" dirty="0"/>
          </a:p>
        </p:txBody>
      </p:sp>
      <p:sp>
        <p:nvSpPr>
          <p:cNvPr id="9" name="TextBox 8">
            <a:extLst>
              <a:ext uri="{FF2B5EF4-FFF2-40B4-BE49-F238E27FC236}">
                <a16:creationId xmlns:a16="http://schemas.microsoft.com/office/drawing/2014/main" id="{B19D1F1C-117B-4EEA-8352-D9D2BD6FF29F}"/>
              </a:ext>
            </a:extLst>
          </p:cNvPr>
          <p:cNvSpPr txBox="1"/>
          <p:nvPr/>
        </p:nvSpPr>
        <p:spPr>
          <a:xfrm>
            <a:off x="1524" y="1905505"/>
            <a:ext cx="11526753" cy="2142125"/>
          </a:xfrm>
          <a:prstGeom prst="rect">
            <a:avLst/>
          </a:prstGeom>
          <a:noFill/>
        </p:spPr>
        <p:txBody>
          <a:bodyPr wrap="square" rtlCol="0">
            <a:spAutoFit/>
          </a:bodyPr>
          <a:lstStyle/>
          <a:p>
            <a:pPr marL="457200" lvl="0" indent="-355600" algn="l" rtl="0">
              <a:lnSpc>
                <a:spcPct val="80000"/>
              </a:lnSpc>
              <a:spcBef>
                <a:spcPts val="0"/>
              </a:spcBef>
              <a:spcAft>
                <a:spcPts val="0"/>
              </a:spcAft>
              <a:buSzPts val="2000"/>
              <a:buFont typeface="Arial" panose="020B0604020202020204" pitchFamily="34" charset="0"/>
              <a:buChar char="•"/>
            </a:pPr>
            <a:r>
              <a:rPr lang="en-US" sz="1800" dirty="0">
                <a:latin typeface="Calibri" panose="020F0502020204030204" pitchFamily="34" charset="0"/>
                <a:cs typeface="Calibri" panose="020F0502020204030204" pitchFamily="34" charset="0"/>
              </a:rPr>
              <a:t>Upload the vendor’s general information into </a:t>
            </a:r>
            <a:r>
              <a:rPr lang="en-US" sz="1800" dirty="0" err="1">
                <a:latin typeface="Calibri" panose="020F0502020204030204" pitchFamily="34" charset="0"/>
                <a:cs typeface="Calibri" panose="020F0502020204030204" pitchFamily="34" charset="0"/>
              </a:rPr>
              <a:t>Softdocs</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Etrieve</a:t>
            </a:r>
            <a:r>
              <a:rPr lang="en-US" sz="1800" dirty="0">
                <a:latin typeface="Calibri" panose="020F0502020204030204" pitchFamily="34" charset="0"/>
                <a:cs typeface="Calibri" panose="020F0502020204030204" pitchFamily="34" charset="0"/>
              </a:rPr>
              <a:t>)</a:t>
            </a:r>
            <a:r>
              <a:rPr lang="en-US" sz="1800" u="sng" dirty="0">
                <a:solidFill>
                  <a:schemeClr val="dk1"/>
                </a:solidFill>
                <a:latin typeface="Calibri" panose="020F0502020204030204" pitchFamily="34" charset="0"/>
                <a:ea typeface="Arial Black"/>
                <a:cs typeface="Calibri" panose="020F0502020204030204" pitchFamily="34" charset="0"/>
                <a:sym typeface="Arial Black"/>
                <a:hlinkClick r:id="rId3">
                  <a:extLst>
                    <a:ext uri="{A12FA001-AC4F-418D-AE19-62706E023703}">
                      <ahyp:hlinkClr xmlns:ahyp="http://schemas.microsoft.com/office/drawing/2018/hyperlinkcolor" val="tx"/>
                    </a:ext>
                  </a:extLst>
                </a:hlinkClick>
              </a:rPr>
              <a:t>Vendor Setup</a:t>
            </a:r>
            <a:r>
              <a:rPr lang="en-US" sz="1800" dirty="0">
                <a:latin typeface="Calibri" panose="020F0502020204030204" pitchFamily="34" charset="0"/>
                <a:cs typeface="Calibri" panose="020F0502020204030204" pitchFamily="34" charset="0"/>
              </a:rPr>
              <a:t>.  </a:t>
            </a:r>
            <a:r>
              <a:rPr lang="en-US" sz="1800" u="sng" dirty="0">
                <a:solidFill>
                  <a:srgbClr val="FF0000"/>
                </a:solidFill>
                <a:latin typeface="Calibri" panose="020F0502020204030204" pitchFamily="34" charset="0"/>
                <a:cs typeface="Calibri" panose="020F0502020204030204" pitchFamily="34" charset="0"/>
              </a:rPr>
              <a:t>This should include a W9 form.</a:t>
            </a:r>
          </a:p>
          <a:p>
            <a:pPr marL="800100" lvl="0" algn="l" rtl="0">
              <a:lnSpc>
                <a:spcPct val="80000"/>
              </a:lnSpc>
              <a:spcBef>
                <a:spcPts val="0"/>
              </a:spcBef>
              <a:spcAft>
                <a:spcPts val="0"/>
              </a:spcAft>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457200" lvl="0" indent="-355600" algn="l" rtl="0">
              <a:lnSpc>
                <a:spcPct val="80000"/>
              </a:lnSpc>
              <a:spcBef>
                <a:spcPts val="0"/>
              </a:spcBef>
              <a:spcAft>
                <a:spcPts val="0"/>
              </a:spcAft>
              <a:buSzPts val="2000"/>
              <a:buFont typeface="Arial" panose="020B0604020202020204" pitchFamily="34" charset="0"/>
              <a:buChar char="•"/>
            </a:pPr>
            <a:r>
              <a:rPr lang="en-US" sz="1800" u="sng" dirty="0">
                <a:latin typeface="Calibri" panose="020F0502020204030204" pitchFamily="34" charset="0"/>
                <a:cs typeface="Calibri" panose="020F0502020204030204" pitchFamily="34" charset="0"/>
              </a:rPr>
              <a:t>College Finance</a:t>
            </a:r>
            <a:r>
              <a:rPr lang="en-US" sz="1800" dirty="0">
                <a:latin typeface="Calibri" panose="020F0502020204030204" pitchFamily="34" charset="0"/>
                <a:cs typeface="Calibri" panose="020F0502020204030204" pitchFamily="34" charset="0"/>
              </a:rPr>
              <a:t> will use this information to register the new vendor in Banner and create an “L” number that will be unique to this vendor.</a:t>
            </a:r>
          </a:p>
          <a:p>
            <a:pPr marL="800100" lvl="0" algn="l" rtl="0">
              <a:lnSpc>
                <a:spcPct val="80000"/>
              </a:lnSpc>
              <a:spcBef>
                <a:spcPts val="0"/>
              </a:spcBef>
              <a:spcAft>
                <a:spcPts val="0"/>
              </a:spcAft>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457200" lvl="0" indent="-355600" algn="l" rtl="0">
              <a:lnSpc>
                <a:spcPct val="80000"/>
              </a:lnSpc>
              <a:spcBef>
                <a:spcPts val="0"/>
              </a:spcBef>
              <a:spcAft>
                <a:spcPts val="0"/>
              </a:spcAft>
              <a:buSzPts val="2000"/>
              <a:buFont typeface="Arial" panose="020B0604020202020204" pitchFamily="34" charset="0"/>
              <a:buChar char="•"/>
            </a:pPr>
            <a:r>
              <a:rPr lang="en-US" sz="1800" u="sng" dirty="0">
                <a:latin typeface="Calibri" panose="020F0502020204030204" pitchFamily="34" charset="0"/>
                <a:ea typeface="Arial Black"/>
                <a:cs typeface="Calibri" panose="020F0502020204030204" pitchFamily="34" charset="0"/>
                <a:sym typeface="Arial Black"/>
              </a:rPr>
              <a:t>This “L” number</a:t>
            </a:r>
            <a:r>
              <a:rPr lang="en-US" sz="1800" dirty="0">
                <a:latin typeface="Calibri" panose="020F0502020204030204" pitchFamily="34" charset="0"/>
                <a:cs typeface="Calibri" panose="020F0502020204030204" pitchFamily="34" charset="0"/>
              </a:rPr>
              <a:t> will be used to create the purchase order.</a:t>
            </a:r>
          </a:p>
          <a:p>
            <a:pPr marL="457200" lvl="0" indent="-355600" algn="l" rtl="0">
              <a:lnSpc>
                <a:spcPct val="80000"/>
              </a:lnSpc>
              <a:spcBef>
                <a:spcPts val="0"/>
              </a:spcBef>
              <a:spcAft>
                <a:spcPts val="0"/>
              </a:spcAft>
              <a:buSzPts val="200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457200" lvl="0" indent="-355600" algn="l" rtl="0">
              <a:lnSpc>
                <a:spcPct val="80000"/>
              </a:lnSpc>
              <a:spcBef>
                <a:spcPts val="0"/>
              </a:spcBef>
              <a:spcAft>
                <a:spcPts val="0"/>
              </a:spcAft>
              <a:buSzPts val="2000"/>
              <a:buFont typeface="Arial" panose="020B0604020202020204" pitchFamily="34" charset="0"/>
              <a:buChar char="•"/>
            </a:pPr>
            <a:r>
              <a:rPr lang="en-US" dirty="0">
                <a:latin typeface="Calibri" panose="020F0502020204030204" pitchFamily="34" charset="0"/>
                <a:cs typeface="Calibri" panose="020F0502020204030204" pitchFamily="34" charset="0"/>
              </a:rPr>
              <a:t>If any credit application is required, please contact College Finance to have this completed and signed.</a:t>
            </a:r>
            <a:endParaRPr lang="en-US" sz="1800" dirty="0">
              <a:latin typeface="Calibri" panose="020F0502020204030204" pitchFamily="34" charset="0"/>
              <a:cs typeface="Calibri" panose="020F0502020204030204" pitchFamily="34" charset="0"/>
            </a:endParaRPr>
          </a:p>
          <a:p>
            <a:endParaRPr lang="en-US" dirty="0"/>
          </a:p>
        </p:txBody>
      </p:sp>
      <p:pic>
        <p:nvPicPr>
          <p:cNvPr id="11" name="Google Shape;70;p15">
            <a:extLst>
              <a:ext uri="{FF2B5EF4-FFF2-40B4-BE49-F238E27FC236}">
                <a16:creationId xmlns:a16="http://schemas.microsoft.com/office/drawing/2014/main" id="{4413F8D2-C62F-429E-B35B-4538B0CBE4BD}"/>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07721" y="5035068"/>
            <a:ext cx="2663325" cy="1772300"/>
          </a:xfrm>
          <a:prstGeom prst="rect">
            <a:avLst/>
          </a:prstGeom>
          <a:noFill/>
          <a:ln>
            <a:noFill/>
          </a:ln>
        </p:spPr>
      </p:pic>
      <p:sp>
        <p:nvSpPr>
          <p:cNvPr id="2" name="Title 1">
            <a:extLst>
              <a:ext uri="{FF2B5EF4-FFF2-40B4-BE49-F238E27FC236}">
                <a16:creationId xmlns:a16="http://schemas.microsoft.com/office/drawing/2014/main" id="{811BED0E-9742-9F28-F4FD-94FA1AE0FF5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Vendor Setup</a:t>
            </a:r>
          </a:p>
        </p:txBody>
      </p:sp>
    </p:spTree>
    <p:extLst>
      <p:ext uri="{BB962C8B-B14F-4D97-AF65-F5344CB8AC3E}">
        <p14:creationId xmlns:p14="http://schemas.microsoft.com/office/powerpoint/2010/main" val="3410724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vendor setup form image">
            <a:extLst>
              <a:ext uri="{FF2B5EF4-FFF2-40B4-BE49-F238E27FC236}">
                <a16:creationId xmlns:a16="http://schemas.microsoft.com/office/drawing/2014/main" id="{E7979AED-264B-4EFF-A777-20975CC19E02}"/>
              </a:ext>
            </a:extLst>
          </p:cNvPr>
          <p:cNvGrpSpPr/>
          <p:nvPr/>
        </p:nvGrpSpPr>
        <p:grpSpPr>
          <a:xfrm>
            <a:off x="1405033" y="0"/>
            <a:ext cx="7233559" cy="5549182"/>
            <a:chOff x="1405033" y="0"/>
            <a:chExt cx="7233559" cy="5549182"/>
          </a:xfrm>
        </p:grpSpPr>
        <p:sp>
          <p:nvSpPr>
            <p:cNvPr id="5" name="TextBox 4">
              <a:extLst>
                <a:ext uri="{FF2B5EF4-FFF2-40B4-BE49-F238E27FC236}">
                  <a16:creationId xmlns:a16="http://schemas.microsoft.com/office/drawing/2014/main" id="{E4AF570B-C204-4040-BC8F-F874F47F0C31}"/>
                </a:ext>
              </a:extLst>
            </p:cNvPr>
            <p:cNvSpPr txBox="1"/>
            <p:nvPr/>
          </p:nvSpPr>
          <p:spPr>
            <a:xfrm>
              <a:off x="3553408" y="0"/>
              <a:ext cx="5085184" cy="1107996"/>
            </a:xfrm>
            <a:prstGeom prst="rect">
              <a:avLst/>
            </a:prstGeom>
            <a:noFill/>
          </p:spPr>
          <p:txBody>
            <a:bodyPr wrap="square" rtlCol="0" anchor="ctr">
              <a:spAutoFit/>
            </a:bodyPr>
            <a:lstStyle/>
            <a:p>
              <a:r>
                <a:rPr lang="en-US" sz="4800" dirty="0">
                  <a:ln>
                    <a:solidFill>
                      <a:schemeClr val="accent1">
                        <a:lumMod val="50000"/>
                      </a:schemeClr>
                    </a:solidFill>
                  </a:ln>
                  <a:solidFill>
                    <a:schemeClr val="accent1">
                      <a:lumMod val="50000"/>
                    </a:schemeClr>
                  </a:solidFill>
                </a:rPr>
                <a:t>Vendor Setup Form</a:t>
              </a:r>
            </a:p>
            <a:p>
              <a:endParaRPr lang="en-US" dirty="0"/>
            </a:p>
          </p:txBody>
        </p:sp>
        <p:pic>
          <p:nvPicPr>
            <p:cNvPr id="6" name="Picture 5">
              <a:extLst>
                <a:ext uri="{FF2B5EF4-FFF2-40B4-BE49-F238E27FC236}">
                  <a16:creationId xmlns:a16="http://schemas.microsoft.com/office/drawing/2014/main" id="{1864E468-C918-417F-AC0B-A7284ACBCED1}"/>
                </a:ext>
              </a:extLst>
            </p:cNvPr>
            <p:cNvPicPr>
              <a:picLocks noChangeAspect="1"/>
            </p:cNvPicPr>
            <p:nvPr/>
          </p:nvPicPr>
          <p:blipFill rotWithShape="1">
            <a:blip r:embed="rId2"/>
            <a:srcRect l="456"/>
            <a:stretch/>
          </p:blipFill>
          <p:spPr>
            <a:xfrm>
              <a:off x="1405033" y="958706"/>
              <a:ext cx="6238095" cy="4590476"/>
            </a:xfrm>
            <a:prstGeom prst="rect">
              <a:avLst/>
            </a:prstGeom>
            <a:ln w="19050">
              <a:solidFill>
                <a:schemeClr val="accent1">
                  <a:lumMod val="50000"/>
                </a:schemeClr>
              </a:solidFill>
            </a:ln>
          </p:spPr>
        </p:pic>
      </p:grpSp>
      <p:pic>
        <p:nvPicPr>
          <p:cNvPr id="7" name="Picture 6" descr="vendor type form">
            <a:extLst>
              <a:ext uri="{FF2B5EF4-FFF2-40B4-BE49-F238E27FC236}">
                <a16:creationId xmlns:a16="http://schemas.microsoft.com/office/drawing/2014/main" id="{32985F3A-7419-477A-A769-E1E0B91E7411}"/>
              </a:ext>
            </a:extLst>
          </p:cNvPr>
          <p:cNvPicPr>
            <a:picLocks noChangeAspect="1"/>
          </p:cNvPicPr>
          <p:nvPr/>
        </p:nvPicPr>
        <p:blipFill>
          <a:blip r:embed="rId3"/>
          <a:stretch>
            <a:fillRect/>
          </a:stretch>
        </p:blipFill>
        <p:spPr>
          <a:xfrm>
            <a:off x="5953905" y="2782780"/>
            <a:ext cx="6238095" cy="3457143"/>
          </a:xfrm>
          <a:prstGeom prst="rect">
            <a:avLst/>
          </a:prstGeom>
          <a:ln w="19050">
            <a:solidFill>
              <a:schemeClr val="accent5">
                <a:lumMod val="50000"/>
              </a:schemeClr>
            </a:solidFill>
          </a:ln>
        </p:spPr>
      </p:pic>
      <p:sp>
        <p:nvSpPr>
          <p:cNvPr id="2" name="Title 1">
            <a:extLst>
              <a:ext uri="{FF2B5EF4-FFF2-40B4-BE49-F238E27FC236}">
                <a16:creationId xmlns:a16="http://schemas.microsoft.com/office/drawing/2014/main" id="{0DFE5996-F923-A3AB-CC6A-ADB956C409C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Vendor Setup Form</a:t>
            </a:r>
          </a:p>
        </p:txBody>
      </p:sp>
    </p:spTree>
    <p:extLst>
      <p:ext uri="{BB962C8B-B14F-4D97-AF65-F5344CB8AC3E}">
        <p14:creationId xmlns:p14="http://schemas.microsoft.com/office/powerpoint/2010/main" val="285780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9 form">
            <a:extLst>
              <a:ext uri="{FF2B5EF4-FFF2-40B4-BE49-F238E27FC236}">
                <a16:creationId xmlns:a16="http://schemas.microsoft.com/office/drawing/2014/main" id="{B2590B62-8076-4C10-986F-55410C039025}"/>
              </a:ext>
            </a:extLst>
          </p:cNvPr>
          <p:cNvPicPr>
            <a:picLocks noChangeAspect="1"/>
          </p:cNvPicPr>
          <p:nvPr/>
        </p:nvPicPr>
        <p:blipFill>
          <a:blip r:embed="rId2"/>
          <a:stretch>
            <a:fillRect/>
          </a:stretch>
        </p:blipFill>
        <p:spPr>
          <a:xfrm>
            <a:off x="1379124" y="578766"/>
            <a:ext cx="9051168" cy="6245641"/>
          </a:xfrm>
          <a:prstGeom prst="rect">
            <a:avLst/>
          </a:prstGeom>
          <a:ln w="19050">
            <a:solidFill>
              <a:schemeClr val="accent1">
                <a:lumMod val="50000"/>
              </a:schemeClr>
            </a:solidFill>
          </a:ln>
        </p:spPr>
      </p:pic>
      <p:sp>
        <p:nvSpPr>
          <p:cNvPr id="2" name="Title 1">
            <a:extLst>
              <a:ext uri="{FF2B5EF4-FFF2-40B4-BE49-F238E27FC236}">
                <a16:creationId xmlns:a16="http://schemas.microsoft.com/office/drawing/2014/main" id="{03A69F0C-D05C-4B7F-4DBB-B2140198EAB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W-9 form</a:t>
            </a:r>
          </a:p>
        </p:txBody>
      </p:sp>
    </p:spTree>
    <p:extLst>
      <p:ext uri="{BB962C8B-B14F-4D97-AF65-F5344CB8AC3E}">
        <p14:creationId xmlns:p14="http://schemas.microsoft.com/office/powerpoint/2010/main" val="312822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58CA2B-2D81-4C47-9221-BF774CFB2FD8}"/>
              </a:ext>
            </a:extLst>
          </p:cNvPr>
          <p:cNvSpPr txBox="1"/>
          <p:nvPr/>
        </p:nvSpPr>
        <p:spPr>
          <a:xfrm>
            <a:off x="270473" y="135742"/>
            <a:ext cx="11162951" cy="830997"/>
          </a:xfrm>
          <a:prstGeom prst="rect">
            <a:avLst/>
          </a:prstGeom>
          <a:noFill/>
        </p:spPr>
        <p:txBody>
          <a:bodyPr wrap="square" rtlCol="0" anchor="ctr">
            <a:spAutoFit/>
          </a:bodyPr>
          <a:lstStyle/>
          <a:p>
            <a:r>
              <a:rPr lang="en-US" sz="4800" dirty="0">
                <a:ln>
                  <a:solidFill>
                    <a:schemeClr val="accent1">
                      <a:lumMod val="50000"/>
                    </a:schemeClr>
                  </a:solidFill>
                </a:ln>
                <a:solidFill>
                  <a:schemeClr val="accent1">
                    <a:lumMod val="50000"/>
                  </a:schemeClr>
                </a:solidFill>
              </a:rPr>
              <a:t>FTIIDEN- How to find vendor L # in Banner</a:t>
            </a:r>
            <a:endParaRPr lang="en-US" dirty="0"/>
          </a:p>
        </p:txBody>
      </p:sp>
      <p:grpSp>
        <p:nvGrpSpPr>
          <p:cNvPr id="6" name="Group 5">
            <a:extLst>
              <a:ext uri="{FF2B5EF4-FFF2-40B4-BE49-F238E27FC236}">
                <a16:creationId xmlns:a16="http://schemas.microsoft.com/office/drawing/2014/main" id="{8D98B509-9BA3-46B9-B48C-3277F03B03DF}"/>
              </a:ext>
              <a:ext uri="{C183D7F6-B498-43B3-948B-1728B52AA6E4}">
                <adec:decorative xmlns:adec="http://schemas.microsoft.com/office/drawing/2017/decorative" val="1"/>
              </a:ext>
            </a:extLst>
          </p:cNvPr>
          <p:cNvGrpSpPr/>
          <p:nvPr/>
        </p:nvGrpSpPr>
        <p:grpSpPr>
          <a:xfrm>
            <a:off x="197539" y="1119252"/>
            <a:ext cx="11372477" cy="4854239"/>
            <a:chOff x="197539" y="1119252"/>
            <a:chExt cx="11372477" cy="4854239"/>
          </a:xfrm>
        </p:grpSpPr>
        <p:pic>
          <p:nvPicPr>
            <p:cNvPr id="7" name="Picture 6">
              <a:extLst>
                <a:ext uri="{FF2B5EF4-FFF2-40B4-BE49-F238E27FC236}">
                  <a16:creationId xmlns:a16="http://schemas.microsoft.com/office/drawing/2014/main" id="{832A593D-DBC3-4838-BE64-05741920BF2F}"/>
                </a:ext>
              </a:extLst>
            </p:cNvPr>
            <p:cNvPicPr>
              <a:picLocks noChangeAspect="1"/>
            </p:cNvPicPr>
            <p:nvPr/>
          </p:nvPicPr>
          <p:blipFill rotWithShape="1">
            <a:blip r:embed="rId2"/>
            <a:srcRect l="1033"/>
            <a:stretch/>
          </p:blipFill>
          <p:spPr>
            <a:xfrm>
              <a:off x="197539" y="1119252"/>
              <a:ext cx="8021002" cy="4647619"/>
            </a:xfrm>
            <a:prstGeom prst="rect">
              <a:avLst/>
            </a:prstGeom>
            <a:ln w="19050">
              <a:solidFill>
                <a:schemeClr val="accent1">
                  <a:lumMod val="50000"/>
                </a:schemeClr>
              </a:solidFill>
            </a:ln>
          </p:spPr>
        </p:pic>
        <p:pic>
          <p:nvPicPr>
            <p:cNvPr id="8" name="Picture 7">
              <a:extLst>
                <a:ext uri="{FF2B5EF4-FFF2-40B4-BE49-F238E27FC236}">
                  <a16:creationId xmlns:a16="http://schemas.microsoft.com/office/drawing/2014/main" id="{A90D4903-F985-404D-8126-603E9B6FF243}"/>
                </a:ext>
              </a:extLst>
            </p:cNvPr>
            <p:cNvPicPr>
              <a:picLocks noChangeAspect="1"/>
            </p:cNvPicPr>
            <p:nvPr/>
          </p:nvPicPr>
          <p:blipFill rotWithShape="1">
            <a:blip r:embed="rId3"/>
            <a:srcRect l="2530" t="4544"/>
            <a:stretch/>
          </p:blipFill>
          <p:spPr>
            <a:xfrm>
              <a:off x="6856016" y="4327571"/>
              <a:ext cx="4714000" cy="1645920"/>
            </a:xfrm>
            <a:prstGeom prst="rect">
              <a:avLst/>
            </a:prstGeom>
            <a:ln w="19050">
              <a:solidFill>
                <a:schemeClr val="accent1">
                  <a:lumMod val="50000"/>
                </a:schemeClr>
              </a:solidFill>
            </a:ln>
          </p:spPr>
        </p:pic>
      </p:grpSp>
      <p:sp>
        <p:nvSpPr>
          <p:cNvPr id="2" name="Title 1">
            <a:extLst>
              <a:ext uri="{FF2B5EF4-FFF2-40B4-BE49-F238E27FC236}">
                <a16:creationId xmlns:a16="http://schemas.microsoft.com/office/drawing/2014/main" id="{7A758B5F-D318-3465-E5C8-77620CF439B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How to find vendor L number in Banner</a:t>
            </a:r>
          </a:p>
        </p:txBody>
      </p:sp>
    </p:spTree>
    <p:extLst>
      <p:ext uri="{BB962C8B-B14F-4D97-AF65-F5344CB8AC3E}">
        <p14:creationId xmlns:p14="http://schemas.microsoft.com/office/powerpoint/2010/main" val="3277777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edit application and agreement">
            <a:extLst>
              <a:ext uri="{FF2B5EF4-FFF2-40B4-BE49-F238E27FC236}">
                <a16:creationId xmlns:a16="http://schemas.microsoft.com/office/drawing/2014/main" id="{136A6EF1-2424-47EC-B27A-9507473EE72F}"/>
              </a:ext>
            </a:extLst>
          </p:cNvPr>
          <p:cNvPicPr>
            <a:picLocks noChangeAspect="1"/>
          </p:cNvPicPr>
          <p:nvPr/>
        </p:nvPicPr>
        <p:blipFill rotWithShape="1">
          <a:blip r:embed="rId2"/>
          <a:srcRect r="1055" b="8893"/>
          <a:stretch/>
        </p:blipFill>
        <p:spPr>
          <a:xfrm>
            <a:off x="2373806" y="984372"/>
            <a:ext cx="7444387" cy="5449093"/>
          </a:xfrm>
          <a:prstGeom prst="rect">
            <a:avLst/>
          </a:prstGeom>
          <a:ln w="19050">
            <a:solidFill>
              <a:schemeClr val="accent1">
                <a:lumMod val="50000"/>
              </a:schemeClr>
            </a:solidFill>
          </a:ln>
        </p:spPr>
      </p:pic>
      <p:sp>
        <p:nvSpPr>
          <p:cNvPr id="5" name="TextBox 4">
            <a:extLst>
              <a:ext uri="{FF2B5EF4-FFF2-40B4-BE49-F238E27FC236}">
                <a16:creationId xmlns:a16="http://schemas.microsoft.com/office/drawing/2014/main" id="{5E0A7A34-9FE3-4BE7-8BB4-FDFF6E44D58F}"/>
              </a:ext>
            </a:extLst>
          </p:cNvPr>
          <p:cNvSpPr txBox="1"/>
          <p:nvPr/>
        </p:nvSpPr>
        <p:spPr>
          <a:xfrm>
            <a:off x="3553408" y="0"/>
            <a:ext cx="5085184" cy="1107996"/>
          </a:xfrm>
          <a:prstGeom prst="rect">
            <a:avLst/>
          </a:prstGeom>
          <a:noFill/>
        </p:spPr>
        <p:txBody>
          <a:bodyPr wrap="square" rtlCol="0" anchor="ctr">
            <a:spAutoFit/>
          </a:bodyPr>
          <a:lstStyle/>
          <a:p>
            <a:r>
              <a:rPr lang="en-US" sz="4800" dirty="0">
                <a:ln>
                  <a:solidFill>
                    <a:schemeClr val="accent1">
                      <a:lumMod val="50000"/>
                    </a:schemeClr>
                  </a:solidFill>
                </a:ln>
                <a:solidFill>
                  <a:schemeClr val="accent1">
                    <a:lumMod val="50000"/>
                  </a:schemeClr>
                </a:solidFill>
              </a:rPr>
              <a:t>Credit Applications</a:t>
            </a:r>
          </a:p>
          <a:p>
            <a:endParaRPr lang="en-US" dirty="0"/>
          </a:p>
        </p:txBody>
      </p:sp>
      <p:sp>
        <p:nvSpPr>
          <p:cNvPr id="2" name="Title 1">
            <a:extLst>
              <a:ext uri="{FF2B5EF4-FFF2-40B4-BE49-F238E27FC236}">
                <a16:creationId xmlns:a16="http://schemas.microsoft.com/office/drawing/2014/main" id="{7CE75F8E-4BAE-4A63-A596-96A733AD6A7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Credit Applications</a:t>
            </a:r>
          </a:p>
        </p:txBody>
      </p:sp>
    </p:spTree>
    <p:extLst>
      <p:ext uri="{BB962C8B-B14F-4D97-AF65-F5344CB8AC3E}">
        <p14:creationId xmlns:p14="http://schemas.microsoft.com/office/powerpoint/2010/main" val="1391567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shape&#10;&#10;Description automatically generated">
            <a:extLst>
              <a:ext uri="{FF2B5EF4-FFF2-40B4-BE49-F238E27FC236}">
                <a16:creationId xmlns:a16="http://schemas.microsoft.com/office/drawing/2014/main" id="{ACA84E01-9177-BA48-AB76-155CD13F89A9}"/>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3BC6BEB-650B-43BC-A325-B35340292052}"/>
              </a:ext>
            </a:extLst>
          </p:cNvPr>
          <p:cNvSpPr txBox="1"/>
          <p:nvPr/>
        </p:nvSpPr>
        <p:spPr>
          <a:xfrm>
            <a:off x="2803320" y="-138402"/>
            <a:ext cx="5443057" cy="1107996"/>
          </a:xfrm>
          <a:prstGeom prst="rect">
            <a:avLst/>
          </a:prstGeom>
          <a:noFill/>
        </p:spPr>
        <p:txBody>
          <a:bodyPr wrap="square" rtlCol="0" anchor="ctr">
            <a:spAutoFit/>
          </a:bodyPr>
          <a:lstStyle/>
          <a:p>
            <a:r>
              <a:rPr lang="en-US" sz="4800" dirty="0">
                <a:ln>
                  <a:solidFill>
                    <a:schemeClr val="accent1">
                      <a:lumMod val="50000"/>
                    </a:schemeClr>
                  </a:solidFill>
                </a:ln>
                <a:solidFill>
                  <a:schemeClr val="accent1">
                    <a:lumMod val="50000"/>
                  </a:schemeClr>
                </a:solidFill>
              </a:rPr>
              <a:t>4.b. Creating a PO</a:t>
            </a:r>
          </a:p>
          <a:p>
            <a:endParaRPr lang="en-US" dirty="0"/>
          </a:p>
        </p:txBody>
      </p:sp>
      <p:sp>
        <p:nvSpPr>
          <p:cNvPr id="6" name="TextBox 5">
            <a:extLst>
              <a:ext uri="{FF2B5EF4-FFF2-40B4-BE49-F238E27FC236}">
                <a16:creationId xmlns:a16="http://schemas.microsoft.com/office/drawing/2014/main" id="{6826D509-15EB-4077-835D-A4BB2C969F4E}"/>
              </a:ext>
            </a:extLst>
          </p:cNvPr>
          <p:cNvSpPr txBox="1"/>
          <p:nvPr/>
        </p:nvSpPr>
        <p:spPr>
          <a:xfrm>
            <a:off x="0" y="969594"/>
            <a:ext cx="11908173" cy="3954929"/>
          </a:xfrm>
          <a:prstGeom prst="rect">
            <a:avLst/>
          </a:prstGeom>
          <a:noFill/>
        </p:spPr>
        <p:txBody>
          <a:bodyPr wrap="square" rtlCol="0">
            <a:spAutoFit/>
          </a:bodyPr>
          <a:lstStyle/>
          <a:p>
            <a:pPr marL="285750" indent="-285750" fontAlgn="base">
              <a:spcAft>
                <a:spcPts val="600"/>
              </a:spcAft>
              <a:buFont typeface="Arial" panose="020B0604020202020204" pitchFamily="34" charset="0"/>
              <a:buChar char="•"/>
            </a:pPr>
            <a:r>
              <a:rPr lang="en-US" dirty="0"/>
              <a:t>You can create a Purchase Order in Banner / Enter </a:t>
            </a:r>
            <a:r>
              <a:rPr lang="en-US" dirty="0">
                <a:solidFill>
                  <a:schemeClr val="accent1"/>
                </a:solidFill>
              </a:rPr>
              <a:t>FPAPURR</a:t>
            </a:r>
            <a:r>
              <a:rPr lang="en-US" dirty="0"/>
              <a:t> (Purchase Order) and complete the PO.  </a:t>
            </a:r>
          </a:p>
          <a:p>
            <a:pPr fontAlgn="base">
              <a:spcAft>
                <a:spcPts val="600"/>
              </a:spcAft>
            </a:pPr>
            <a:r>
              <a:rPr lang="en-US" b="0" i="0" dirty="0">
                <a:solidFill>
                  <a:srgbClr val="000000"/>
                </a:solidFill>
                <a:effectLst/>
                <a:hlinkClick r:id="rId3"/>
              </a:rPr>
              <a:t>how to create PO in Banner</a:t>
            </a:r>
            <a:endParaRPr lang="en-US" b="0" i="0" dirty="0">
              <a:solidFill>
                <a:srgbClr val="000000"/>
              </a:solidFill>
              <a:effectLst/>
            </a:endParaRPr>
          </a:p>
          <a:p>
            <a:pPr fontAlgn="base">
              <a:spcAft>
                <a:spcPts val="600"/>
              </a:spcAft>
            </a:pPr>
            <a:endParaRPr lang="en-US" b="0" i="0" dirty="0">
              <a:solidFill>
                <a:srgbClr val="000000"/>
              </a:solidFill>
              <a:effectLst/>
            </a:endParaRPr>
          </a:p>
          <a:p>
            <a:pPr marL="342900" indent="-342900" fontAlgn="base">
              <a:spcAft>
                <a:spcPts val="600"/>
              </a:spcAft>
              <a:buFont typeface="Arial" panose="020B0604020202020204" pitchFamily="34" charset="0"/>
              <a:buChar char="•"/>
            </a:pPr>
            <a:r>
              <a:rPr lang="en-US" dirty="0"/>
              <a:t> For placing orders for a one-time purchase and payment of line item goods that have a specific quantity and unit price select  “Regular Purchase Order”. “</a:t>
            </a:r>
            <a:r>
              <a:rPr lang="en-US" i="0" dirty="0">
                <a:effectLst/>
              </a:rPr>
              <a:t>Standing purchase orders</a:t>
            </a:r>
            <a:r>
              <a:rPr lang="en-US" dirty="0"/>
              <a:t>” </a:t>
            </a:r>
            <a:r>
              <a:rPr lang="en-US" b="0" i="0" u="none" strike="noStrike" dirty="0">
                <a:effectLst/>
              </a:rPr>
              <a:t>are allowed to use for recurring charges to the same vendor over the same fiscal period and may not exceed a total value of $100K.</a:t>
            </a:r>
          </a:p>
          <a:p>
            <a:pPr fontAlgn="base">
              <a:spcAft>
                <a:spcPts val="600"/>
              </a:spcAft>
            </a:pPr>
            <a:endParaRPr lang="en-US" b="0" i="0" u="none" strike="noStrike" dirty="0">
              <a:effectLst/>
            </a:endParaRPr>
          </a:p>
          <a:p>
            <a:pPr marL="342900" indent="-342900" fontAlgn="base">
              <a:spcAft>
                <a:spcPts val="600"/>
              </a:spcAft>
              <a:buFont typeface="Arial" panose="020B0604020202020204" pitchFamily="34" charset="0"/>
              <a:buChar char="•"/>
            </a:pPr>
            <a:r>
              <a:rPr lang="en-US" dirty="0"/>
              <a:t>Please make sure you have budget to purchase </a:t>
            </a:r>
            <a:r>
              <a:rPr lang="en-US" dirty="0" err="1"/>
              <a:t>i.e</a:t>
            </a:r>
            <a:r>
              <a:rPr lang="en-US" dirty="0"/>
              <a:t> check your FOAP ( Fund, Organization, Account, Program) prior to your PO being processed. Otherwise, a NSF (non sufficient funds) approval is required which may lead to an additional turn-around time </a:t>
            </a:r>
          </a:p>
          <a:p>
            <a:pPr marL="342900" indent="-342900" fontAlgn="base">
              <a:spcAft>
                <a:spcPts val="600"/>
              </a:spcAft>
              <a:buFont typeface="Arial" panose="020B0604020202020204" pitchFamily="34" charset="0"/>
              <a:buChar char="•"/>
            </a:pPr>
            <a:endParaRPr lang="en-US" dirty="0"/>
          </a:p>
          <a:p>
            <a:pPr marL="342900" indent="-342900" fontAlgn="base">
              <a:spcAft>
                <a:spcPts val="600"/>
              </a:spcAft>
              <a:buFont typeface="Arial" panose="020B0604020202020204" pitchFamily="34" charset="0"/>
              <a:buChar char="•"/>
            </a:pPr>
            <a:r>
              <a:rPr lang="en-US" b="0" i="0" u="none" strike="noStrike" dirty="0">
                <a:effectLst/>
              </a:rPr>
              <a:t>Please reach out to Linda </a:t>
            </a:r>
            <a:r>
              <a:rPr lang="en-US" dirty="0" err="1"/>
              <a:t>Reling</a:t>
            </a:r>
            <a:r>
              <a:rPr lang="en-US" dirty="0"/>
              <a:t> or Greg Davies </a:t>
            </a:r>
            <a:r>
              <a:rPr lang="en-US" b="0" i="0" u="none" strike="noStrike" dirty="0">
                <a:effectLst/>
              </a:rPr>
              <a:t>should you have any questions</a:t>
            </a:r>
            <a:endParaRPr lang="en-US" dirty="0"/>
          </a:p>
        </p:txBody>
      </p:sp>
      <p:sp>
        <p:nvSpPr>
          <p:cNvPr id="2" name="Title 1">
            <a:extLst>
              <a:ext uri="{FF2B5EF4-FFF2-40B4-BE49-F238E27FC236}">
                <a16:creationId xmlns:a16="http://schemas.microsoft.com/office/drawing/2014/main" id="{4A7F730F-C4D6-539B-7531-5A43831062D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Creating a PO</a:t>
            </a:r>
          </a:p>
        </p:txBody>
      </p:sp>
    </p:spTree>
    <p:extLst>
      <p:ext uri="{BB962C8B-B14F-4D97-AF65-F5344CB8AC3E}">
        <p14:creationId xmlns:p14="http://schemas.microsoft.com/office/powerpoint/2010/main" val="1521614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D9910-F35B-4CA5-9ADD-1A5EA45F608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193127" y="2655172"/>
            <a:ext cx="7608795" cy="4003907"/>
          </a:xfrm>
          <a:prstGeom prst="rect">
            <a:avLst/>
          </a:prstGeom>
          <a:ln w="19050">
            <a:solidFill>
              <a:schemeClr val="tx1"/>
            </a:solidFill>
          </a:ln>
        </p:spPr>
      </p:pic>
      <p:pic>
        <p:nvPicPr>
          <p:cNvPr id="5" name="Picture 4">
            <a:extLst>
              <a:ext uri="{FF2B5EF4-FFF2-40B4-BE49-F238E27FC236}">
                <a16:creationId xmlns:a16="http://schemas.microsoft.com/office/drawing/2014/main" id="{5B3E918B-EFF9-4B4D-8110-81CF1F7718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8408" y="895058"/>
            <a:ext cx="4441748" cy="2414456"/>
          </a:xfrm>
          <a:prstGeom prst="rect">
            <a:avLst/>
          </a:prstGeom>
          <a:ln w="19050">
            <a:solidFill>
              <a:schemeClr val="accent1">
                <a:lumMod val="50000"/>
              </a:schemeClr>
            </a:solidFill>
          </a:ln>
        </p:spPr>
      </p:pic>
      <p:sp>
        <p:nvSpPr>
          <p:cNvPr id="8" name="TextBox 7">
            <a:extLst>
              <a:ext uri="{FF2B5EF4-FFF2-40B4-BE49-F238E27FC236}">
                <a16:creationId xmlns:a16="http://schemas.microsoft.com/office/drawing/2014/main" id="{BD5065CD-F361-4C9E-8752-CE479C07D0FA}"/>
              </a:ext>
            </a:extLst>
          </p:cNvPr>
          <p:cNvSpPr txBox="1"/>
          <p:nvPr/>
        </p:nvSpPr>
        <p:spPr>
          <a:xfrm>
            <a:off x="5463330" y="198921"/>
            <a:ext cx="6094602" cy="369332"/>
          </a:xfrm>
          <a:prstGeom prst="rect">
            <a:avLst/>
          </a:prstGeom>
          <a:noFill/>
        </p:spPr>
        <p:txBody>
          <a:bodyPr wrap="square">
            <a:spAutoFit/>
          </a:bodyPr>
          <a:lstStyle/>
          <a:p>
            <a:r>
              <a:rPr lang="en-US" dirty="0">
                <a:solidFill>
                  <a:schemeClr val="accent1"/>
                </a:solidFill>
              </a:rPr>
              <a:t>FPAPURR –Banner Purchase Order </a:t>
            </a:r>
            <a:endParaRPr lang="en-US" dirty="0"/>
          </a:p>
        </p:txBody>
      </p:sp>
      <p:sp>
        <p:nvSpPr>
          <p:cNvPr id="2" name="Title 1">
            <a:extLst>
              <a:ext uri="{FF2B5EF4-FFF2-40B4-BE49-F238E27FC236}">
                <a16:creationId xmlns:a16="http://schemas.microsoft.com/office/drawing/2014/main" id="{24674AAE-1066-16C5-B186-AD4C34DBE19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Banner Purchase Order</a:t>
            </a:r>
          </a:p>
        </p:txBody>
      </p:sp>
    </p:spTree>
    <p:extLst>
      <p:ext uri="{BB962C8B-B14F-4D97-AF65-F5344CB8AC3E}">
        <p14:creationId xmlns:p14="http://schemas.microsoft.com/office/powerpoint/2010/main" val="857037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shape&#10;&#10;Description automatically generated">
            <a:extLst>
              <a:ext uri="{FF2B5EF4-FFF2-40B4-BE49-F238E27FC236}">
                <a16:creationId xmlns:a16="http://schemas.microsoft.com/office/drawing/2014/main" id="{ACA84E01-9177-BA48-AB76-155CD13F89A9}"/>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3BC6BEB-650B-43BC-A325-B35340292052}"/>
              </a:ext>
            </a:extLst>
          </p:cNvPr>
          <p:cNvSpPr txBox="1"/>
          <p:nvPr/>
        </p:nvSpPr>
        <p:spPr>
          <a:xfrm>
            <a:off x="1620473" y="-70999"/>
            <a:ext cx="7909419" cy="830997"/>
          </a:xfrm>
          <a:prstGeom prst="rect">
            <a:avLst/>
          </a:prstGeom>
          <a:noFill/>
        </p:spPr>
        <p:txBody>
          <a:bodyPr wrap="square" rtlCol="0" anchor="ctr">
            <a:spAutoFit/>
          </a:bodyPr>
          <a:lstStyle/>
          <a:p>
            <a:pPr algn="ctr"/>
            <a:r>
              <a:rPr lang="en-US" sz="4800" dirty="0">
                <a:ln>
                  <a:solidFill>
                    <a:schemeClr val="accent1">
                      <a:lumMod val="50000"/>
                    </a:schemeClr>
                  </a:solidFill>
                </a:ln>
                <a:solidFill>
                  <a:schemeClr val="accent1">
                    <a:lumMod val="50000"/>
                  </a:schemeClr>
                </a:solidFill>
              </a:rPr>
              <a:t>4.c. Purchase Order Approval</a:t>
            </a:r>
            <a:endParaRPr lang="en-US" dirty="0"/>
          </a:p>
        </p:txBody>
      </p:sp>
      <p:sp>
        <p:nvSpPr>
          <p:cNvPr id="7" name="TextBox 6">
            <a:extLst>
              <a:ext uri="{FF2B5EF4-FFF2-40B4-BE49-F238E27FC236}">
                <a16:creationId xmlns:a16="http://schemas.microsoft.com/office/drawing/2014/main" id="{5730FA70-FB18-4AC1-A826-0DF1C2EDB8A1}"/>
              </a:ext>
            </a:extLst>
          </p:cNvPr>
          <p:cNvSpPr txBox="1"/>
          <p:nvPr/>
        </p:nvSpPr>
        <p:spPr>
          <a:xfrm>
            <a:off x="503338" y="1518715"/>
            <a:ext cx="10654019" cy="3447098"/>
          </a:xfrm>
          <a:prstGeom prst="rect">
            <a:avLst/>
          </a:prstGeom>
          <a:noFill/>
        </p:spPr>
        <p:txBody>
          <a:bodyPr wrap="square">
            <a:spAutoFit/>
          </a:bodyPr>
          <a:lstStyle/>
          <a:p>
            <a:pPr rtl="0" fontAlgn="base">
              <a:spcBef>
                <a:spcPts val="0"/>
              </a:spcBef>
              <a:spcAft>
                <a:spcPts val="0"/>
              </a:spcAft>
              <a:buFont typeface="+mj-lt"/>
              <a:buAutoNum type="arabicPeriod"/>
            </a:pPr>
            <a:r>
              <a:rPr lang="en-US" b="0" i="0" u="none" strike="noStrike" dirty="0">
                <a:solidFill>
                  <a:srgbClr val="595959"/>
                </a:solidFill>
                <a:effectLst/>
              </a:rPr>
              <a:t> Purchase Orders will be reviewed and approved through “</a:t>
            </a:r>
            <a:r>
              <a:rPr lang="en-US" b="0" i="0" u="none" strike="noStrike" dirty="0" err="1">
                <a:solidFill>
                  <a:srgbClr val="595959"/>
                </a:solidFill>
                <a:effectLst/>
              </a:rPr>
              <a:t>Expresslane</a:t>
            </a:r>
            <a:r>
              <a:rPr lang="en-US" b="0" i="0" u="none" strike="noStrike" dirty="0">
                <a:solidFill>
                  <a:srgbClr val="595959"/>
                </a:solidFill>
                <a:effectLst/>
              </a:rPr>
              <a:t> (Banner Self-Service) ” by the Workflow Approvers.  </a:t>
            </a:r>
          </a:p>
          <a:p>
            <a:pPr rtl="0" fontAlgn="base">
              <a:spcBef>
                <a:spcPts val="0"/>
              </a:spcBef>
              <a:spcAft>
                <a:spcPts val="0"/>
              </a:spcAft>
              <a:buFont typeface="+mj-lt"/>
              <a:buAutoNum type="arabicPeriod"/>
            </a:pPr>
            <a:r>
              <a:rPr lang="en-US" b="0" i="0" u="none" strike="noStrike" dirty="0">
                <a:solidFill>
                  <a:srgbClr val="595959"/>
                </a:solidFill>
                <a:effectLst/>
              </a:rPr>
              <a:t>The following information will be verified:</a:t>
            </a:r>
          </a:p>
          <a:p>
            <a:pPr lvl="1" fontAlgn="base">
              <a:buFont typeface="Arial" panose="020B0604020202020204" pitchFamily="34" charset="0"/>
              <a:buChar char="•"/>
            </a:pPr>
            <a:r>
              <a:rPr lang="en-US" b="0" i="0" u="none" strike="noStrike" dirty="0">
                <a:solidFill>
                  <a:srgbClr val="595959"/>
                </a:solidFill>
                <a:effectLst/>
              </a:rPr>
              <a:t>Order type (regular vs standing)</a:t>
            </a:r>
          </a:p>
          <a:p>
            <a:pPr lvl="1" fontAlgn="base">
              <a:buFont typeface="Arial" panose="020B0604020202020204" pitchFamily="34" charset="0"/>
              <a:buChar char="•"/>
            </a:pPr>
            <a:r>
              <a:rPr lang="en-US" b="0" i="0" u="none" strike="noStrike" dirty="0">
                <a:solidFill>
                  <a:srgbClr val="595959"/>
                </a:solidFill>
                <a:effectLst/>
              </a:rPr>
              <a:t>Vendor name</a:t>
            </a:r>
          </a:p>
          <a:p>
            <a:pPr lvl="1" fontAlgn="base">
              <a:buFont typeface="Arial" panose="020B0604020202020204" pitchFamily="34" charset="0"/>
              <a:buChar char="•"/>
            </a:pPr>
            <a:r>
              <a:rPr lang="en-US" b="0" i="0" u="none" strike="noStrike" dirty="0">
                <a:solidFill>
                  <a:srgbClr val="595959"/>
                </a:solidFill>
                <a:effectLst/>
              </a:rPr>
              <a:t>Contract agreement if any</a:t>
            </a:r>
          </a:p>
          <a:p>
            <a:pPr lvl="1" fontAlgn="base">
              <a:buFont typeface="Arial" panose="020B0604020202020204" pitchFamily="34" charset="0"/>
              <a:buChar char="•"/>
            </a:pPr>
            <a:r>
              <a:rPr lang="en-US" b="0" i="0" u="none" strike="noStrike" dirty="0">
                <a:solidFill>
                  <a:srgbClr val="595959"/>
                </a:solidFill>
                <a:effectLst/>
              </a:rPr>
              <a:t>Purchase description and cost</a:t>
            </a:r>
          </a:p>
          <a:p>
            <a:pPr lvl="1" fontAlgn="base">
              <a:spcAft>
                <a:spcPts val="1200"/>
              </a:spcAft>
              <a:buFont typeface="Arial" panose="020B0604020202020204" pitchFamily="34" charset="0"/>
              <a:buChar char="•"/>
            </a:pPr>
            <a:r>
              <a:rPr lang="en-US" b="0" i="0" u="none" strike="noStrike" dirty="0">
                <a:solidFill>
                  <a:srgbClr val="595959"/>
                </a:solidFill>
                <a:effectLst/>
              </a:rPr>
              <a:t>Applied FOAP (fund, organization, account, &amp; program)</a:t>
            </a:r>
          </a:p>
          <a:p>
            <a:pPr rtl="0" fontAlgn="base">
              <a:spcBef>
                <a:spcPts val="0"/>
              </a:spcBef>
              <a:spcAft>
                <a:spcPts val="1200"/>
              </a:spcAft>
            </a:pPr>
            <a:r>
              <a:rPr lang="en-US" b="0" i="0" u="none" strike="noStrike" dirty="0">
                <a:solidFill>
                  <a:srgbClr val="595959"/>
                </a:solidFill>
                <a:effectLst/>
              </a:rPr>
              <a:t>2. After the PO is approved, the requestor needs to submit the documentation to the vendor. Always attach contracts/quotes. </a:t>
            </a:r>
          </a:p>
          <a:p>
            <a:pPr rtl="0" fontAlgn="base">
              <a:spcBef>
                <a:spcPts val="0"/>
              </a:spcBef>
              <a:spcAft>
                <a:spcPts val="0"/>
              </a:spcAft>
            </a:pPr>
            <a:r>
              <a:rPr lang="en-US" b="0" i="0" u="none" strike="noStrike" dirty="0">
                <a:solidFill>
                  <a:srgbClr val="595959"/>
                </a:solidFill>
                <a:effectLst/>
              </a:rPr>
              <a:t>3. Always confirm vendor acknowledgement and delivery date </a:t>
            </a:r>
            <a:r>
              <a:rPr lang="en-US" sz="1800" b="0" i="0" u="none" strike="noStrike" dirty="0">
                <a:solidFill>
                  <a:srgbClr val="595959"/>
                </a:solidFill>
                <a:effectLst/>
                <a:latin typeface="Arial" panose="020B0604020202020204" pitchFamily="34" charset="0"/>
              </a:rPr>
              <a:t>.</a:t>
            </a:r>
          </a:p>
        </p:txBody>
      </p:sp>
      <p:sp>
        <p:nvSpPr>
          <p:cNvPr id="2" name="Title 1">
            <a:extLst>
              <a:ext uri="{FF2B5EF4-FFF2-40B4-BE49-F238E27FC236}">
                <a16:creationId xmlns:a16="http://schemas.microsoft.com/office/drawing/2014/main" id="{503EC38C-6772-3480-F756-A459F69C2DC7}"/>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Purchase Order Approval</a:t>
            </a:r>
          </a:p>
        </p:txBody>
      </p:sp>
    </p:spTree>
    <p:extLst>
      <p:ext uri="{BB962C8B-B14F-4D97-AF65-F5344CB8AC3E}">
        <p14:creationId xmlns:p14="http://schemas.microsoft.com/office/powerpoint/2010/main" val="2840748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15;p20">
            <a:extLst>
              <a:ext uri="{FF2B5EF4-FFF2-40B4-BE49-F238E27FC236}">
                <a16:creationId xmlns:a16="http://schemas.microsoft.com/office/drawing/2014/main" id="{7A39BCA7-F293-418A-9EC9-0AA1FEEA201D}"/>
              </a:ext>
              <a:ext uri="{C183D7F6-B498-43B3-948B-1728B52AA6E4}">
                <adec:decorative xmlns:adec="http://schemas.microsoft.com/office/drawing/2017/decorative" val="1"/>
              </a:ext>
            </a:extLst>
          </p:cNvPr>
          <p:cNvPicPr preferRelativeResize="0"/>
          <p:nvPr/>
        </p:nvPicPr>
        <p:blipFill>
          <a:blip r:embed="rId2">
            <a:alphaModFix/>
          </a:blip>
          <a:stretch>
            <a:fillRect/>
          </a:stretch>
        </p:blipFill>
        <p:spPr>
          <a:xfrm>
            <a:off x="360727" y="420613"/>
            <a:ext cx="2533475" cy="1895269"/>
          </a:xfrm>
          <a:prstGeom prst="rect">
            <a:avLst/>
          </a:prstGeom>
          <a:noFill/>
          <a:ln w="19050">
            <a:solidFill>
              <a:schemeClr val="accent1">
                <a:lumMod val="50000"/>
              </a:schemeClr>
            </a:solidFill>
          </a:ln>
        </p:spPr>
      </p:pic>
      <p:pic>
        <p:nvPicPr>
          <p:cNvPr id="5" name="Google Shape;122;p21" descr="express lane menu with financial information chose">
            <a:extLst>
              <a:ext uri="{FF2B5EF4-FFF2-40B4-BE49-F238E27FC236}">
                <a16:creationId xmlns:a16="http://schemas.microsoft.com/office/drawing/2014/main" id="{A9F819BD-19B7-4C85-832D-A1A4B93DE9D4}"/>
              </a:ext>
            </a:extLst>
          </p:cNvPr>
          <p:cNvPicPr preferRelativeResize="0"/>
          <p:nvPr/>
        </p:nvPicPr>
        <p:blipFill>
          <a:blip r:embed="rId3">
            <a:alphaModFix/>
          </a:blip>
          <a:stretch>
            <a:fillRect/>
          </a:stretch>
        </p:blipFill>
        <p:spPr>
          <a:xfrm>
            <a:off x="2505607" y="1201526"/>
            <a:ext cx="4432701" cy="3006750"/>
          </a:xfrm>
          <a:prstGeom prst="rect">
            <a:avLst/>
          </a:prstGeom>
          <a:noFill/>
          <a:ln>
            <a:solidFill>
              <a:schemeClr val="accent1">
                <a:lumMod val="50000"/>
              </a:schemeClr>
            </a:solidFill>
          </a:ln>
        </p:spPr>
      </p:pic>
      <p:pic>
        <p:nvPicPr>
          <p:cNvPr id="6" name="Google Shape;128;p22" descr="expresslane financial information with approve documents highlighted">
            <a:extLst>
              <a:ext uri="{FF2B5EF4-FFF2-40B4-BE49-F238E27FC236}">
                <a16:creationId xmlns:a16="http://schemas.microsoft.com/office/drawing/2014/main" id="{13754227-048B-432B-9330-DCE4DAECD79F}"/>
              </a:ext>
            </a:extLst>
          </p:cNvPr>
          <p:cNvPicPr preferRelativeResize="0"/>
          <p:nvPr/>
        </p:nvPicPr>
        <p:blipFill>
          <a:blip r:embed="rId4">
            <a:alphaModFix/>
          </a:blip>
          <a:stretch>
            <a:fillRect/>
          </a:stretch>
        </p:blipFill>
        <p:spPr>
          <a:xfrm>
            <a:off x="6205285" y="2149024"/>
            <a:ext cx="5497358" cy="3682275"/>
          </a:xfrm>
          <a:prstGeom prst="rect">
            <a:avLst/>
          </a:prstGeom>
          <a:noFill/>
          <a:ln w="19050">
            <a:solidFill>
              <a:schemeClr val="accent1">
                <a:lumMod val="50000"/>
              </a:schemeClr>
            </a:solidFill>
          </a:ln>
        </p:spPr>
      </p:pic>
      <p:sp>
        <p:nvSpPr>
          <p:cNvPr id="7" name="TextBox 6">
            <a:extLst>
              <a:ext uri="{FF2B5EF4-FFF2-40B4-BE49-F238E27FC236}">
                <a16:creationId xmlns:a16="http://schemas.microsoft.com/office/drawing/2014/main" id="{CA6E4AC4-72B7-498C-97B1-F230210796E7}"/>
              </a:ext>
            </a:extLst>
          </p:cNvPr>
          <p:cNvSpPr txBox="1"/>
          <p:nvPr/>
        </p:nvSpPr>
        <p:spPr>
          <a:xfrm>
            <a:off x="5721291" y="51281"/>
            <a:ext cx="3688382" cy="369332"/>
          </a:xfrm>
          <a:prstGeom prst="rect">
            <a:avLst/>
          </a:prstGeom>
          <a:noFill/>
        </p:spPr>
        <p:txBody>
          <a:bodyPr wrap="none" rtlCol="0">
            <a:spAutoFit/>
          </a:bodyPr>
          <a:lstStyle/>
          <a:p>
            <a:r>
              <a:rPr lang="en-US" dirty="0">
                <a:solidFill>
                  <a:schemeClr val="accent1"/>
                </a:solidFill>
              </a:rPr>
              <a:t>Steps for PO approval in Express Lane</a:t>
            </a:r>
          </a:p>
        </p:txBody>
      </p:sp>
      <p:sp>
        <p:nvSpPr>
          <p:cNvPr id="2" name="Title 1">
            <a:extLst>
              <a:ext uri="{FF2B5EF4-FFF2-40B4-BE49-F238E27FC236}">
                <a16:creationId xmlns:a16="http://schemas.microsoft.com/office/drawing/2014/main" id="{C88A3DB4-3A3D-97C0-D8A1-B69CB946975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Steps for PO Approval in </a:t>
            </a:r>
            <a:r>
              <a:rPr lang="en-US" dirty="0" err="1"/>
              <a:t>ExpressLane</a:t>
            </a:r>
            <a:endParaRPr lang="en-US" dirty="0"/>
          </a:p>
        </p:txBody>
      </p:sp>
    </p:spTree>
    <p:extLst>
      <p:ext uri="{BB962C8B-B14F-4D97-AF65-F5344CB8AC3E}">
        <p14:creationId xmlns:p14="http://schemas.microsoft.com/office/powerpoint/2010/main" val="22448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6293C5-1285-414E-97FC-3E46DD767068}"/>
              </a:ext>
              <a:ext uri="{C183D7F6-B498-43B3-948B-1728B52AA6E4}">
                <adec:decorative xmlns:adec="http://schemas.microsoft.com/office/drawing/2017/decorative" val="1"/>
              </a:ext>
            </a:extLst>
          </p:cNvPr>
          <p:cNvPicPr/>
          <p:nvPr/>
        </p:nvPicPr>
        <p:blipFill>
          <a:blip r:embed="rId2"/>
          <a:stretch>
            <a:fillRect/>
          </a:stretch>
        </p:blipFill>
        <p:spPr>
          <a:xfrm>
            <a:off x="818512" y="636712"/>
            <a:ext cx="6647689" cy="5709559"/>
          </a:xfrm>
          <a:prstGeom prst="rect">
            <a:avLst/>
          </a:prstGeom>
          <a:ln w="19050">
            <a:solidFill>
              <a:schemeClr val="accent1"/>
            </a:solidFill>
          </a:ln>
        </p:spPr>
      </p:pic>
      <p:sp>
        <p:nvSpPr>
          <p:cNvPr id="5" name="TextBox 4">
            <a:extLst>
              <a:ext uri="{FF2B5EF4-FFF2-40B4-BE49-F238E27FC236}">
                <a16:creationId xmlns:a16="http://schemas.microsoft.com/office/drawing/2014/main" id="{22986E0F-9096-451B-BD9F-1C0E837A119B}"/>
              </a:ext>
            </a:extLst>
          </p:cNvPr>
          <p:cNvSpPr txBox="1"/>
          <p:nvPr/>
        </p:nvSpPr>
        <p:spPr>
          <a:xfrm>
            <a:off x="2801921" y="175047"/>
            <a:ext cx="4907561" cy="461665"/>
          </a:xfrm>
          <a:prstGeom prst="rect">
            <a:avLst/>
          </a:prstGeom>
          <a:noFill/>
        </p:spPr>
        <p:txBody>
          <a:bodyPr wrap="square" rtlCol="0">
            <a:spAutoFit/>
          </a:bodyPr>
          <a:lstStyle/>
          <a:p>
            <a:r>
              <a:rPr lang="en-US" sz="2400" dirty="0">
                <a:solidFill>
                  <a:schemeClr val="accent1"/>
                </a:solidFill>
              </a:rPr>
              <a:t>Check points for Approver</a:t>
            </a:r>
          </a:p>
        </p:txBody>
      </p:sp>
      <p:sp>
        <p:nvSpPr>
          <p:cNvPr id="6" name="TextBox 5">
            <a:extLst>
              <a:ext uri="{FF2B5EF4-FFF2-40B4-BE49-F238E27FC236}">
                <a16:creationId xmlns:a16="http://schemas.microsoft.com/office/drawing/2014/main" id="{D0B7B240-A756-46E5-8571-81F1516C893B}"/>
              </a:ext>
            </a:extLst>
          </p:cNvPr>
          <p:cNvSpPr txBox="1"/>
          <p:nvPr/>
        </p:nvSpPr>
        <p:spPr>
          <a:xfrm>
            <a:off x="7466202" y="5086001"/>
            <a:ext cx="4530055" cy="1892826"/>
          </a:xfrm>
          <a:prstGeom prst="rect">
            <a:avLst/>
          </a:prstGeom>
          <a:noFill/>
        </p:spPr>
        <p:txBody>
          <a:bodyPr wrap="square" rtlCol="0">
            <a:spAutoFit/>
          </a:bodyPr>
          <a:lstStyle/>
          <a:p>
            <a:pPr marL="114300" lvl="0" algn="l" rtl="0">
              <a:lnSpc>
                <a:spcPct val="110000"/>
              </a:lnSpc>
              <a:spcBef>
                <a:spcPts val="0"/>
              </a:spcBef>
              <a:spcAft>
                <a:spcPts val="0"/>
              </a:spcAft>
              <a:buSzPts val="1800"/>
            </a:pPr>
            <a:r>
              <a:rPr lang="en-US" dirty="0">
                <a:solidFill>
                  <a:srgbClr val="FF0000"/>
                </a:solidFill>
              </a:rPr>
              <a:t>Notes : </a:t>
            </a:r>
          </a:p>
          <a:p>
            <a:pPr marL="457200" lvl="0" indent="-342900" algn="l" rtl="0">
              <a:lnSpc>
                <a:spcPct val="110000"/>
              </a:lnSpc>
              <a:spcBef>
                <a:spcPts val="0"/>
              </a:spcBef>
              <a:spcAft>
                <a:spcPts val="0"/>
              </a:spcAft>
              <a:buSzPts val="1800"/>
              <a:buChar char="●"/>
            </a:pPr>
            <a:r>
              <a:rPr lang="en-US" dirty="0">
                <a:solidFill>
                  <a:srgbClr val="FF0000"/>
                </a:solidFill>
              </a:rPr>
              <a:t>There is no email notification for the approver </a:t>
            </a:r>
          </a:p>
          <a:p>
            <a:pPr marL="457200" lvl="0" indent="-342900" algn="l" rtl="0">
              <a:lnSpc>
                <a:spcPct val="110000"/>
              </a:lnSpc>
              <a:spcBef>
                <a:spcPts val="0"/>
              </a:spcBef>
              <a:spcAft>
                <a:spcPts val="0"/>
              </a:spcAft>
              <a:buSzPts val="1800"/>
              <a:buChar char="●"/>
            </a:pPr>
            <a:r>
              <a:rPr lang="en-US" dirty="0">
                <a:solidFill>
                  <a:srgbClr val="FF0000"/>
                </a:solidFill>
              </a:rPr>
              <a:t>As an approver, you are responsible for checking perpetually</a:t>
            </a:r>
          </a:p>
          <a:p>
            <a:endParaRPr lang="en-US" dirty="0"/>
          </a:p>
        </p:txBody>
      </p:sp>
      <p:sp>
        <p:nvSpPr>
          <p:cNvPr id="2" name="Title 1">
            <a:extLst>
              <a:ext uri="{FF2B5EF4-FFF2-40B4-BE49-F238E27FC236}">
                <a16:creationId xmlns:a16="http://schemas.microsoft.com/office/drawing/2014/main" id="{80901A23-CA69-E2C9-3736-9761010AB128}"/>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solidFill>
                  <a:schemeClr val="accent1"/>
                </a:solidFill>
              </a:rPr>
              <a:t>Check points for Approver</a:t>
            </a:r>
          </a:p>
        </p:txBody>
      </p:sp>
    </p:spTree>
    <p:extLst>
      <p:ext uri="{BB962C8B-B14F-4D97-AF65-F5344CB8AC3E}">
        <p14:creationId xmlns:p14="http://schemas.microsoft.com/office/powerpoint/2010/main" val="127534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244B2-6B40-4564-950D-33AD8FCB7B3C}"/>
              </a:ext>
            </a:extLst>
          </p:cNvPr>
          <p:cNvSpPr>
            <a:spLocks noGrp="1"/>
          </p:cNvSpPr>
          <p:nvPr>
            <p:ph type="ctrTitle"/>
          </p:nvPr>
        </p:nvSpPr>
        <p:spPr/>
        <p:txBody>
          <a:bodyPr/>
          <a:lstStyle/>
          <a:p>
            <a:r>
              <a:rPr lang="en-US" dirty="0"/>
              <a:t>Purpose of Presentation</a:t>
            </a:r>
          </a:p>
        </p:txBody>
      </p:sp>
      <p:sp>
        <p:nvSpPr>
          <p:cNvPr id="3" name="Subtitle 2">
            <a:extLst>
              <a:ext uri="{FF2B5EF4-FFF2-40B4-BE49-F238E27FC236}">
                <a16:creationId xmlns:a16="http://schemas.microsoft.com/office/drawing/2014/main" id="{BBE1113E-201A-4740-8940-C7C069FE9FBA}"/>
              </a:ext>
            </a:extLst>
          </p:cNvPr>
          <p:cNvSpPr>
            <a:spLocks noGrp="1"/>
          </p:cNvSpPr>
          <p:nvPr>
            <p:ph type="subTitle" idx="1"/>
          </p:nvPr>
        </p:nvSpPr>
        <p:spPr/>
        <p:txBody>
          <a:bodyPr/>
          <a:lstStyle/>
          <a:p>
            <a:endParaRPr lang="en-US"/>
          </a:p>
        </p:txBody>
      </p:sp>
      <p:pic>
        <p:nvPicPr>
          <p:cNvPr id="4" name="Google Shape;89;p1" descr="A blue rectangle with white text&#10;&#10;Description automatically generated with medium confidence">
            <a:extLst>
              <a:ext uri="{FF2B5EF4-FFF2-40B4-BE49-F238E27FC236}">
                <a16:creationId xmlns:a16="http://schemas.microsoft.com/office/drawing/2014/main" id="{06411A38-2285-4499-96A4-8504D7807BC1}"/>
              </a:ext>
            </a:extLst>
          </p:cNvPr>
          <p:cNvPicPr preferRelativeResize="0">
            <a:picLocks/>
          </p:cNvPicPr>
          <p:nvPr/>
        </p:nvPicPr>
        <p:blipFill rotWithShape="1">
          <a:blip r:embed="rId2">
            <a:alphaModFix/>
          </a:blip>
          <a:srcRect t="19"/>
          <a:stretch/>
        </p:blipFill>
        <p:spPr>
          <a:xfrm>
            <a:off x="0" y="2"/>
            <a:ext cx="12192000" cy="6858000"/>
          </a:xfrm>
          <a:prstGeom prst="rect">
            <a:avLst/>
          </a:prstGeom>
          <a:noFill/>
          <a:ln>
            <a:noFill/>
          </a:ln>
        </p:spPr>
      </p:pic>
      <p:sp>
        <p:nvSpPr>
          <p:cNvPr id="7" name="TextBox 6">
            <a:extLst>
              <a:ext uri="{FF2B5EF4-FFF2-40B4-BE49-F238E27FC236}">
                <a16:creationId xmlns:a16="http://schemas.microsoft.com/office/drawing/2014/main" id="{5BF2F18F-8827-46FD-908F-0BF21411E2A6}"/>
              </a:ext>
            </a:extLst>
          </p:cNvPr>
          <p:cNvSpPr txBox="1"/>
          <p:nvPr/>
        </p:nvSpPr>
        <p:spPr>
          <a:xfrm>
            <a:off x="1189608" y="822121"/>
            <a:ext cx="8004726" cy="4154984"/>
          </a:xfrm>
          <a:prstGeom prst="rect">
            <a:avLst/>
          </a:prstGeom>
          <a:noFill/>
        </p:spPr>
        <p:txBody>
          <a:bodyPr wrap="square" rtlCol="0">
            <a:spAutoFit/>
          </a:bodyPr>
          <a:lstStyle/>
          <a:p>
            <a:pPr marL="8659" marR="3464" defTabSz="623438">
              <a:buClrTx/>
            </a:pPr>
            <a:r>
              <a:rPr lang="en-US" sz="2400" dirty="0">
                <a:solidFill>
                  <a:schemeClr val="accent5">
                    <a:lumMod val="75000"/>
                  </a:schemeClr>
                </a:solidFill>
                <a:latin typeface="+mn-lt"/>
              </a:rPr>
              <a:t>Purpose of Presentation</a:t>
            </a:r>
          </a:p>
          <a:p>
            <a:pPr marL="8659" marR="3464" defTabSz="623438">
              <a:buClrTx/>
            </a:pPr>
            <a:endParaRPr lang="en-US" sz="2400" dirty="0">
              <a:solidFill>
                <a:schemeClr val="accent5">
                  <a:lumMod val="75000"/>
                </a:schemeClr>
              </a:solidFill>
              <a:latin typeface="+mn-lt"/>
            </a:endParaRPr>
          </a:p>
          <a:p>
            <a:pPr marL="8659" marR="3464" defTabSz="623438">
              <a:buClrTx/>
            </a:pPr>
            <a:r>
              <a:rPr lang="en-US" sz="2400" dirty="0">
                <a:solidFill>
                  <a:sysClr val="windowText" lastClr="000000"/>
                </a:solidFill>
                <a:latin typeface="+mn-lt"/>
              </a:rPr>
              <a:t>The</a:t>
            </a:r>
            <a:r>
              <a:rPr lang="en-US" sz="2400" spc="-3" dirty="0">
                <a:solidFill>
                  <a:sysClr val="windowText" lastClr="000000"/>
                </a:solidFill>
                <a:latin typeface="+mn-lt"/>
              </a:rPr>
              <a:t> </a:t>
            </a:r>
            <a:r>
              <a:rPr lang="en-US" sz="2400" dirty="0">
                <a:solidFill>
                  <a:sysClr val="windowText" lastClr="000000"/>
                </a:solidFill>
                <a:latin typeface="+mn-lt"/>
              </a:rPr>
              <a:t>primary</a:t>
            </a:r>
            <a:r>
              <a:rPr lang="en-US" sz="2400" spc="-10" dirty="0">
                <a:solidFill>
                  <a:sysClr val="windowText" lastClr="000000"/>
                </a:solidFill>
                <a:latin typeface="+mn-lt"/>
              </a:rPr>
              <a:t> </a:t>
            </a:r>
            <a:r>
              <a:rPr lang="en-US" sz="2400" dirty="0">
                <a:solidFill>
                  <a:sysClr val="windowText" lastClr="000000"/>
                </a:solidFill>
                <a:latin typeface="+mn-lt"/>
              </a:rPr>
              <a:t>purpose</a:t>
            </a:r>
            <a:r>
              <a:rPr lang="en-US" sz="2400" spc="-10" dirty="0">
                <a:solidFill>
                  <a:sysClr val="windowText" lastClr="000000"/>
                </a:solidFill>
                <a:latin typeface="+mn-lt"/>
              </a:rPr>
              <a:t> </a:t>
            </a:r>
            <a:r>
              <a:rPr lang="en-US" sz="2400" spc="-17" dirty="0">
                <a:solidFill>
                  <a:sysClr val="windowText" lastClr="000000"/>
                </a:solidFill>
                <a:latin typeface="+mn-lt"/>
              </a:rPr>
              <a:t>of</a:t>
            </a:r>
            <a:r>
              <a:rPr lang="en-US" sz="2400" spc="341" dirty="0">
                <a:solidFill>
                  <a:sysClr val="windowText" lastClr="000000"/>
                </a:solidFill>
                <a:latin typeface="+mn-lt"/>
              </a:rPr>
              <a:t> </a:t>
            </a:r>
            <a:r>
              <a:rPr lang="en-US" sz="2400" dirty="0">
                <a:solidFill>
                  <a:sysClr val="windowText" lastClr="000000"/>
                </a:solidFill>
                <a:latin typeface="+mn-lt"/>
              </a:rPr>
              <a:t>Contract and Procurement Services</a:t>
            </a:r>
            <a:r>
              <a:rPr lang="en-US" sz="2400" spc="-10" dirty="0">
                <a:solidFill>
                  <a:sysClr val="windowText" lastClr="000000"/>
                </a:solidFill>
                <a:latin typeface="+mn-lt"/>
              </a:rPr>
              <a:t> </a:t>
            </a:r>
            <a:r>
              <a:rPr lang="en-US" sz="2400" dirty="0">
                <a:solidFill>
                  <a:sysClr val="windowText" lastClr="000000"/>
                </a:solidFill>
                <a:latin typeface="+mn-lt"/>
              </a:rPr>
              <a:t>is</a:t>
            </a:r>
            <a:r>
              <a:rPr lang="en-US" sz="2400" spc="-10" dirty="0">
                <a:solidFill>
                  <a:sysClr val="windowText" lastClr="000000"/>
                </a:solidFill>
                <a:latin typeface="+mn-lt"/>
              </a:rPr>
              <a:t> </a:t>
            </a:r>
            <a:r>
              <a:rPr lang="en-US" sz="2400" dirty="0">
                <a:solidFill>
                  <a:sysClr val="windowText" lastClr="000000"/>
                </a:solidFill>
                <a:latin typeface="+mn-lt"/>
              </a:rPr>
              <a:t>to</a:t>
            </a:r>
            <a:r>
              <a:rPr lang="en-US" sz="2400" spc="-7" dirty="0">
                <a:solidFill>
                  <a:sysClr val="windowText" lastClr="000000"/>
                </a:solidFill>
                <a:latin typeface="+mn-lt"/>
              </a:rPr>
              <a:t> </a:t>
            </a:r>
            <a:r>
              <a:rPr lang="en-US" sz="2400" dirty="0">
                <a:solidFill>
                  <a:sysClr val="windowText" lastClr="000000"/>
                </a:solidFill>
                <a:latin typeface="+mn-lt"/>
              </a:rPr>
              <a:t>support,</a:t>
            </a:r>
            <a:r>
              <a:rPr lang="en-US" sz="2400" spc="-7" dirty="0">
                <a:solidFill>
                  <a:sysClr val="windowText" lastClr="000000"/>
                </a:solidFill>
                <a:latin typeface="+mn-lt"/>
              </a:rPr>
              <a:t> </a:t>
            </a:r>
            <a:r>
              <a:rPr lang="en-US" sz="2400" dirty="0">
                <a:solidFill>
                  <a:sysClr val="windowText" lastClr="000000"/>
                </a:solidFill>
                <a:latin typeface="+mn-lt"/>
              </a:rPr>
              <a:t>aid,</a:t>
            </a:r>
            <a:r>
              <a:rPr lang="en-US" sz="2400" spc="-7" dirty="0">
                <a:solidFill>
                  <a:sysClr val="windowText" lastClr="000000"/>
                </a:solidFill>
                <a:latin typeface="+mn-lt"/>
              </a:rPr>
              <a:t> </a:t>
            </a:r>
            <a:r>
              <a:rPr lang="en-US" sz="2400" dirty="0">
                <a:solidFill>
                  <a:sysClr val="windowText" lastClr="000000"/>
                </a:solidFill>
                <a:latin typeface="+mn-lt"/>
              </a:rPr>
              <a:t>and</a:t>
            </a:r>
            <a:r>
              <a:rPr lang="en-US" sz="2400" spc="-14" dirty="0">
                <a:solidFill>
                  <a:sysClr val="windowText" lastClr="000000"/>
                </a:solidFill>
                <a:latin typeface="+mn-lt"/>
              </a:rPr>
              <a:t> </a:t>
            </a:r>
            <a:r>
              <a:rPr lang="en-US" sz="2400" dirty="0">
                <a:solidFill>
                  <a:sysClr val="windowText" lastClr="000000"/>
                </a:solidFill>
                <a:latin typeface="+mn-lt"/>
              </a:rPr>
              <a:t>assist</a:t>
            </a:r>
            <a:r>
              <a:rPr lang="en-US" sz="2400" spc="-7" dirty="0">
                <a:solidFill>
                  <a:sysClr val="windowText" lastClr="000000"/>
                </a:solidFill>
                <a:latin typeface="+mn-lt"/>
              </a:rPr>
              <a:t> </a:t>
            </a:r>
            <a:r>
              <a:rPr lang="en-US" sz="2400" dirty="0">
                <a:solidFill>
                  <a:sysClr val="windowText" lastClr="000000"/>
                </a:solidFill>
                <a:latin typeface="+mn-lt"/>
              </a:rPr>
              <a:t>college</a:t>
            </a:r>
            <a:r>
              <a:rPr lang="en-US" sz="2400" spc="-7" dirty="0">
                <a:solidFill>
                  <a:sysClr val="windowText" lastClr="000000"/>
                </a:solidFill>
                <a:latin typeface="+mn-lt"/>
              </a:rPr>
              <a:t> </a:t>
            </a:r>
            <a:r>
              <a:rPr lang="en-US" sz="2400" dirty="0">
                <a:solidFill>
                  <a:sysClr val="windowText" lastClr="000000"/>
                </a:solidFill>
                <a:latin typeface="+mn-lt"/>
              </a:rPr>
              <a:t>staff</a:t>
            </a:r>
            <a:r>
              <a:rPr lang="en-US" sz="2400" spc="-7" dirty="0">
                <a:solidFill>
                  <a:sysClr val="windowText" lastClr="000000"/>
                </a:solidFill>
                <a:latin typeface="+mn-lt"/>
              </a:rPr>
              <a:t> </a:t>
            </a:r>
            <a:r>
              <a:rPr lang="en-US" sz="2400" dirty="0">
                <a:solidFill>
                  <a:sysClr val="windowText" lastClr="000000"/>
                </a:solidFill>
                <a:latin typeface="+mn-lt"/>
              </a:rPr>
              <a:t>in</a:t>
            </a:r>
            <a:r>
              <a:rPr lang="en-US" sz="2400" spc="-7" dirty="0">
                <a:solidFill>
                  <a:sysClr val="windowText" lastClr="000000"/>
                </a:solidFill>
                <a:latin typeface="+mn-lt"/>
              </a:rPr>
              <a:t> </a:t>
            </a:r>
            <a:r>
              <a:rPr lang="en-US" sz="2400" dirty="0">
                <a:solidFill>
                  <a:sysClr val="windowText" lastClr="000000"/>
                </a:solidFill>
                <a:latin typeface="+mn-lt"/>
              </a:rPr>
              <a:t>obtaining</a:t>
            </a:r>
            <a:r>
              <a:rPr lang="en-US" sz="2400" spc="-14" dirty="0">
                <a:solidFill>
                  <a:sysClr val="windowText" lastClr="000000"/>
                </a:solidFill>
                <a:latin typeface="+mn-lt"/>
              </a:rPr>
              <a:t> </a:t>
            </a:r>
            <a:r>
              <a:rPr lang="en-US" sz="2400" dirty="0">
                <a:solidFill>
                  <a:sysClr val="windowText" lastClr="000000"/>
                </a:solidFill>
                <a:latin typeface="+mn-lt"/>
              </a:rPr>
              <a:t>the</a:t>
            </a:r>
            <a:r>
              <a:rPr lang="en-US" sz="2400" spc="-14" dirty="0">
                <a:solidFill>
                  <a:sysClr val="windowText" lastClr="000000"/>
                </a:solidFill>
                <a:latin typeface="+mn-lt"/>
              </a:rPr>
              <a:t> </a:t>
            </a:r>
            <a:r>
              <a:rPr lang="en-US" sz="2400" dirty="0">
                <a:solidFill>
                  <a:sysClr val="windowText" lastClr="000000"/>
                </a:solidFill>
                <a:latin typeface="+mn-lt"/>
              </a:rPr>
              <a:t>best</a:t>
            </a:r>
            <a:r>
              <a:rPr lang="en-US" sz="2400" spc="-17" dirty="0">
                <a:solidFill>
                  <a:sysClr val="windowText" lastClr="000000"/>
                </a:solidFill>
                <a:latin typeface="+mn-lt"/>
              </a:rPr>
              <a:t> </a:t>
            </a:r>
            <a:r>
              <a:rPr lang="en-US" sz="2400" dirty="0">
                <a:solidFill>
                  <a:sysClr val="windowText" lastClr="000000"/>
                </a:solidFill>
                <a:latin typeface="+mn-lt"/>
              </a:rPr>
              <a:t>value</a:t>
            </a:r>
            <a:r>
              <a:rPr lang="en-US" sz="2400" spc="-7" dirty="0">
                <a:solidFill>
                  <a:sysClr val="windowText" lastClr="000000"/>
                </a:solidFill>
                <a:latin typeface="+mn-lt"/>
              </a:rPr>
              <a:t> </a:t>
            </a:r>
            <a:r>
              <a:rPr lang="en-US" sz="2400" dirty="0">
                <a:solidFill>
                  <a:sysClr val="windowText" lastClr="000000"/>
                </a:solidFill>
                <a:latin typeface="+mn-lt"/>
              </a:rPr>
              <a:t>available</a:t>
            </a:r>
            <a:r>
              <a:rPr lang="en-US" sz="2400" spc="-3" dirty="0">
                <a:solidFill>
                  <a:sysClr val="windowText" lastClr="000000"/>
                </a:solidFill>
                <a:latin typeface="+mn-lt"/>
              </a:rPr>
              <a:t> </a:t>
            </a:r>
            <a:r>
              <a:rPr lang="en-US" sz="2400" spc="-17" dirty="0">
                <a:solidFill>
                  <a:sysClr val="windowText" lastClr="000000"/>
                </a:solidFill>
                <a:latin typeface="+mn-lt"/>
              </a:rPr>
              <a:t>for </a:t>
            </a:r>
            <a:r>
              <a:rPr lang="en-US" sz="2400" dirty="0">
                <a:solidFill>
                  <a:sysClr val="windowText" lastClr="000000"/>
                </a:solidFill>
                <a:latin typeface="+mn-lt"/>
              </a:rPr>
              <a:t>goods</a:t>
            </a:r>
            <a:r>
              <a:rPr lang="en-US" sz="2400" spc="-20" dirty="0">
                <a:solidFill>
                  <a:sysClr val="windowText" lastClr="000000"/>
                </a:solidFill>
                <a:latin typeface="+mn-lt"/>
              </a:rPr>
              <a:t> </a:t>
            </a:r>
            <a:r>
              <a:rPr lang="en-US" sz="2400" dirty="0">
                <a:solidFill>
                  <a:sysClr val="windowText" lastClr="000000"/>
                </a:solidFill>
                <a:latin typeface="+mn-lt"/>
              </a:rPr>
              <a:t>and</a:t>
            </a:r>
            <a:r>
              <a:rPr lang="en-US" sz="2400" spc="-10" dirty="0">
                <a:solidFill>
                  <a:sysClr val="windowText" lastClr="000000"/>
                </a:solidFill>
                <a:latin typeface="+mn-lt"/>
              </a:rPr>
              <a:t> </a:t>
            </a:r>
            <a:r>
              <a:rPr lang="en-US" sz="2400" dirty="0">
                <a:solidFill>
                  <a:sysClr val="windowText" lastClr="000000"/>
                </a:solidFill>
                <a:latin typeface="+mn-lt"/>
              </a:rPr>
              <a:t>services,</a:t>
            </a:r>
            <a:r>
              <a:rPr lang="en-US" sz="2400" spc="-10" dirty="0">
                <a:solidFill>
                  <a:sysClr val="windowText" lastClr="000000"/>
                </a:solidFill>
                <a:latin typeface="+mn-lt"/>
              </a:rPr>
              <a:t> </a:t>
            </a:r>
            <a:r>
              <a:rPr lang="en-US" sz="2400" dirty="0">
                <a:solidFill>
                  <a:sysClr val="windowText" lastClr="000000"/>
                </a:solidFill>
                <a:latin typeface="+mn-lt"/>
              </a:rPr>
              <a:t>while</a:t>
            </a:r>
            <a:r>
              <a:rPr lang="en-US" sz="2400" spc="-10" dirty="0">
                <a:solidFill>
                  <a:sysClr val="windowText" lastClr="000000"/>
                </a:solidFill>
                <a:latin typeface="+mn-lt"/>
              </a:rPr>
              <a:t> </a:t>
            </a:r>
            <a:r>
              <a:rPr lang="en-US" sz="2400" dirty="0">
                <a:solidFill>
                  <a:sysClr val="windowText" lastClr="000000"/>
                </a:solidFill>
                <a:latin typeface="+mn-lt"/>
              </a:rPr>
              <a:t>maintaining</a:t>
            </a:r>
            <a:r>
              <a:rPr lang="en-US" sz="2400" spc="-7" dirty="0">
                <a:solidFill>
                  <a:sysClr val="windowText" lastClr="000000"/>
                </a:solidFill>
                <a:latin typeface="+mn-lt"/>
              </a:rPr>
              <a:t> </a:t>
            </a:r>
            <a:r>
              <a:rPr lang="en-US" sz="2400" dirty="0">
                <a:solidFill>
                  <a:sysClr val="windowText" lastClr="000000"/>
                </a:solidFill>
                <a:latin typeface="+mn-lt"/>
              </a:rPr>
              <a:t>college</a:t>
            </a:r>
            <a:r>
              <a:rPr lang="en-US" sz="2400" spc="-10" dirty="0">
                <a:solidFill>
                  <a:sysClr val="windowText" lastClr="000000"/>
                </a:solidFill>
                <a:latin typeface="+mn-lt"/>
              </a:rPr>
              <a:t> </a:t>
            </a:r>
            <a:r>
              <a:rPr lang="en-US" sz="2400" dirty="0">
                <a:solidFill>
                  <a:sysClr val="windowText" lastClr="000000"/>
                </a:solidFill>
                <a:latin typeface="+mn-lt"/>
              </a:rPr>
              <a:t>compliance</a:t>
            </a:r>
            <a:r>
              <a:rPr lang="en-US" sz="2400" spc="-10" dirty="0">
                <a:solidFill>
                  <a:sysClr val="windowText" lastClr="000000"/>
                </a:solidFill>
                <a:latin typeface="+mn-lt"/>
              </a:rPr>
              <a:t> </a:t>
            </a:r>
            <a:r>
              <a:rPr lang="en-US" sz="2400" dirty="0">
                <a:solidFill>
                  <a:sysClr val="windowText" lastClr="000000"/>
                </a:solidFill>
                <a:latin typeface="+mn-lt"/>
              </a:rPr>
              <a:t>with</a:t>
            </a:r>
            <a:r>
              <a:rPr lang="en-US" sz="2400" spc="-17" dirty="0">
                <a:solidFill>
                  <a:sysClr val="windowText" lastClr="000000"/>
                </a:solidFill>
                <a:latin typeface="+mn-lt"/>
              </a:rPr>
              <a:t> </a:t>
            </a:r>
            <a:r>
              <a:rPr lang="en-US" sz="2400" dirty="0">
                <a:solidFill>
                  <a:sysClr val="windowText" lastClr="000000"/>
                </a:solidFill>
                <a:latin typeface="+mn-lt"/>
              </a:rPr>
              <a:t>all</a:t>
            </a:r>
            <a:r>
              <a:rPr lang="en-US" sz="2400" spc="-10" dirty="0">
                <a:solidFill>
                  <a:sysClr val="windowText" lastClr="000000"/>
                </a:solidFill>
                <a:latin typeface="+mn-lt"/>
              </a:rPr>
              <a:t> </a:t>
            </a:r>
            <a:r>
              <a:rPr lang="en-US" sz="2400" dirty="0">
                <a:solidFill>
                  <a:sysClr val="windowText" lastClr="000000"/>
                </a:solidFill>
                <a:latin typeface="+mn-lt"/>
              </a:rPr>
              <a:t>relevant</a:t>
            </a:r>
            <a:r>
              <a:rPr lang="en-US" sz="2400" spc="-10" dirty="0">
                <a:solidFill>
                  <a:sysClr val="windowText" lastClr="000000"/>
                </a:solidFill>
                <a:latin typeface="+mn-lt"/>
              </a:rPr>
              <a:t> </a:t>
            </a:r>
            <a:r>
              <a:rPr lang="en-US" sz="2400" dirty="0">
                <a:solidFill>
                  <a:sysClr val="windowText" lastClr="000000"/>
                </a:solidFill>
                <a:latin typeface="+mn-lt"/>
              </a:rPr>
              <a:t>laws</a:t>
            </a:r>
            <a:r>
              <a:rPr lang="en-US" sz="2400" spc="-14" dirty="0">
                <a:solidFill>
                  <a:sysClr val="windowText" lastClr="000000"/>
                </a:solidFill>
                <a:latin typeface="+mn-lt"/>
              </a:rPr>
              <a:t> </a:t>
            </a:r>
            <a:r>
              <a:rPr lang="en-US" sz="2400" dirty="0">
                <a:solidFill>
                  <a:sysClr val="windowText" lastClr="000000"/>
                </a:solidFill>
                <a:latin typeface="+mn-lt"/>
              </a:rPr>
              <a:t>and</a:t>
            </a:r>
            <a:r>
              <a:rPr lang="en-US" sz="2400" spc="-7" dirty="0">
                <a:solidFill>
                  <a:sysClr val="windowText" lastClr="000000"/>
                </a:solidFill>
                <a:latin typeface="+mn-lt"/>
              </a:rPr>
              <a:t> regulations.</a:t>
            </a:r>
          </a:p>
          <a:p>
            <a:pPr marL="8659" marR="3464" defTabSz="623438">
              <a:buClrTx/>
            </a:pPr>
            <a:endParaRPr lang="en-US" sz="2400" dirty="0">
              <a:solidFill>
                <a:sysClr val="windowText" lastClr="000000"/>
              </a:solidFill>
              <a:latin typeface="+mn-lt"/>
            </a:endParaRPr>
          </a:p>
          <a:p>
            <a:pPr marL="8659" defTabSz="623438">
              <a:buClrTx/>
            </a:pPr>
            <a:r>
              <a:rPr lang="en-US" sz="2400" dirty="0">
                <a:solidFill>
                  <a:sysClr val="windowText" lastClr="000000"/>
                </a:solidFill>
                <a:latin typeface="+mn-lt"/>
              </a:rPr>
              <a:t>Contract and Procurement Services</a:t>
            </a:r>
            <a:r>
              <a:rPr lang="en-US" sz="2400" spc="-10" dirty="0">
                <a:solidFill>
                  <a:sysClr val="windowText" lastClr="000000"/>
                </a:solidFill>
                <a:latin typeface="+mn-lt"/>
              </a:rPr>
              <a:t> </a:t>
            </a:r>
            <a:r>
              <a:rPr lang="en-US" sz="2400" dirty="0">
                <a:solidFill>
                  <a:sysClr val="windowText" lastClr="000000"/>
                </a:solidFill>
                <a:latin typeface="+mn-lt"/>
              </a:rPr>
              <a:t>is</a:t>
            </a:r>
            <a:r>
              <a:rPr lang="en-US" sz="2400" spc="-10" dirty="0">
                <a:solidFill>
                  <a:sysClr val="windowText" lastClr="000000"/>
                </a:solidFill>
                <a:latin typeface="+mn-lt"/>
              </a:rPr>
              <a:t> </a:t>
            </a:r>
            <a:r>
              <a:rPr lang="en-US" sz="2400" dirty="0">
                <a:solidFill>
                  <a:sysClr val="windowText" lastClr="000000"/>
                </a:solidFill>
                <a:latin typeface="+mn-lt"/>
              </a:rPr>
              <a:t>responsible</a:t>
            </a:r>
            <a:r>
              <a:rPr lang="en-US" sz="2400" spc="-7" dirty="0">
                <a:solidFill>
                  <a:sysClr val="windowText" lastClr="000000"/>
                </a:solidFill>
                <a:latin typeface="+mn-lt"/>
              </a:rPr>
              <a:t> </a:t>
            </a:r>
            <a:r>
              <a:rPr lang="en-US" sz="2400" dirty="0">
                <a:solidFill>
                  <a:sysClr val="windowText" lastClr="000000"/>
                </a:solidFill>
                <a:latin typeface="+mn-lt"/>
              </a:rPr>
              <a:t>for</a:t>
            </a:r>
            <a:r>
              <a:rPr lang="en-US" sz="2400" spc="-10" dirty="0">
                <a:solidFill>
                  <a:sysClr val="windowText" lastClr="000000"/>
                </a:solidFill>
                <a:latin typeface="+mn-lt"/>
              </a:rPr>
              <a:t> </a:t>
            </a:r>
            <a:r>
              <a:rPr lang="en-US" sz="2400" dirty="0">
                <a:solidFill>
                  <a:sysClr val="windowText" lastClr="000000"/>
                </a:solidFill>
                <a:latin typeface="+mn-lt"/>
              </a:rPr>
              <a:t>all</a:t>
            </a:r>
            <a:r>
              <a:rPr lang="en-US" sz="2400" spc="-10" dirty="0">
                <a:solidFill>
                  <a:sysClr val="windowText" lastClr="000000"/>
                </a:solidFill>
                <a:latin typeface="+mn-lt"/>
              </a:rPr>
              <a:t> </a:t>
            </a:r>
            <a:r>
              <a:rPr lang="en-US" sz="2400" dirty="0">
                <a:solidFill>
                  <a:sysClr val="windowText" lastClr="000000"/>
                </a:solidFill>
                <a:latin typeface="+mn-lt"/>
              </a:rPr>
              <a:t>purchases</a:t>
            </a:r>
            <a:r>
              <a:rPr lang="en-US" sz="2400" spc="-17" dirty="0">
                <a:solidFill>
                  <a:sysClr val="windowText" lastClr="000000"/>
                </a:solidFill>
                <a:latin typeface="+mn-lt"/>
              </a:rPr>
              <a:t> </a:t>
            </a:r>
            <a:r>
              <a:rPr lang="en-US" sz="2400" dirty="0">
                <a:solidFill>
                  <a:sysClr val="windowText" lastClr="000000"/>
                </a:solidFill>
                <a:latin typeface="+mn-lt"/>
              </a:rPr>
              <a:t>made</a:t>
            </a:r>
            <a:r>
              <a:rPr lang="en-US" sz="2400" spc="-10" dirty="0">
                <a:solidFill>
                  <a:sysClr val="windowText" lastClr="000000"/>
                </a:solidFill>
                <a:latin typeface="+mn-lt"/>
              </a:rPr>
              <a:t> </a:t>
            </a:r>
            <a:r>
              <a:rPr lang="en-US" sz="2400" dirty="0">
                <a:solidFill>
                  <a:sysClr val="windowText" lastClr="000000"/>
                </a:solidFill>
                <a:latin typeface="+mn-lt"/>
              </a:rPr>
              <a:t>on</a:t>
            </a:r>
            <a:r>
              <a:rPr lang="en-US" sz="2400" spc="-14" dirty="0">
                <a:solidFill>
                  <a:sysClr val="windowText" lastClr="000000"/>
                </a:solidFill>
                <a:latin typeface="+mn-lt"/>
              </a:rPr>
              <a:t> </a:t>
            </a:r>
            <a:r>
              <a:rPr lang="en-US" sz="2400" dirty="0">
                <a:solidFill>
                  <a:sysClr val="windowText" lastClr="000000"/>
                </a:solidFill>
                <a:latin typeface="+mn-lt"/>
              </a:rPr>
              <a:t>behalf</a:t>
            </a:r>
            <a:r>
              <a:rPr lang="en-US" sz="2400" spc="-7" dirty="0">
                <a:solidFill>
                  <a:sysClr val="windowText" lastClr="000000"/>
                </a:solidFill>
                <a:latin typeface="+mn-lt"/>
              </a:rPr>
              <a:t> </a:t>
            </a:r>
            <a:r>
              <a:rPr lang="en-US" sz="2400" dirty="0">
                <a:solidFill>
                  <a:sysClr val="windowText" lastClr="000000"/>
                </a:solidFill>
                <a:latin typeface="+mn-lt"/>
              </a:rPr>
              <a:t>of</a:t>
            </a:r>
            <a:r>
              <a:rPr lang="en-US" sz="2400" spc="-10" dirty="0">
                <a:solidFill>
                  <a:sysClr val="windowText" lastClr="000000"/>
                </a:solidFill>
                <a:latin typeface="+mn-lt"/>
              </a:rPr>
              <a:t> </a:t>
            </a:r>
            <a:r>
              <a:rPr lang="en-US" sz="2400" dirty="0">
                <a:solidFill>
                  <a:sysClr val="windowText" lastClr="000000"/>
                </a:solidFill>
                <a:latin typeface="+mn-lt"/>
              </a:rPr>
              <a:t>the</a:t>
            </a:r>
            <a:r>
              <a:rPr lang="en-US" sz="2400" spc="-3" dirty="0">
                <a:solidFill>
                  <a:sysClr val="windowText" lastClr="000000"/>
                </a:solidFill>
                <a:latin typeface="+mn-lt"/>
              </a:rPr>
              <a:t> </a:t>
            </a:r>
            <a:r>
              <a:rPr lang="en-US" sz="2400" spc="-7" dirty="0">
                <a:solidFill>
                  <a:sysClr val="windowText" lastClr="000000"/>
                </a:solidFill>
                <a:latin typeface="+mn-lt"/>
              </a:rPr>
              <a:t>college. The intent of this presentation is to understand how to process a contract or purchasing.</a:t>
            </a:r>
          </a:p>
        </p:txBody>
      </p:sp>
    </p:spTree>
    <p:extLst>
      <p:ext uri="{BB962C8B-B14F-4D97-AF65-F5344CB8AC3E}">
        <p14:creationId xmlns:p14="http://schemas.microsoft.com/office/powerpoint/2010/main" val="3599868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shape&#10;&#10;Description automatically generated">
            <a:extLst>
              <a:ext uri="{FF2B5EF4-FFF2-40B4-BE49-F238E27FC236}">
                <a16:creationId xmlns:a16="http://schemas.microsoft.com/office/drawing/2014/main" id="{ACA84E01-9177-BA48-AB76-155CD13F89A9}"/>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3BC6BEB-650B-43BC-A325-B35340292052}"/>
              </a:ext>
            </a:extLst>
          </p:cNvPr>
          <p:cNvSpPr txBox="1"/>
          <p:nvPr/>
        </p:nvSpPr>
        <p:spPr>
          <a:xfrm>
            <a:off x="135623" y="49106"/>
            <a:ext cx="4420998" cy="523220"/>
          </a:xfrm>
          <a:prstGeom prst="rect">
            <a:avLst/>
          </a:prstGeom>
          <a:noFill/>
        </p:spPr>
        <p:txBody>
          <a:bodyPr wrap="square" rtlCol="0" anchor="ctr">
            <a:spAutoFit/>
          </a:bodyPr>
          <a:lstStyle/>
          <a:p>
            <a:r>
              <a:rPr lang="en-US" sz="2800" dirty="0">
                <a:ln>
                  <a:solidFill>
                    <a:schemeClr val="accent1">
                      <a:lumMod val="50000"/>
                    </a:schemeClr>
                  </a:solidFill>
                </a:ln>
                <a:solidFill>
                  <a:schemeClr val="accent1">
                    <a:lumMod val="50000"/>
                  </a:schemeClr>
                </a:solidFill>
              </a:rPr>
              <a:t>The Role of the Approver</a:t>
            </a:r>
            <a:endParaRPr lang="en-US" sz="2800" dirty="0"/>
          </a:p>
        </p:txBody>
      </p:sp>
      <p:sp>
        <p:nvSpPr>
          <p:cNvPr id="6" name="Content Placeholder 2">
            <a:extLst>
              <a:ext uri="{FF2B5EF4-FFF2-40B4-BE49-F238E27FC236}">
                <a16:creationId xmlns:a16="http://schemas.microsoft.com/office/drawing/2014/main" id="{527C45D8-27DF-4184-8A47-ADC2D02E214F}"/>
              </a:ext>
            </a:extLst>
          </p:cNvPr>
          <p:cNvSpPr txBox="1">
            <a:spLocks/>
          </p:cNvSpPr>
          <p:nvPr/>
        </p:nvSpPr>
        <p:spPr>
          <a:xfrm>
            <a:off x="1524" y="1061208"/>
            <a:ext cx="10898851" cy="32635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F0000"/>
                </a:solidFill>
              </a:rPr>
              <a:t>Budget Managers and higher-level personnel are among those who may serve as Approvers.  Approvers are:</a:t>
            </a:r>
          </a:p>
          <a:p>
            <a:r>
              <a:rPr lang="en-US" sz="1800" dirty="0">
                <a:solidFill>
                  <a:srgbClr val="000000"/>
                </a:solidFill>
              </a:rPr>
              <a:t>Responsible for reviewing and endorsing purchase requests regularly and confirming adherence to budgetary requirements </a:t>
            </a:r>
          </a:p>
          <a:p>
            <a:r>
              <a:rPr lang="en-US" sz="1800" dirty="0">
                <a:solidFill>
                  <a:srgbClr val="000000"/>
                </a:solidFill>
              </a:rPr>
              <a:t>Guaranteeing the best possible value for the purchase</a:t>
            </a:r>
          </a:p>
          <a:p>
            <a:r>
              <a:rPr lang="en-US" sz="1800" dirty="0">
                <a:solidFill>
                  <a:srgbClr val="000000"/>
                </a:solidFill>
              </a:rPr>
              <a:t>Approving purchase orders</a:t>
            </a:r>
          </a:p>
          <a:p>
            <a:r>
              <a:rPr lang="en-US" sz="1800" dirty="0">
                <a:solidFill>
                  <a:srgbClr val="000000"/>
                </a:solidFill>
              </a:rPr>
              <a:t>Overseeing delivery, and resolving any problems or conflicts that may arise </a:t>
            </a:r>
          </a:p>
          <a:p>
            <a:endParaRPr lang="en-US" sz="1800" dirty="0">
              <a:solidFill>
                <a:srgbClr val="000000"/>
              </a:solidFill>
            </a:endParaRPr>
          </a:p>
          <a:p>
            <a:endParaRPr lang="en-US" sz="1800" dirty="0">
              <a:solidFill>
                <a:srgbClr val="000000"/>
              </a:solidFill>
            </a:endParaRPr>
          </a:p>
          <a:p>
            <a:pPr marL="0" indent="0">
              <a:buNone/>
            </a:pPr>
            <a:endParaRPr lang="en-US" sz="1800" dirty="0">
              <a:solidFill>
                <a:srgbClr val="000000"/>
              </a:solidFill>
            </a:endParaRPr>
          </a:p>
        </p:txBody>
      </p:sp>
      <p:sp>
        <p:nvSpPr>
          <p:cNvPr id="2" name="Title 1">
            <a:extLst>
              <a:ext uri="{FF2B5EF4-FFF2-40B4-BE49-F238E27FC236}">
                <a16:creationId xmlns:a16="http://schemas.microsoft.com/office/drawing/2014/main" id="{FFC5A12C-C29E-6656-6197-B0455FD5015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ln>
                  <a:solidFill>
                    <a:schemeClr val="accent1">
                      <a:lumMod val="50000"/>
                    </a:schemeClr>
                  </a:solidFill>
                </a:ln>
                <a:solidFill>
                  <a:schemeClr val="accent1">
                    <a:lumMod val="50000"/>
                  </a:schemeClr>
                </a:solidFill>
              </a:rPr>
              <a:t>The Role of the Approver</a:t>
            </a:r>
            <a:endParaRPr lang="en-US" dirty="0"/>
          </a:p>
        </p:txBody>
      </p:sp>
    </p:spTree>
    <p:extLst>
      <p:ext uri="{BB962C8B-B14F-4D97-AF65-F5344CB8AC3E}">
        <p14:creationId xmlns:p14="http://schemas.microsoft.com/office/powerpoint/2010/main" val="3765740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shape&#10;&#10;Description automatically generated">
            <a:extLst>
              <a:ext uri="{FF2B5EF4-FFF2-40B4-BE49-F238E27FC236}">
                <a16:creationId xmlns:a16="http://schemas.microsoft.com/office/drawing/2014/main" id="{ACA84E01-9177-BA48-AB76-155CD13F89A9}"/>
              </a:ext>
            </a:extLst>
          </p:cNvPr>
          <p:cNvPicPr>
            <a:picLocks noGrp="1" noChangeAspect="1"/>
          </p:cNvPicPr>
          <p:nvPr>
            <p:ph idx="1"/>
          </p:nvPr>
        </p:nvPicPr>
        <p:blipFill rotWithShape="1">
          <a:blip r:embed="rId2"/>
          <a:srcRect b="19"/>
          <a:stretch/>
        </p:blipFill>
        <p:spPr>
          <a:xfrm>
            <a:off x="1524" y="-23616"/>
            <a:ext cx="12191980" cy="6856718"/>
          </a:xfrm>
          <a:prstGeom prst="rect">
            <a:avLst/>
          </a:prstGeom>
        </p:spPr>
      </p:pic>
      <p:sp>
        <p:nvSpPr>
          <p:cNvPr id="4" name="TextBox 3">
            <a:extLst>
              <a:ext uri="{FF2B5EF4-FFF2-40B4-BE49-F238E27FC236}">
                <a16:creationId xmlns:a16="http://schemas.microsoft.com/office/drawing/2014/main" id="{03BC6BEB-650B-43BC-A325-B35340292052}"/>
              </a:ext>
            </a:extLst>
          </p:cNvPr>
          <p:cNvSpPr txBox="1"/>
          <p:nvPr/>
        </p:nvSpPr>
        <p:spPr>
          <a:xfrm>
            <a:off x="3821186" y="-23616"/>
            <a:ext cx="4420998" cy="584775"/>
          </a:xfrm>
          <a:prstGeom prst="rect">
            <a:avLst/>
          </a:prstGeom>
          <a:noFill/>
        </p:spPr>
        <p:txBody>
          <a:bodyPr wrap="square" rtlCol="0" anchor="ctr">
            <a:spAutoFit/>
          </a:bodyPr>
          <a:lstStyle/>
          <a:p>
            <a:r>
              <a:rPr lang="en-US" sz="3200" dirty="0">
                <a:ln>
                  <a:solidFill>
                    <a:schemeClr val="accent1">
                      <a:lumMod val="50000"/>
                    </a:schemeClr>
                  </a:solidFill>
                </a:ln>
                <a:solidFill>
                  <a:schemeClr val="accent1">
                    <a:lumMod val="50000"/>
                  </a:schemeClr>
                </a:solidFill>
              </a:rPr>
              <a:t>4.d. Change Orders</a:t>
            </a:r>
            <a:endParaRPr lang="en-US" sz="3200" dirty="0"/>
          </a:p>
        </p:txBody>
      </p:sp>
      <p:sp>
        <p:nvSpPr>
          <p:cNvPr id="2" name="TextBox 1">
            <a:extLst>
              <a:ext uri="{FF2B5EF4-FFF2-40B4-BE49-F238E27FC236}">
                <a16:creationId xmlns:a16="http://schemas.microsoft.com/office/drawing/2014/main" id="{53EB1F36-A72A-4FD4-8581-A1292B398EF0}"/>
              </a:ext>
            </a:extLst>
          </p:cNvPr>
          <p:cNvSpPr txBox="1"/>
          <p:nvPr/>
        </p:nvSpPr>
        <p:spPr>
          <a:xfrm>
            <a:off x="37645" y="1044429"/>
            <a:ext cx="10112929" cy="1477328"/>
          </a:xfrm>
          <a:prstGeom prst="rect">
            <a:avLst/>
          </a:prstGeom>
          <a:noFill/>
        </p:spPr>
        <p:txBody>
          <a:bodyPr wrap="square" rtlCol="0">
            <a:spAutoFit/>
          </a:bodyPr>
          <a:lstStyle/>
          <a:p>
            <a:pPr marL="457200" lvl="0" indent="-342900" algn="l" rtl="0">
              <a:spcBef>
                <a:spcPts val="0"/>
              </a:spcBef>
              <a:spcAft>
                <a:spcPts val="0"/>
              </a:spcAft>
              <a:buSzPts val="1800"/>
              <a:buAutoNum type="arabicPeriod"/>
            </a:pPr>
            <a:r>
              <a:rPr lang="en-US" b="1" dirty="0"/>
              <a:t>Amendments may not exceed a total of 33%</a:t>
            </a:r>
            <a:r>
              <a:rPr lang="en-US" dirty="0"/>
              <a:t> of the original contract price for goods &amp; services.</a:t>
            </a:r>
          </a:p>
          <a:p>
            <a:pPr marL="457200" lvl="0" indent="-342900" algn="l" rtl="0">
              <a:spcBef>
                <a:spcPts val="0"/>
              </a:spcBef>
              <a:spcAft>
                <a:spcPts val="0"/>
              </a:spcAft>
              <a:buSzPts val="1800"/>
              <a:buAutoNum type="arabicPeriod"/>
            </a:pPr>
            <a:r>
              <a:rPr lang="en-US" b="1" dirty="0"/>
              <a:t>Amendments may also not exceed 25%</a:t>
            </a:r>
            <a:r>
              <a:rPr lang="en-US" dirty="0"/>
              <a:t> of the original contract price for public improvements, public works, or general trade services.</a:t>
            </a:r>
          </a:p>
          <a:p>
            <a:pPr marL="457200" lvl="0" indent="-342900" algn="l" rtl="0">
              <a:spcBef>
                <a:spcPts val="0"/>
              </a:spcBef>
              <a:spcAft>
                <a:spcPts val="0"/>
              </a:spcAft>
              <a:buSzPts val="1800"/>
              <a:buAutoNum type="arabicPeriod"/>
            </a:pPr>
            <a:endParaRPr lang="en-US" dirty="0"/>
          </a:p>
          <a:p>
            <a:pPr marL="457200" lvl="0" indent="-342900" algn="l" rtl="0">
              <a:spcBef>
                <a:spcPts val="0"/>
              </a:spcBef>
              <a:spcAft>
                <a:spcPts val="0"/>
              </a:spcAft>
              <a:buSzPts val="1800"/>
              <a:buAutoNum type="arabicPeriod"/>
            </a:pPr>
            <a:endParaRPr lang="en-US" dirty="0"/>
          </a:p>
        </p:txBody>
      </p:sp>
      <p:sp>
        <p:nvSpPr>
          <p:cNvPr id="3" name="Title 2">
            <a:extLst>
              <a:ext uri="{FF2B5EF4-FFF2-40B4-BE49-F238E27FC236}">
                <a16:creationId xmlns:a16="http://schemas.microsoft.com/office/drawing/2014/main" id="{8542F03C-DCC5-89DB-2E93-C81FB9B232D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ln>
                  <a:solidFill>
                    <a:schemeClr val="accent1">
                      <a:lumMod val="50000"/>
                    </a:schemeClr>
                  </a:solidFill>
                </a:ln>
                <a:solidFill>
                  <a:schemeClr val="accent1">
                    <a:lumMod val="50000"/>
                  </a:schemeClr>
                </a:solidFill>
              </a:rPr>
              <a:t>Change Orders</a:t>
            </a:r>
            <a:endParaRPr lang="en-US" dirty="0"/>
          </a:p>
        </p:txBody>
      </p:sp>
    </p:spTree>
    <p:extLst>
      <p:ext uri="{BB962C8B-B14F-4D97-AF65-F5344CB8AC3E}">
        <p14:creationId xmlns:p14="http://schemas.microsoft.com/office/powerpoint/2010/main" val="1373114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2E0BCA-7951-4BF9-9E33-7A7E4B51D7E1}"/>
              </a:ext>
            </a:extLst>
          </p:cNvPr>
          <p:cNvSpPr txBox="1"/>
          <p:nvPr/>
        </p:nvSpPr>
        <p:spPr>
          <a:xfrm>
            <a:off x="163479" y="0"/>
            <a:ext cx="7260777" cy="584775"/>
          </a:xfrm>
          <a:prstGeom prst="rect">
            <a:avLst/>
          </a:prstGeom>
          <a:noFill/>
        </p:spPr>
        <p:txBody>
          <a:bodyPr wrap="square" rtlCol="0" anchor="ctr">
            <a:spAutoFit/>
          </a:bodyPr>
          <a:lstStyle/>
          <a:p>
            <a:r>
              <a:rPr lang="en-US" sz="3200" dirty="0">
                <a:ln>
                  <a:solidFill>
                    <a:schemeClr val="accent1">
                      <a:lumMod val="50000"/>
                    </a:schemeClr>
                  </a:solidFill>
                </a:ln>
                <a:solidFill>
                  <a:schemeClr val="accent1"/>
                </a:solidFill>
              </a:rPr>
              <a:t>Change Orders Process- Step 1</a:t>
            </a:r>
            <a:endParaRPr lang="en-US" sz="3200" dirty="0">
              <a:solidFill>
                <a:schemeClr val="accent1"/>
              </a:solidFill>
            </a:endParaRPr>
          </a:p>
        </p:txBody>
      </p:sp>
      <p:sp>
        <p:nvSpPr>
          <p:cNvPr id="6" name="TextBox 5">
            <a:extLst>
              <a:ext uri="{FF2B5EF4-FFF2-40B4-BE49-F238E27FC236}">
                <a16:creationId xmlns:a16="http://schemas.microsoft.com/office/drawing/2014/main" id="{EE037242-FD98-4021-8A4D-02534EE01048}"/>
              </a:ext>
            </a:extLst>
          </p:cNvPr>
          <p:cNvSpPr txBox="1"/>
          <p:nvPr/>
        </p:nvSpPr>
        <p:spPr>
          <a:xfrm>
            <a:off x="446714" y="880736"/>
            <a:ext cx="6094602" cy="369332"/>
          </a:xfrm>
          <a:prstGeom prst="rect">
            <a:avLst/>
          </a:prstGeom>
          <a:noFill/>
        </p:spPr>
        <p:txBody>
          <a:bodyPr wrap="square">
            <a:spAutoFit/>
          </a:bodyPr>
          <a:lstStyle/>
          <a:p>
            <a:pPr marL="457200" indent="-342900">
              <a:spcBef>
                <a:spcPts val="0"/>
              </a:spcBef>
              <a:buSzPts val="1800"/>
              <a:buFont typeface="Arial" panose="020B0604020202020204" pitchFamily="34" charset="0"/>
              <a:buAutoNum type="arabicPeriod"/>
            </a:pPr>
            <a:r>
              <a:rPr lang="en-US" dirty="0"/>
              <a:t>Submit a request through </a:t>
            </a:r>
            <a:r>
              <a:rPr lang="en-US" dirty="0" err="1"/>
              <a:t>Etrieve</a:t>
            </a:r>
            <a:r>
              <a:rPr lang="en-US" dirty="0"/>
              <a:t> </a:t>
            </a:r>
            <a:r>
              <a:rPr lang="en-US" u="sng" dirty="0">
                <a:solidFill>
                  <a:schemeClr val="hlink"/>
                </a:solidFill>
                <a:hlinkClick r:id="rId2"/>
              </a:rPr>
              <a:t>Change Order</a:t>
            </a:r>
            <a:endParaRPr lang="en-US" dirty="0"/>
          </a:p>
        </p:txBody>
      </p:sp>
      <p:pic>
        <p:nvPicPr>
          <p:cNvPr id="7" name="Google Shape;155;p27">
            <a:extLst>
              <a:ext uri="{FF2B5EF4-FFF2-40B4-BE49-F238E27FC236}">
                <a16:creationId xmlns:a16="http://schemas.microsoft.com/office/drawing/2014/main" id="{0018A873-8A36-456A-9710-15C2B8D45F35}"/>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238226" y="1508291"/>
            <a:ext cx="8152901" cy="3645004"/>
          </a:xfrm>
          <a:prstGeom prst="rect">
            <a:avLst/>
          </a:prstGeom>
          <a:noFill/>
          <a:ln w="19050">
            <a:solidFill>
              <a:schemeClr val="accent1"/>
            </a:solidFill>
          </a:ln>
        </p:spPr>
      </p:pic>
      <p:sp>
        <p:nvSpPr>
          <p:cNvPr id="2" name="Title 1">
            <a:extLst>
              <a:ext uri="{FF2B5EF4-FFF2-40B4-BE49-F238E27FC236}">
                <a16:creationId xmlns:a16="http://schemas.microsoft.com/office/drawing/2014/main" id="{DFF9778B-8F43-1AAA-2BA8-51A192E8995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ln>
                  <a:solidFill>
                    <a:schemeClr val="accent1">
                      <a:lumMod val="50000"/>
                    </a:schemeClr>
                  </a:solidFill>
                </a:ln>
                <a:solidFill>
                  <a:schemeClr val="accent1"/>
                </a:solidFill>
              </a:rPr>
              <a:t>Change Orders Process- Step 1</a:t>
            </a:r>
            <a:endParaRPr lang="en-US" dirty="0">
              <a:solidFill>
                <a:schemeClr val="accent1"/>
              </a:solidFill>
            </a:endParaRPr>
          </a:p>
        </p:txBody>
      </p:sp>
    </p:spTree>
    <p:extLst>
      <p:ext uri="{BB962C8B-B14F-4D97-AF65-F5344CB8AC3E}">
        <p14:creationId xmlns:p14="http://schemas.microsoft.com/office/powerpoint/2010/main" val="27972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49C97E-F675-41FD-A245-40099DEA5BBA}"/>
              </a:ext>
            </a:extLst>
          </p:cNvPr>
          <p:cNvSpPr txBox="1"/>
          <p:nvPr/>
        </p:nvSpPr>
        <p:spPr>
          <a:xfrm>
            <a:off x="163479" y="0"/>
            <a:ext cx="7260777" cy="584775"/>
          </a:xfrm>
          <a:prstGeom prst="rect">
            <a:avLst/>
          </a:prstGeom>
          <a:noFill/>
        </p:spPr>
        <p:txBody>
          <a:bodyPr wrap="square" rtlCol="0" anchor="ctr">
            <a:spAutoFit/>
          </a:bodyPr>
          <a:lstStyle/>
          <a:p>
            <a:r>
              <a:rPr lang="en-US" sz="3200" dirty="0">
                <a:ln>
                  <a:solidFill>
                    <a:schemeClr val="accent1">
                      <a:lumMod val="50000"/>
                    </a:schemeClr>
                  </a:solidFill>
                </a:ln>
                <a:solidFill>
                  <a:schemeClr val="accent1"/>
                </a:solidFill>
              </a:rPr>
              <a:t>Change Orders Process- Step 2</a:t>
            </a:r>
            <a:endParaRPr lang="en-US" sz="3200" dirty="0">
              <a:solidFill>
                <a:schemeClr val="accent1"/>
              </a:solidFill>
            </a:endParaRPr>
          </a:p>
        </p:txBody>
      </p:sp>
      <p:sp>
        <p:nvSpPr>
          <p:cNvPr id="5" name="Google Shape;161;p28">
            <a:extLst>
              <a:ext uri="{FF2B5EF4-FFF2-40B4-BE49-F238E27FC236}">
                <a16:creationId xmlns:a16="http://schemas.microsoft.com/office/drawing/2014/main" id="{A8B0F16A-39C4-429C-8C53-205374106063}"/>
              </a:ext>
            </a:extLst>
          </p:cNvPr>
          <p:cNvSpPr txBox="1">
            <a:spLocks/>
          </p:cNvSpPr>
          <p:nvPr/>
        </p:nvSpPr>
        <p:spPr>
          <a:xfrm>
            <a:off x="163479" y="580123"/>
            <a:ext cx="11265107" cy="4082700"/>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Font typeface="Arial" panose="020B0604020202020204" pitchFamily="34" charset="0"/>
              <a:buNone/>
            </a:pPr>
            <a:r>
              <a:rPr lang="en-US" sz="1800" dirty="0"/>
              <a:t>Once the change order form has been approved, process the changes in </a:t>
            </a:r>
            <a:r>
              <a:rPr lang="en-US" sz="1800" b="1" i="1" dirty="0"/>
              <a:t>Banner</a:t>
            </a:r>
            <a:r>
              <a:rPr lang="en-US" sz="1800" dirty="0"/>
              <a:t>. </a:t>
            </a:r>
          </a:p>
          <a:p>
            <a:pPr marL="457200" indent="-317500">
              <a:lnSpc>
                <a:spcPct val="115000"/>
              </a:lnSpc>
              <a:spcBef>
                <a:spcPts val="1200"/>
              </a:spcBef>
              <a:buSzPct val="100000"/>
              <a:buFont typeface="Arial" panose="020B0604020202020204" pitchFamily="34" charset="0"/>
              <a:buChar char="●"/>
            </a:pPr>
            <a:r>
              <a:rPr lang="en-US" sz="1800" dirty="0"/>
              <a:t>Go to </a:t>
            </a:r>
            <a:r>
              <a:rPr lang="en-US" sz="1800" b="1" dirty="0"/>
              <a:t>FPACHAR</a:t>
            </a:r>
            <a:r>
              <a:rPr lang="en-US" sz="1800" dirty="0"/>
              <a:t> (or) Change Order</a:t>
            </a:r>
          </a:p>
          <a:p>
            <a:pPr marL="457200" indent="-317500">
              <a:lnSpc>
                <a:spcPct val="115000"/>
              </a:lnSpc>
              <a:buSzPct val="100000"/>
              <a:buFont typeface="Arial" panose="020B0604020202020204" pitchFamily="34" charset="0"/>
              <a:buChar char="●"/>
            </a:pPr>
            <a:r>
              <a:rPr lang="en-US" sz="1800" dirty="0"/>
              <a:t>Enter the PO #, then type “Next”, &amp; Go</a:t>
            </a:r>
          </a:p>
          <a:p>
            <a:pPr marL="457200" indent="-317500">
              <a:lnSpc>
                <a:spcPct val="115000"/>
              </a:lnSpc>
              <a:buSzPct val="100000"/>
              <a:buFont typeface="Arial" panose="020B0604020202020204" pitchFamily="34" charset="0"/>
              <a:buChar char="●"/>
            </a:pPr>
            <a:r>
              <a:rPr lang="en-US" sz="1800" dirty="0"/>
              <a:t>Click “Change Accounting Only”, Save, and </a:t>
            </a:r>
            <a:r>
              <a:rPr lang="en-US" sz="1800" dirty="0" err="1"/>
              <a:t>Alt+PgDn</a:t>
            </a:r>
            <a:endParaRPr lang="en-US" sz="1800" dirty="0"/>
          </a:p>
          <a:p>
            <a:pPr marL="457200" indent="-317500">
              <a:lnSpc>
                <a:spcPct val="115000"/>
              </a:lnSpc>
              <a:buSzPct val="100000"/>
              <a:buFont typeface="Arial" panose="020B0604020202020204" pitchFamily="34" charset="0"/>
              <a:buChar char="●"/>
            </a:pPr>
            <a:r>
              <a:rPr lang="en-US" sz="1800" dirty="0"/>
              <a:t>Change amount in the Commodity &amp; Accounting boxes, </a:t>
            </a:r>
            <a:r>
              <a:rPr lang="en-US" sz="1800" dirty="0" err="1"/>
              <a:t>Alt+PgDn</a:t>
            </a:r>
            <a:endParaRPr lang="en-US" sz="1800" dirty="0"/>
          </a:p>
          <a:p>
            <a:pPr marL="457200" indent="-317500">
              <a:lnSpc>
                <a:spcPct val="115000"/>
              </a:lnSpc>
              <a:buSzPct val="100000"/>
              <a:buFont typeface="Arial" panose="020B0604020202020204" pitchFamily="34" charset="0"/>
              <a:buChar char="●"/>
            </a:pPr>
            <a:r>
              <a:rPr lang="en-US" sz="1800" dirty="0"/>
              <a:t>Select Complete</a:t>
            </a:r>
          </a:p>
          <a:p>
            <a:pPr marL="457200" indent="-317500">
              <a:lnSpc>
                <a:spcPct val="115000"/>
              </a:lnSpc>
              <a:buSzPct val="100000"/>
              <a:buFont typeface="Arial" panose="020B0604020202020204" pitchFamily="34" charset="0"/>
              <a:buChar char="●"/>
            </a:pPr>
            <a:r>
              <a:rPr lang="en-US" sz="1800" dirty="0"/>
              <a:t>The Change Order will go through the same Approval Process as POs</a:t>
            </a:r>
          </a:p>
          <a:p>
            <a:pPr marL="457200" indent="-317500">
              <a:lnSpc>
                <a:spcPct val="115000"/>
              </a:lnSpc>
              <a:buSzPct val="100000"/>
              <a:buFont typeface="Arial" panose="020B0604020202020204" pitchFamily="34" charset="0"/>
              <a:buChar char="●"/>
            </a:pPr>
            <a:r>
              <a:rPr lang="en-US" sz="1800" dirty="0"/>
              <a:t>Detailed Instructions: </a:t>
            </a:r>
            <a:r>
              <a:rPr lang="en-US" sz="1800" u="sng" dirty="0">
                <a:solidFill>
                  <a:schemeClr val="hlink"/>
                </a:solidFill>
                <a:hlinkClick r:id="rId2"/>
              </a:rPr>
              <a:t>Create a Change Order</a:t>
            </a:r>
            <a:endParaRPr lang="en-US" sz="1800" dirty="0"/>
          </a:p>
          <a:p>
            <a:pPr marL="0" indent="0">
              <a:buFont typeface="Arial" panose="020B0604020202020204" pitchFamily="34" charset="0"/>
              <a:buNone/>
            </a:pPr>
            <a:endParaRPr lang="en-US" sz="1800" dirty="0"/>
          </a:p>
          <a:p>
            <a:pPr marL="0" indent="0">
              <a:spcBef>
                <a:spcPts val="1200"/>
              </a:spcBef>
              <a:buFont typeface="Arial" panose="020B0604020202020204" pitchFamily="34" charset="0"/>
              <a:buNone/>
            </a:pPr>
            <a:endParaRPr lang="en-US" sz="1800" dirty="0"/>
          </a:p>
          <a:p>
            <a:pPr marL="0" indent="0">
              <a:spcBef>
                <a:spcPts val="1200"/>
              </a:spcBef>
              <a:spcAft>
                <a:spcPts val="1200"/>
              </a:spcAft>
              <a:buFont typeface="Arial" panose="020B0604020202020204" pitchFamily="34" charset="0"/>
              <a:buNone/>
            </a:pPr>
            <a:endParaRPr lang="en-US" sz="1800" dirty="0"/>
          </a:p>
        </p:txBody>
      </p:sp>
      <p:pic>
        <p:nvPicPr>
          <p:cNvPr id="6" name="Google Shape;163;p28">
            <a:extLst>
              <a:ext uri="{FF2B5EF4-FFF2-40B4-BE49-F238E27FC236}">
                <a16:creationId xmlns:a16="http://schemas.microsoft.com/office/drawing/2014/main" id="{39EC2973-E637-44CC-A7E4-86CCB6CB3B8D}"/>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551910" y="3670671"/>
            <a:ext cx="5013392" cy="3144550"/>
          </a:xfrm>
          <a:prstGeom prst="rect">
            <a:avLst/>
          </a:prstGeom>
          <a:noFill/>
          <a:ln>
            <a:solidFill>
              <a:schemeClr val="accent1"/>
            </a:solidFill>
          </a:ln>
        </p:spPr>
      </p:pic>
      <p:pic>
        <p:nvPicPr>
          <p:cNvPr id="7" name="Google Shape;162;p28">
            <a:extLst>
              <a:ext uri="{FF2B5EF4-FFF2-40B4-BE49-F238E27FC236}">
                <a16:creationId xmlns:a16="http://schemas.microsoft.com/office/drawing/2014/main" id="{F6FD7EDA-753C-439A-BF89-59B7F3CE345F}"/>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81496" y="4395871"/>
            <a:ext cx="5933697" cy="1166030"/>
          </a:xfrm>
          <a:prstGeom prst="rect">
            <a:avLst/>
          </a:prstGeom>
          <a:noFill/>
          <a:ln>
            <a:solidFill>
              <a:schemeClr val="accent1"/>
            </a:solidFill>
          </a:ln>
        </p:spPr>
      </p:pic>
      <p:sp>
        <p:nvSpPr>
          <p:cNvPr id="2" name="Title 1">
            <a:extLst>
              <a:ext uri="{FF2B5EF4-FFF2-40B4-BE49-F238E27FC236}">
                <a16:creationId xmlns:a16="http://schemas.microsoft.com/office/drawing/2014/main" id="{7316AF9B-C4B1-19BF-56B4-F0A705792CE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ln>
                  <a:solidFill>
                    <a:schemeClr val="accent1">
                      <a:lumMod val="50000"/>
                    </a:schemeClr>
                  </a:solidFill>
                </a:ln>
                <a:solidFill>
                  <a:schemeClr val="accent1"/>
                </a:solidFill>
              </a:rPr>
              <a:t>Change Orders Process- Step 2</a:t>
            </a:r>
            <a:endParaRPr lang="en-US" dirty="0">
              <a:solidFill>
                <a:schemeClr val="accent1"/>
              </a:solidFill>
            </a:endParaRPr>
          </a:p>
        </p:txBody>
      </p:sp>
    </p:spTree>
    <p:extLst>
      <p:ext uri="{BB962C8B-B14F-4D97-AF65-F5344CB8AC3E}">
        <p14:creationId xmlns:p14="http://schemas.microsoft.com/office/powerpoint/2010/main" val="1731677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shape&#10;&#10;Description automatically generated">
            <a:extLst>
              <a:ext uri="{FF2B5EF4-FFF2-40B4-BE49-F238E27FC236}">
                <a16:creationId xmlns:a16="http://schemas.microsoft.com/office/drawing/2014/main" id="{ACA84E01-9177-BA48-AB76-155CD13F89A9}"/>
              </a:ext>
            </a:extLst>
          </p:cNvPr>
          <p:cNvPicPr>
            <a:picLocks noGrp="1" noChangeAspect="1"/>
          </p:cNvPicPr>
          <p:nvPr>
            <p:ph idx="1"/>
          </p:nvPr>
        </p:nvPicPr>
        <p:blipFill rotWithShape="1">
          <a:blip r:embed="rId2"/>
          <a:srcRect b="19"/>
          <a:stretch/>
        </p:blipFill>
        <p:spPr>
          <a:xfrm>
            <a:off x="1524" y="12448"/>
            <a:ext cx="12191980" cy="6856718"/>
          </a:xfrm>
          <a:prstGeom prst="rect">
            <a:avLst/>
          </a:prstGeom>
        </p:spPr>
      </p:pic>
      <p:sp>
        <p:nvSpPr>
          <p:cNvPr id="4" name="TextBox 3">
            <a:extLst>
              <a:ext uri="{FF2B5EF4-FFF2-40B4-BE49-F238E27FC236}">
                <a16:creationId xmlns:a16="http://schemas.microsoft.com/office/drawing/2014/main" id="{03BC6BEB-650B-43BC-A325-B35340292052}"/>
              </a:ext>
            </a:extLst>
          </p:cNvPr>
          <p:cNvSpPr txBox="1"/>
          <p:nvPr/>
        </p:nvSpPr>
        <p:spPr>
          <a:xfrm>
            <a:off x="3179427" y="12448"/>
            <a:ext cx="10469461" cy="461665"/>
          </a:xfrm>
          <a:prstGeom prst="rect">
            <a:avLst/>
          </a:prstGeom>
          <a:noFill/>
        </p:spPr>
        <p:txBody>
          <a:bodyPr wrap="square" rtlCol="0" anchor="ctr">
            <a:spAutoFit/>
          </a:bodyPr>
          <a:lstStyle/>
          <a:p>
            <a:r>
              <a:rPr lang="en-US" sz="2400" dirty="0">
                <a:ln>
                  <a:solidFill>
                    <a:schemeClr val="accent1">
                      <a:lumMod val="50000"/>
                    </a:schemeClr>
                  </a:solidFill>
                </a:ln>
                <a:solidFill>
                  <a:schemeClr val="accent1">
                    <a:lumMod val="50000"/>
                  </a:schemeClr>
                </a:solidFill>
                <a:latin typeface="+mj-lt"/>
              </a:rPr>
              <a:t>4.e. PO receiving &amp; Submitting Invoices</a:t>
            </a:r>
            <a:endParaRPr lang="en-US" sz="2400" dirty="0">
              <a:latin typeface="+mj-lt"/>
            </a:endParaRPr>
          </a:p>
        </p:txBody>
      </p:sp>
      <p:sp>
        <p:nvSpPr>
          <p:cNvPr id="7" name="Google Shape;169;p29">
            <a:extLst>
              <a:ext uri="{FF2B5EF4-FFF2-40B4-BE49-F238E27FC236}">
                <a16:creationId xmlns:a16="http://schemas.microsoft.com/office/drawing/2014/main" id="{A8A7039D-01BF-4D20-996E-7A23F06C2BCF}"/>
              </a:ext>
            </a:extLst>
          </p:cNvPr>
          <p:cNvSpPr txBox="1">
            <a:spLocks/>
          </p:cNvSpPr>
          <p:nvPr/>
        </p:nvSpPr>
        <p:spPr>
          <a:xfrm>
            <a:off x="311700" y="1202499"/>
            <a:ext cx="11474832" cy="4074175"/>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spcBef>
                <a:spcPts val="0"/>
              </a:spcBef>
              <a:buSzPts val="1800"/>
              <a:buFont typeface="Arial" panose="020B0604020202020204" pitchFamily="34" charset="0"/>
              <a:buChar char="●"/>
            </a:pPr>
            <a:r>
              <a:rPr lang="en-US" sz="2000" dirty="0"/>
              <a:t>Purchase Order Shipments are delivered to College Receiving (bldg. 9) and the package will be distributed to the appropriate department</a:t>
            </a:r>
          </a:p>
          <a:p>
            <a:pPr marL="457200" indent="-342900">
              <a:spcBef>
                <a:spcPts val="0"/>
              </a:spcBef>
              <a:buSzPts val="1800"/>
              <a:buFont typeface="Arial" panose="020B0604020202020204" pitchFamily="34" charset="0"/>
              <a:buChar char="●"/>
            </a:pPr>
            <a:endParaRPr lang="en-US" sz="2000" dirty="0"/>
          </a:p>
          <a:p>
            <a:pPr marL="457200" indent="-342900">
              <a:spcBef>
                <a:spcPts val="0"/>
              </a:spcBef>
              <a:buSzPts val="1800"/>
              <a:buFont typeface="Arial" panose="020B0604020202020204" pitchFamily="34" charset="0"/>
              <a:buChar char="●"/>
            </a:pPr>
            <a:r>
              <a:rPr lang="en-US" sz="2000" dirty="0"/>
              <a:t>Upon validation of orders, invoices shall be submitted to the Accounts Payable through </a:t>
            </a:r>
            <a:r>
              <a:rPr lang="en-US" sz="2000" dirty="0" err="1"/>
              <a:t>Softdocs</a:t>
            </a:r>
            <a:r>
              <a:rPr lang="en-US" sz="2000" dirty="0"/>
              <a:t> (</a:t>
            </a:r>
            <a:r>
              <a:rPr lang="en-US" sz="2000" dirty="0" err="1"/>
              <a:t>Etrieve</a:t>
            </a:r>
            <a:r>
              <a:rPr lang="en-US" sz="2000" dirty="0"/>
              <a:t>) - </a:t>
            </a:r>
            <a:r>
              <a:rPr lang="en-US" sz="2000" u="sng" dirty="0">
                <a:solidFill>
                  <a:schemeClr val="hlink"/>
                </a:solidFill>
                <a:hlinkClick r:id="rId3"/>
              </a:rPr>
              <a:t>Invoice Submittal</a:t>
            </a:r>
            <a:endParaRPr lang="en-US" sz="2000" dirty="0"/>
          </a:p>
          <a:p>
            <a:pPr marL="457200" indent="-342900">
              <a:spcBef>
                <a:spcPts val="0"/>
              </a:spcBef>
              <a:buSzPts val="1800"/>
              <a:buFont typeface="Arial" panose="020B0604020202020204" pitchFamily="34" charset="0"/>
              <a:buChar char="●"/>
            </a:pPr>
            <a:endParaRPr lang="en-US" sz="2000" b="1" u="sng" dirty="0"/>
          </a:p>
          <a:p>
            <a:pPr marL="457200" indent="-342900">
              <a:spcBef>
                <a:spcPts val="0"/>
              </a:spcBef>
              <a:buSzPts val="1800"/>
              <a:buFont typeface="Arial" panose="020B0604020202020204" pitchFamily="34" charset="0"/>
              <a:buChar char="●"/>
            </a:pPr>
            <a:r>
              <a:rPr lang="en-US" sz="2000" dirty="0"/>
              <a:t>If the amount of the order is &gt;$500, the requestor must submit the packing list with the invoice </a:t>
            </a:r>
          </a:p>
          <a:p>
            <a:pPr marL="457200" indent="-342900">
              <a:spcBef>
                <a:spcPts val="0"/>
              </a:spcBef>
              <a:buSzPts val="1800"/>
              <a:buFont typeface="Arial" panose="020B0604020202020204" pitchFamily="34" charset="0"/>
              <a:buChar char="●"/>
            </a:pPr>
            <a:endParaRPr lang="en-US" sz="2000" dirty="0"/>
          </a:p>
          <a:p>
            <a:pPr marL="457200" indent="-342900">
              <a:spcBef>
                <a:spcPts val="0"/>
              </a:spcBef>
              <a:buSzPts val="1800"/>
              <a:buFont typeface="Arial" panose="020B0604020202020204" pitchFamily="34" charset="0"/>
              <a:buChar char="●"/>
            </a:pPr>
            <a:r>
              <a:rPr lang="en-US" sz="2000" dirty="0"/>
              <a:t>The Accounts Payable Team may reach out to the requestor for delivery confirmation prior to the vendor being paid if needed</a:t>
            </a:r>
          </a:p>
          <a:p>
            <a:pPr marL="114300" indent="0">
              <a:spcBef>
                <a:spcPts val="0"/>
              </a:spcBef>
              <a:buSzPts val="1800"/>
              <a:buNone/>
            </a:pPr>
            <a:endParaRPr lang="en-US" sz="2000" dirty="0"/>
          </a:p>
          <a:p>
            <a:pPr marL="457200" indent="-342900">
              <a:spcBef>
                <a:spcPts val="0"/>
              </a:spcBef>
              <a:buSzPts val="1800"/>
              <a:buFont typeface="Arial" panose="020B0604020202020204" pitchFamily="34" charset="0"/>
              <a:buChar char="●"/>
            </a:pPr>
            <a:r>
              <a:rPr lang="en-US" sz="2000" dirty="0"/>
              <a:t>In the event that advance payment is required, contact the Procurement/AP Team prior to placing the order</a:t>
            </a:r>
          </a:p>
        </p:txBody>
      </p:sp>
      <p:sp>
        <p:nvSpPr>
          <p:cNvPr id="2" name="Title 1">
            <a:extLst>
              <a:ext uri="{FF2B5EF4-FFF2-40B4-BE49-F238E27FC236}">
                <a16:creationId xmlns:a16="http://schemas.microsoft.com/office/drawing/2014/main" id="{44DA3D93-B193-2AA6-6181-1C0B0C0CAF3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ln>
                  <a:solidFill>
                    <a:schemeClr val="accent1">
                      <a:lumMod val="50000"/>
                    </a:schemeClr>
                  </a:solidFill>
                </a:ln>
                <a:solidFill>
                  <a:schemeClr val="accent1">
                    <a:lumMod val="50000"/>
                  </a:schemeClr>
                </a:solidFill>
              </a:rPr>
              <a:t>PO receiving &amp; Submitting Invoices</a:t>
            </a:r>
            <a:endParaRPr lang="en-US" dirty="0"/>
          </a:p>
        </p:txBody>
      </p:sp>
    </p:spTree>
    <p:extLst>
      <p:ext uri="{BB962C8B-B14F-4D97-AF65-F5344CB8AC3E}">
        <p14:creationId xmlns:p14="http://schemas.microsoft.com/office/powerpoint/2010/main" val="503795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shape&#10;&#10;Description automatically generated">
            <a:extLst>
              <a:ext uri="{FF2B5EF4-FFF2-40B4-BE49-F238E27FC236}">
                <a16:creationId xmlns:a16="http://schemas.microsoft.com/office/drawing/2014/main" id="{ACA84E01-9177-BA48-AB76-155CD13F89A9}"/>
              </a:ext>
            </a:extLst>
          </p:cNvPr>
          <p:cNvPicPr>
            <a:picLocks noGrp="1" noChangeAspect="1"/>
          </p:cNvPicPr>
          <p:nvPr>
            <p:ph idx="1"/>
          </p:nvPr>
        </p:nvPicPr>
        <p:blipFill rotWithShape="1">
          <a:blip r:embed="rId2"/>
          <a:srcRect b="19"/>
          <a:stretch/>
        </p:blipFill>
        <p:spPr>
          <a:xfrm>
            <a:off x="-1504" y="12448"/>
            <a:ext cx="12191980" cy="6856718"/>
          </a:xfrm>
          <a:prstGeom prst="rect">
            <a:avLst/>
          </a:prstGeom>
        </p:spPr>
      </p:pic>
      <p:sp>
        <p:nvSpPr>
          <p:cNvPr id="4" name="TextBox 3">
            <a:extLst>
              <a:ext uri="{FF2B5EF4-FFF2-40B4-BE49-F238E27FC236}">
                <a16:creationId xmlns:a16="http://schemas.microsoft.com/office/drawing/2014/main" id="{03BC6BEB-650B-43BC-A325-B35340292052}"/>
              </a:ext>
            </a:extLst>
          </p:cNvPr>
          <p:cNvSpPr txBox="1"/>
          <p:nvPr/>
        </p:nvSpPr>
        <p:spPr>
          <a:xfrm>
            <a:off x="3111061" y="-11166"/>
            <a:ext cx="10469461" cy="461665"/>
          </a:xfrm>
          <a:prstGeom prst="rect">
            <a:avLst/>
          </a:prstGeom>
          <a:noFill/>
        </p:spPr>
        <p:txBody>
          <a:bodyPr wrap="square" rtlCol="0" anchor="ctr">
            <a:spAutoFit/>
          </a:bodyPr>
          <a:lstStyle/>
          <a:p>
            <a:r>
              <a:rPr lang="en-US" sz="2400" dirty="0">
                <a:ln>
                  <a:solidFill>
                    <a:schemeClr val="accent1">
                      <a:lumMod val="50000"/>
                    </a:schemeClr>
                  </a:solidFill>
                </a:ln>
                <a:solidFill>
                  <a:schemeClr val="accent1">
                    <a:lumMod val="50000"/>
                  </a:schemeClr>
                </a:solidFill>
                <a:latin typeface="+mj-lt"/>
              </a:rPr>
              <a:t>5. Purchasing Card ( P-card)</a:t>
            </a:r>
            <a:endParaRPr lang="en-US" sz="2400" dirty="0">
              <a:latin typeface="+mj-lt"/>
            </a:endParaRPr>
          </a:p>
        </p:txBody>
      </p:sp>
      <p:sp>
        <p:nvSpPr>
          <p:cNvPr id="6" name="TextBox 5">
            <a:extLst>
              <a:ext uri="{FF2B5EF4-FFF2-40B4-BE49-F238E27FC236}">
                <a16:creationId xmlns:a16="http://schemas.microsoft.com/office/drawing/2014/main" id="{0F49366C-3F55-4B3D-A4D8-FC7A57AD1EB0}"/>
              </a:ext>
            </a:extLst>
          </p:cNvPr>
          <p:cNvSpPr txBox="1"/>
          <p:nvPr/>
        </p:nvSpPr>
        <p:spPr>
          <a:xfrm>
            <a:off x="260128" y="907325"/>
            <a:ext cx="10307782" cy="2862322"/>
          </a:xfrm>
          <a:prstGeom prst="rect">
            <a:avLst/>
          </a:prstGeom>
          <a:noFill/>
        </p:spPr>
        <p:txBody>
          <a:bodyPr wrap="square" rtlCol="0">
            <a:spAutoFit/>
          </a:bodyPr>
          <a:lstStyle/>
          <a:p>
            <a:pPr marR="216904" defTabSz="623438">
              <a:spcBef>
                <a:spcPts val="44"/>
              </a:spcBef>
              <a:buClrTx/>
            </a:pPr>
            <a:r>
              <a:rPr lang="en-US" sz="1800" spc="-7" dirty="0">
                <a:solidFill>
                  <a:sysClr val="windowText" lastClr="000000"/>
                </a:solidFill>
                <a:latin typeface="+mn-lt"/>
              </a:rPr>
              <a:t>P-</a:t>
            </a:r>
            <a:r>
              <a:rPr lang="en-US" sz="1800" dirty="0">
                <a:solidFill>
                  <a:sysClr val="windowText" lastClr="000000"/>
                </a:solidFill>
                <a:latin typeface="+mn-lt"/>
              </a:rPr>
              <a:t>Cards</a:t>
            </a:r>
            <a:r>
              <a:rPr lang="en-US" sz="1800" spc="-14" dirty="0">
                <a:solidFill>
                  <a:sysClr val="windowText" lastClr="000000"/>
                </a:solidFill>
                <a:latin typeface="+mn-lt"/>
              </a:rPr>
              <a:t> were </a:t>
            </a:r>
            <a:r>
              <a:rPr lang="en-US" sz="1800" dirty="0">
                <a:solidFill>
                  <a:sysClr val="windowText" lastClr="000000"/>
                </a:solidFill>
                <a:latin typeface="+mn-lt"/>
              </a:rPr>
              <a:t>implemented</a:t>
            </a:r>
            <a:r>
              <a:rPr lang="en-US" sz="1800" spc="-20" dirty="0">
                <a:solidFill>
                  <a:sysClr val="windowText" lastClr="000000"/>
                </a:solidFill>
                <a:latin typeface="+mn-lt"/>
              </a:rPr>
              <a:t> </a:t>
            </a:r>
            <a:r>
              <a:rPr lang="en-US" sz="1800" dirty="0">
                <a:solidFill>
                  <a:sysClr val="windowText" lastClr="000000"/>
                </a:solidFill>
                <a:latin typeface="+mn-lt"/>
              </a:rPr>
              <a:t>to</a:t>
            </a:r>
            <a:r>
              <a:rPr lang="en-US" sz="1800" spc="-14" dirty="0">
                <a:solidFill>
                  <a:sysClr val="windowText" lastClr="000000"/>
                </a:solidFill>
                <a:latin typeface="+mn-lt"/>
              </a:rPr>
              <a:t> </a:t>
            </a:r>
            <a:r>
              <a:rPr lang="en-US" sz="1800" dirty="0">
                <a:solidFill>
                  <a:sysClr val="windowText" lastClr="000000"/>
                </a:solidFill>
                <a:latin typeface="+mn-lt"/>
              </a:rPr>
              <a:t>allow</a:t>
            </a:r>
            <a:r>
              <a:rPr lang="en-US" sz="1800" spc="-10" dirty="0">
                <a:solidFill>
                  <a:sysClr val="windowText" lastClr="000000"/>
                </a:solidFill>
                <a:latin typeface="+mn-lt"/>
              </a:rPr>
              <a:t> </a:t>
            </a:r>
            <a:r>
              <a:rPr lang="en-US" sz="1800" dirty="0">
                <a:solidFill>
                  <a:sysClr val="windowText" lastClr="000000"/>
                </a:solidFill>
                <a:latin typeface="+mn-lt"/>
              </a:rPr>
              <a:t>departments</a:t>
            </a:r>
            <a:r>
              <a:rPr lang="en-US" sz="1800" spc="-10" dirty="0">
                <a:solidFill>
                  <a:sysClr val="windowText" lastClr="000000"/>
                </a:solidFill>
                <a:latin typeface="+mn-lt"/>
              </a:rPr>
              <a:t> </a:t>
            </a:r>
            <a:r>
              <a:rPr lang="en-US" sz="1800" dirty="0">
                <a:solidFill>
                  <a:sysClr val="windowText" lastClr="000000"/>
                </a:solidFill>
                <a:latin typeface="+mn-lt"/>
              </a:rPr>
              <a:t>to</a:t>
            </a:r>
            <a:r>
              <a:rPr lang="en-US" sz="1800" spc="-7" dirty="0">
                <a:solidFill>
                  <a:sysClr val="windowText" lastClr="000000"/>
                </a:solidFill>
                <a:latin typeface="+mn-lt"/>
              </a:rPr>
              <a:t> </a:t>
            </a:r>
            <a:r>
              <a:rPr lang="en-US" sz="1800" dirty="0">
                <a:solidFill>
                  <a:sysClr val="windowText" lastClr="000000"/>
                </a:solidFill>
                <a:latin typeface="+mn-lt"/>
              </a:rPr>
              <a:t>make</a:t>
            </a:r>
            <a:r>
              <a:rPr lang="en-US" sz="1800" spc="-7" dirty="0">
                <a:solidFill>
                  <a:sysClr val="windowText" lastClr="000000"/>
                </a:solidFill>
                <a:latin typeface="+mn-lt"/>
              </a:rPr>
              <a:t> </a:t>
            </a:r>
            <a:r>
              <a:rPr lang="en-US" sz="1800" dirty="0">
                <a:solidFill>
                  <a:sysClr val="windowText" lastClr="000000"/>
                </a:solidFill>
                <a:latin typeface="+mn-lt"/>
              </a:rPr>
              <a:t>low</a:t>
            </a:r>
            <a:r>
              <a:rPr lang="en-US" sz="1800" spc="-7" dirty="0">
                <a:solidFill>
                  <a:sysClr val="windowText" lastClr="000000"/>
                </a:solidFill>
                <a:latin typeface="+mn-lt"/>
              </a:rPr>
              <a:t> </a:t>
            </a:r>
            <a:r>
              <a:rPr lang="en-US" sz="1800" dirty="0">
                <a:solidFill>
                  <a:sysClr val="windowText" lastClr="000000"/>
                </a:solidFill>
                <a:latin typeface="+mn-lt"/>
              </a:rPr>
              <a:t>dollar</a:t>
            </a:r>
            <a:r>
              <a:rPr lang="en-US" sz="1800" spc="-14" dirty="0">
                <a:solidFill>
                  <a:sysClr val="windowText" lastClr="000000"/>
                </a:solidFill>
                <a:latin typeface="+mn-lt"/>
              </a:rPr>
              <a:t> </a:t>
            </a:r>
            <a:r>
              <a:rPr lang="en-US" sz="1800" dirty="0">
                <a:solidFill>
                  <a:sysClr val="windowText" lastClr="000000"/>
                </a:solidFill>
                <a:latin typeface="+mn-lt"/>
              </a:rPr>
              <a:t>purchases</a:t>
            </a:r>
            <a:r>
              <a:rPr lang="en-US" sz="1800" spc="-17" dirty="0">
                <a:solidFill>
                  <a:sysClr val="windowText" lastClr="000000"/>
                </a:solidFill>
                <a:latin typeface="+mn-lt"/>
              </a:rPr>
              <a:t> </a:t>
            </a:r>
            <a:r>
              <a:rPr lang="en-US" sz="1800" dirty="0">
                <a:solidFill>
                  <a:sysClr val="windowText" lastClr="000000"/>
                </a:solidFill>
                <a:latin typeface="+mn-lt"/>
              </a:rPr>
              <a:t>easily,</a:t>
            </a:r>
            <a:r>
              <a:rPr lang="en-US" sz="1800" spc="-7" dirty="0">
                <a:solidFill>
                  <a:sysClr val="windowText" lastClr="000000"/>
                </a:solidFill>
                <a:latin typeface="+mn-lt"/>
              </a:rPr>
              <a:t> </a:t>
            </a:r>
            <a:r>
              <a:rPr lang="en-US" sz="1800" dirty="0">
                <a:solidFill>
                  <a:sysClr val="windowText" lastClr="000000"/>
                </a:solidFill>
                <a:latin typeface="+mn-lt"/>
              </a:rPr>
              <a:t>and</a:t>
            </a:r>
            <a:r>
              <a:rPr lang="en-US" sz="1800" spc="-7" dirty="0">
                <a:solidFill>
                  <a:sysClr val="windowText" lastClr="000000"/>
                </a:solidFill>
                <a:latin typeface="+mn-lt"/>
              </a:rPr>
              <a:t> </a:t>
            </a:r>
            <a:r>
              <a:rPr lang="en-US" sz="1800" dirty="0">
                <a:solidFill>
                  <a:sysClr val="windowText" lastClr="000000"/>
                </a:solidFill>
                <a:latin typeface="+mn-lt"/>
              </a:rPr>
              <a:t>with</a:t>
            </a:r>
            <a:r>
              <a:rPr lang="en-US" sz="1800" spc="-10" dirty="0">
                <a:solidFill>
                  <a:sysClr val="windowText" lastClr="000000"/>
                </a:solidFill>
                <a:latin typeface="+mn-lt"/>
              </a:rPr>
              <a:t> </a:t>
            </a:r>
            <a:r>
              <a:rPr lang="en-US" sz="1800" spc="-7" dirty="0">
                <a:solidFill>
                  <a:sysClr val="windowText" lastClr="000000"/>
                </a:solidFill>
                <a:latin typeface="+mn-lt"/>
              </a:rPr>
              <a:t>minimum </a:t>
            </a:r>
            <a:r>
              <a:rPr lang="en-US" sz="1800" dirty="0">
                <a:solidFill>
                  <a:sysClr val="windowText" lastClr="000000"/>
                </a:solidFill>
                <a:latin typeface="+mn-lt"/>
              </a:rPr>
              <a:t>processing</a:t>
            </a:r>
            <a:r>
              <a:rPr lang="en-US" sz="1800" spc="-24" dirty="0">
                <a:solidFill>
                  <a:sysClr val="windowText" lastClr="000000"/>
                </a:solidFill>
                <a:latin typeface="+mn-lt"/>
              </a:rPr>
              <a:t> </a:t>
            </a:r>
            <a:r>
              <a:rPr lang="en-US" sz="1800" dirty="0">
                <a:solidFill>
                  <a:sysClr val="windowText" lastClr="000000"/>
                </a:solidFill>
                <a:latin typeface="+mn-lt"/>
              </a:rPr>
              <a:t>expenses.</a:t>
            </a:r>
            <a:r>
              <a:rPr lang="en-US" sz="1800" spc="194" dirty="0">
                <a:solidFill>
                  <a:sysClr val="windowText" lastClr="000000"/>
                </a:solidFill>
                <a:latin typeface="+mn-lt"/>
              </a:rPr>
              <a:t> </a:t>
            </a:r>
            <a:r>
              <a:rPr lang="en-US" sz="1800" dirty="0">
                <a:solidFill>
                  <a:sysClr val="windowText" lastClr="000000"/>
                </a:solidFill>
                <a:latin typeface="+mn-lt"/>
              </a:rPr>
              <a:t>Designated</a:t>
            </a:r>
            <a:r>
              <a:rPr lang="en-US" sz="1800" spc="-14" dirty="0">
                <a:solidFill>
                  <a:sysClr val="windowText" lastClr="000000"/>
                </a:solidFill>
                <a:latin typeface="+mn-lt"/>
              </a:rPr>
              <a:t> </a:t>
            </a:r>
            <a:r>
              <a:rPr lang="en-US" sz="1800" dirty="0">
                <a:solidFill>
                  <a:sysClr val="windowText" lastClr="000000"/>
                </a:solidFill>
                <a:latin typeface="+mn-lt"/>
              </a:rPr>
              <a:t>department</a:t>
            </a:r>
            <a:r>
              <a:rPr lang="en-US" sz="1800" spc="-10" dirty="0">
                <a:solidFill>
                  <a:sysClr val="windowText" lastClr="000000"/>
                </a:solidFill>
                <a:latin typeface="+mn-lt"/>
              </a:rPr>
              <a:t> </a:t>
            </a:r>
            <a:r>
              <a:rPr lang="en-US" sz="1800" dirty="0">
                <a:solidFill>
                  <a:sysClr val="windowText" lastClr="000000"/>
                </a:solidFill>
                <a:latin typeface="+mn-lt"/>
              </a:rPr>
              <a:t>budget</a:t>
            </a:r>
            <a:r>
              <a:rPr lang="en-US" sz="1800" spc="-10" dirty="0">
                <a:solidFill>
                  <a:sysClr val="windowText" lastClr="000000"/>
                </a:solidFill>
                <a:latin typeface="+mn-lt"/>
              </a:rPr>
              <a:t> </a:t>
            </a:r>
            <a:r>
              <a:rPr lang="en-US" sz="1800" dirty="0">
                <a:solidFill>
                  <a:sysClr val="windowText" lastClr="000000"/>
                </a:solidFill>
                <a:latin typeface="+mn-lt"/>
              </a:rPr>
              <a:t>authorities</a:t>
            </a:r>
            <a:r>
              <a:rPr lang="en-US" sz="1800" spc="-20" dirty="0">
                <a:solidFill>
                  <a:sysClr val="windowText" lastClr="000000"/>
                </a:solidFill>
                <a:latin typeface="+mn-lt"/>
              </a:rPr>
              <a:t> </a:t>
            </a:r>
            <a:r>
              <a:rPr lang="en-US" sz="1800" dirty="0">
                <a:solidFill>
                  <a:sysClr val="windowText" lastClr="000000"/>
                </a:solidFill>
                <a:latin typeface="+mn-lt"/>
              </a:rPr>
              <a:t>can</a:t>
            </a:r>
            <a:r>
              <a:rPr lang="en-US" sz="1800" spc="-7" dirty="0">
                <a:solidFill>
                  <a:sysClr val="windowText" lastClr="000000"/>
                </a:solidFill>
                <a:latin typeface="+mn-lt"/>
              </a:rPr>
              <a:t> </a:t>
            </a:r>
            <a:r>
              <a:rPr lang="en-US" sz="1800" dirty="0">
                <a:solidFill>
                  <a:sysClr val="windowText" lastClr="000000"/>
                </a:solidFill>
                <a:latin typeface="+mn-lt"/>
              </a:rPr>
              <a:t>use</a:t>
            </a:r>
            <a:r>
              <a:rPr lang="en-US" sz="1800" spc="-17" dirty="0">
                <a:solidFill>
                  <a:sysClr val="windowText" lastClr="000000"/>
                </a:solidFill>
                <a:latin typeface="+mn-lt"/>
              </a:rPr>
              <a:t> </a:t>
            </a:r>
            <a:r>
              <a:rPr lang="en-US" sz="1800" dirty="0">
                <a:solidFill>
                  <a:sysClr val="windowText" lastClr="000000"/>
                </a:solidFill>
                <a:latin typeface="+mn-lt"/>
              </a:rPr>
              <a:t>their</a:t>
            </a:r>
            <a:r>
              <a:rPr lang="en-US" sz="1800" spc="-17" dirty="0">
                <a:solidFill>
                  <a:sysClr val="windowText" lastClr="000000"/>
                </a:solidFill>
                <a:latin typeface="+mn-lt"/>
              </a:rPr>
              <a:t> </a:t>
            </a:r>
            <a:r>
              <a:rPr lang="en-US" sz="1800" dirty="0">
                <a:solidFill>
                  <a:sysClr val="windowText" lastClr="000000"/>
                </a:solidFill>
                <a:latin typeface="+mn-lt"/>
              </a:rPr>
              <a:t>department</a:t>
            </a:r>
            <a:r>
              <a:rPr lang="en-US" sz="1800" spc="-17" dirty="0">
                <a:solidFill>
                  <a:sysClr val="windowText" lastClr="000000"/>
                </a:solidFill>
                <a:latin typeface="+mn-lt"/>
              </a:rPr>
              <a:t> </a:t>
            </a:r>
            <a:r>
              <a:rPr lang="en-US" sz="1800" spc="-7" dirty="0">
                <a:solidFill>
                  <a:sysClr val="windowText" lastClr="000000"/>
                </a:solidFill>
                <a:latin typeface="+mn-lt"/>
              </a:rPr>
              <a:t>credit </a:t>
            </a:r>
            <a:r>
              <a:rPr lang="en-US" sz="1800" dirty="0">
                <a:solidFill>
                  <a:sysClr val="windowText" lastClr="000000"/>
                </a:solidFill>
                <a:latin typeface="+mn-lt"/>
              </a:rPr>
              <a:t>card</a:t>
            </a:r>
            <a:r>
              <a:rPr lang="en-US" sz="1800" spc="-10" dirty="0">
                <a:solidFill>
                  <a:sysClr val="windowText" lastClr="000000"/>
                </a:solidFill>
                <a:latin typeface="+mn-lt"/>
              </a:rPr>
              <a:t> </a:t>
            </a:r>
            <a:r>
              <a:rPr lang="en-US" sz="1800" dirty="0">
                <a:solidFill>
                  <a:sysClr val="windowText" lastClr="000000"/>
                </a:solidFill>
                <a:latin typeface="+mn-lt"/>
              </a:rPr>
              <a:t>for</a:t>
            </a:r>
            <a:r>
              <a:rPr lang="en-US" sz="1800" spc="-17" dirty="0">
                <a:solidFill>
                  <a:sysClr val="windowText" lastClr="000000"/>
                </a:solidFill>
                <a:latin typeface="+mn-lt"/>
              </a:rPr>
              <a:t> </a:t>
            </a:r>
            <a:r>
              <a:rPr lang="en-US" sz="1800" dirty="0">
                <a:solidFill>
                  <a:sysClr val="windowText" lastClr="000000"/>
                </a:solidFill>
                <a:latin typeface="+mn-lt"/>
              </a:rPr>
              <a:t>purchases.</a:t>
            </a:r>
            <a:r>
              <a:rPr lang="en-US" sz="1800" spc="218" dirty="0">
                <a:solidFill>
                  <a:sysClr val="windowText" lastClr="000000"/>
                </a:solidFill>
                <a:latin typeface="+mn-lt"/>
              </a:rPr>
              <a:t> </a:t>
            </a:r>
          </a:p>
          <a:p>
            <a:pPr marR="216904" defTabSz="623438">
              <a:spcBef>
                <a:spcPts val="44"/>
              </a:spcBef>
              <a:buClrTx/>
            </a:pPr>
            <a:endParaRPr lang="en-US" spc="218" dirty="0">
              <a:solidFill>
                <a:sysClr val="windowText" lastClr="000000"/>
              </a:solidFill>
            </a:endParaRPr>
          </a:p>
          <a:p>
            <a:pPr marR="216904" defTabSz="623438">
              <a:spcBef>
                <a:spcPts val="44"/>
              </a:spcBef>
              <a:buClrTx/>
            </a:pPr>
            <a:r>
              <a:rPr lang="en-US" sz="1800" dirty="0" err="1">
                <a:solidFill>
                  <a:sysClr val="windowText" lastClr="000000"/>
                </a:solidFill>
                <a:latin typeface="+mn-lt"/>
                <a:hlinkClick r:id="rId3"/>
              </a:rPr>
              <a:t>Pcard</a:t>
            </a:r>
            <a:r>
              <a:rPr lang="en-US" sz="1800" dirty="0">
                <a:solidFill>
                  <a:sysClr val="windowText" lastClr="000000"/>
                </a:solidFill>
                <a:latin typeface="+mn-lt"/>
                <a:hlinkClick r:id="rId3"/>
              </a:rPr>
              <a:t> policy</a:t>
            </a:r>
            <a:endParaRPr lang="en-US" sz="1800" dirty="0">
              <a:solidFill>
                <a:sysClr val="windowText" lastClr="000000"/>
              </a:solidFill>
              <a:latin typeface="+mn-lt"/>
            </a:endParaRPr>
          </a:p>
          <a:p>
            <a:pPr marR="216904" defTabSz="623438">
              <a:spcBef>
                <a:spcPts val="44"/>
              </a:spcBef>
              <a:buClrTx/>
            </a:pPr>
            <a:endParaRPr lang="en-US" sz="1800" dirty="0">
              <a:solidFill>
                <a:sysClr val="windowText" lastClr="000000"/>
              </a:solidFill>
              <a:latin typeface="+mn-lt"/>
            </a:endParaRPr>
          </a:p>
          <a:p>
            <a:pPr marR="216904" defTabSz="623438">
              <a:spcBef>
                <a:spcPts val="44"/>
              </a:spcBef>
              <a:buClrTx/>
            </a:pPr>
            <a:r>
              <a:rPr lang="en-US" sz="1800" spc="218" dirty="0" err="1">
                <a:solidFill>
                  <a:sysClr val="windowText" lastClr="000000"/>
                </a:solidFill>
                <a:latin typeface="+mn-lt"/>
                <a:hlinkClick r:id="rId4"/>
              </a:rPr>
              <a:t>Pcard</a:t>
            </a:r>
            <a:r>
              <a:rPr lang="en-US" sz="1800" spc="218" dirty="0">
                <a:solidFill>
                  <a:sysClr val="windowText" lastClr="000000"/>
                </a:solidFill>
                <a:latin typeface="+mn-lt"/>
                <a:hlinkClick r:id="rId4"/>
              </a:rPr>
              <a:t> Application and agreement</a:t>
            </a:r>
            <a:endParaRPr lang="en-US" sz="1800" spc="218" dirty="0">
              <a:solidFill>
                <a:sysClr val="windowText" lastClr="000000"/>
              </a:solidFill>
              <a:latin typeface="+mn-lt"/>
            </a:endParaRPr>
          </a:p>
          <a:p>
            <a:pPr marR="216904" defTabSz="623438">
              <a:spcBef>
                <a:spcPts val="44"/>
              </a:spcBef>
              <a:buClrTx/>
            </a:pPr>
            <a:endParaRPr lang="en-US" sz="1800" spc="218" dirty="0">
              <a:solidFill>
                <a:sysClr val="windowText" lastClr="000000"/>
              </a:solidFill>
              <a:latin typeface="+mn-lt"/>
            </a:endParaRPr>
          </a:p>
          <a:p>
            <a:pPr marR="216904" defTabSz="623438">
              <a:spcBef>
                <a:spcPts val="44"/>
              </a:spcBef>
              <a:buClrTx/>
            </a:pPr>
            <a:endParaRPr lang="en-US" spc="218" dirty="0">
              <a:solidFill>
                <a:sysClr val="windowText" lastClr="000000"/>
              </a:solidFill>
            </a:endParaRPr>
          </a:p>
          <a:p>
            <a:pPr marR="216904" defTabSz="623438">
              <a:spcBef>
                <a:spcPts val="44"/>
              </a:spcBef>
              <a:buClrTx/>
            </a:pPr>
            <a:endParaRPr lang="en-US" sz="1800" dirty="0">
              <a:solidFill>
                <a:sysClr val="windowText" lastClr="000000"/>
              </a:solidFill>
              <a:latin typeface="+mn-lt"/>
            </a:endParaRPr>
          </a:p>
        </p:txBody>
      </p:sp>
      <p:sp>
        <p:nvSpPr>
          <p:cNvPr id="2" name="Title 1">
            <a:extLst>
              <a:ext uri="{FF2B5EF4-FFF2-40B4-BE49-F238E27FC236}">
                <a16:creationId xmlns:a16="http://schemas.microsoft.com/office/drawing/2014/main" id="{4F1B4236-8213-F9A2-0632-BDEC4125706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ln>
                  <a:solidFill>
                    <a:schemeClr val="accent1">
                      <a:lumMod val="50000"/>
                    </a:schemeClr>
                  </a:solidFill>
                </a:ln>
                <a:solidFill>
                  <a:schemeClr val="accent1">
                    <a:lumMod val="50000"/>
                  </a:schemeClr>
                </a:solidFill>
              </a:rPr>
              <a:t>5. Purchasing Card ( P-card)</a:t>
            </a:r>
            <a:endParaRPr lang="en-US" dirty="0"/>
          </a:p>
        </p:txBody>
      </p:sp>
    </p:spTree>
    <p:extLst>
      <p:ext uri="{BB962C8B-B14F-4D97-AF65-F5344CB8AC3E}">
        <p14:creationId xmlns:p14="http://schemas.microsoft.com/office/powerpoint/2010/main" val="3363442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shape&#10;&#10;Description automatically generated">
            <a:extLst>
              <a:ext uri="{FF2B5EF4-FFF2-40B4-BE49-F238E27FC236}">
                <a16:creationId xmlns:a16="http://schemas.microsoft.com/office/drawing/2014/main" id="{ACA84E01-9177-BA48-AB76-155CD13F89A9}"/>
              </a:ext>
            </a:extLst>
          </p:cNvPr>
          <p:cNvPicPr>
            <a:picLocks noGrp="1" noChangeAspect="1"/>
          </p:cNvPicPr>
          <p:nvPr>
            <p:ph idx="1"/>
          </p:nvPr>
        </p:nvPicPr>
        <p:blipFill rotWithShape="1">
          <a:blip r:embed="rId2"/>
          <a:srcRect b="19"/>
          <a:stretch/>
        </p:blipFill>
        <p:spPr>
          <a:xfrm>
            <a:off x="-126663" y="-80274"/>
            <a:ext cx="12191980" cy="6856718"/>
          </a:xfrm>
          <a:prstGeom prst="rect">
            <a:avLst/>
          </a:prstGeom>
        </p:spPr>
      </p:pic>
      <p:sp>
        <p:nvSpPr>
          <p:cNvPr id="4" name="TextBox 3">
            <a:extLst>
              <a:ext uri="{FF2B5EF4-FFF2-40B4-BE49-F238E27FC236}">
                <a16:creationId xmlns:a16="http://schemas.microsoft.com/office/drawing/2014/main" id="{03BC6BEB-650B-43BC-A325-B35340292052}"/>
              </a:ext>
            </a:extLst>
          </p:cNvPr>
          <p:cNvSpPr txBox="1"/>
          <p:nvPr/>
        </p:nvSpPr>
        <p:spPr>
          <a:xfrm>
            <a:off x="2008653" y="-34471"/>
            <a:ext cx="10469461" cy="461665"/>
          </a:xfrm>
          <a:prstGeom prst="rect">
            <a:avLst/>
          </a:prstGeom>
          <a:noFill/>
        </p:spPr>
        <p:txBody>
          <a:bodyPr wrap="square" rtlCol="0" anchor="ctr">
            <a:spAutoFit/>
          </a:bodyPr>
          <a:lstStyle/>
          <a:p>
            <a:r>
              <a:rPr lang="en-US" sz="2400" dirty="0">
                <a:ln>
                  <a:solidFill>
                    <a:schemeClr val="accent1">
                      <a:lumMod val="50000"/>
                    </a:schemeClr>
                  </a:solidFill>
                </a:ln>
                <a:solidFill>
                  <a:schemeClr val="accent1">
                    <a:lumMod val="50000"/>
                  </a:schemeClr>
                </a:solidFill>
                <a:latin typeface="+mj-lt"/>
              </a:rPr>
              <a:t>6. Contract Approval and Records Keeping</a:t>
            </a:r>
            <a:endParaRPr lang="en-US" sz="2400" dirty="0">
              <a:latin typeface="+mj-lt"/>
            </a:endParaRPr>
          </a:p>
        </p:txBody>
      </p:sp>
      <p:sp>
        <p:nvSpPr>
          <p:cNvPr id="2" name="TextBox 1">
            <a:extLst>
              <a:ext uri="{FF2B5EF4-FFF2-40B4-BE49-F238E27FC236}">
                <a16:creationId xmlns:a16="http://schemas.microsoft.com/office/drawing/2014/main" id="{940A22F8-75D8-489F-A8D9-D2B1823879C7}"/>
              </a:ext>
            </a:extLst>
          </p:cNvPr>
          <p:cNvSpPr txBox="1"/>
          <p:nvPr/>
        </p:nvSpPr>
        <p:spPr>
          <a:xfrm>
            <a:off x="210947" y="1316053"/>
            <a:ext cx="11770105" cy="2585323"/>
          </a:xfrm>
          <a:prstGeom prst="rect">
            <a:avLst/>
          </a:prstGeom>
          <a:noFill/>
        </p:spPr>
        <p:txBody>
          <a:bodyPr wrap="square" rtlCol="0">
            <a:spAutoFit/>
          </a:bodyPr>
          <a:lstStyle/>
          <a:p>
            <a:pPr marL="342900" indent="-342900" algn="l">
              <a:buFont typeface="+mj-lt"/>
              <a:buAutoNum type="arabicPeriod"/>
            </a:pPr>
            <a:r>
              <a:rPr lang="en-US" b="0" i="0" dirty="0">
                <a:solidFill>
                  <a:srgbClr val="374151"/>
                </a:solidFill>
                <a:effectLst/>
                <a:latin typeface="Söhne"/>
              </a:rPr>
              <a:t>Once the RFP/RFQ process is </a:t>
            </a:r>
            <a:r>
              <a:rPr lang="en-US" dirty="0">
                <a:solidFill>
                  <a:srgbClr val="374151"/>
                </a:solidFill>
                <a:latin typeface="Söhne"/>
              </a:rPr>
              <a:t>completed</a:t>
            </a:r>
            <a:r>
              <a:rPr lang="en-US" b="0" i="0" dirty="0">
                <a:solidFill>
                  <a:srgbClr val="374151"/>
                </a:solidFill>
                <a:effectLst/>
                <a:latin typeface="Söhne"/>
              </a:rPr>
              <a:t>, it's time to </a:t>
            </a:r>
            <a:r>
              <a:rPr lang="en-US" dirty="0">
                <a:solidFill>
                  <a:srgbClr val="374151"/>
                </a:solidFill>
                <a:latin typeface="Söhne"/>
              </a:rPr>
              <a:t>finalize </a:t>
            </a:r>
            <a:r>
              <a:rPr lang="en-US" b="0" i="0" dirty="0">
                <a:solidFill>
                  <a:srgbClr val="374151"/>
                </a:solidFill>
                <a:effectLst/>
                <a:latin typeface="Söhne"/>
              </a:rPr>
              <a:t>the contracts. These contracts must adhere to the college's </a:t>
            </a:r>
            <a:r>
              <a:rPr lang="en-US" dirty="0">
                <a:hlinkClick r:id="rId3"/>
              </a:rPr>
              <a:t>Contract Approval Procedure </a:t>
            </a:r>
            <a:endParaRPr lang="en-US" dirty="0"/>
          </a:p>
          <a:p>
            <a:pPr marL="342900" indent="-342900" algn="l">
              <a:buFont typeface="+mj-lt"/>
              <a:buAutoNum type="arabicPeriod"/>
            </a:pPr>
            <a:endParaRPr lang="en-US" dirty="0"/>
          </a:p>
          <a:p>
            <a:pPr marL="342900" indent="-342900" algn="l">
              <a:buFont typeface="+mj-lt"/>
              <a:buAutoNum type="arabicPeriod"/>
            </a:pPr>
            <a:r>
              <a:rPr lang="en-US" b="0" i="0" dirty="0">
                <a:solidFill>
                  <a:srgbClr val="374151"/>
                </a:solidFill>
                <a:effectLst/>
                <a:latin typeface="Söhne"/>
              </a:rPr>
              <a:t>A signed contract should be forwarded to the Contract and Procurement Director for record-keeping purposes.</a:t>
            </a:r>
          </a:p>
          <a:p>
            <a:pPr marL="342900" indent="-342900" algn="l">
              <a:buFont typeface="+mj-lt"/>
              <a:buAutoNum type="arabicPeriod"/>
            </a:pPr>
            <a:endParaRPr lang="en-US" b="0" i="0" dirty="0">
              <a:solidFill>
                <a:srgbClr val="374151"/>
              </a:solidFill>
              <a:effectLst/>
              <a:latin typeface="Söhne"/>
            </a:endParaRPr>
          </a:p>
          <a:p>
            <a:pPr marL="342900" indent="-342900" algn="l">
              <a:buFont typeface="+mj-lt"/>
              <a:buAutoNum type="arabicPeriod"/>
            </a:pPr>
            <a:r>
              <a:rPr lang="en-US" b="0" i="0" dirty="0">
                <a:solidFill>
                  <a:srgbClr val="374151"/>
                </a:solidFill>
                <a:effectLst/>
                <a:latin typeface="Söhne"/>
              </a:rPr>
              <a:t>When renewing an existing contract with a new purchase order request, ensure that the contract is included with the supporting documents.</a:t>
            </a:r>
          </a:p>
          <a:p>
            <a:pPr marL="342900" indent="-342900" algn="l">
              <a:buFont typeface="+mj-lt"/>
              <a:buAutoNum type="arabicPeriod"/>
            </a:pPr>
            <a:endParaRPr lang="en-US" b="0" i="0" dirty="0">
              <a:solidFill>
                <a:srgbClr val="374151"/>
              </a:solidFill>
              <a:effectLst/>
              <a:latin typeface="Söhne"/>
            </a:endParaRPr>
          </a:p>
          <a:p>
            <a:pPr marL="342900" indent="-342900" algn="l">
              <a:buFont typeface="+mj-lt"/>
              <a:buAutoNum type="arabicPeriod"/>
            </a:pPr>
            <a:r>
              <a:rPr lang="en-US" b="0" i="0" dirty="0">
                <a:solidFill>
                  <a:srgbClr val="374151"/>
                </a:solidFill>
                <a:effectLst/>
                <a:latin typeface="Söhne"/>
              </a:rPr>
              <a:t>It’s is always advisable to engage Procurement Services when </a:t>
            </a:r>
            <a:r>
              <a:rPr lang="en-US" dirty="0">
                <a:solidFill>
                  <a:srgbClr val="374151"/>
                </a:solidFill>
                <a:latin typeface="Söhne"/>
              </a:rPr>
              <a:t>addressing</a:t>
            </a:r>
            <a:r>
              <a:rPr lang="en-US" b="0" i="0" dirty="0">
                <a:solidFill>
                  <a:srgbClr val="374151"/>
                </a:solidFill>
                <a:effectLst/>
                <a:latin typeface="Söhne"/>
              </a:rPr>
              <a:t> renewals or reviews of contracts</a:t>
            </a:r>
          </a:p>
        </p:txBody>
      </p:sp>
      <p:sp>
        <p:nvSpPr>
          <p:cNvPr id="3" name="Title 2">
            <a:extLst>
              <a:ext uri="{FF2B5EF4-FFF2-40B4-BE49-F238E27FC236}">
                <a16:creationId xmlns:a16="http://schemas.microsoft.com/office/drawing/2014/main" id="{10F63B2C-2A9E-A363-EBC5-1ADFA6521461}"/>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ln>
                  <a:solidFill>
                    <a:schemeClr val="accent1">
                      <a:lumMod val="50000"/>
                    </a:schemeClr>
                  </a:solidFill>
                </a:ln>
                <a:solidFill>
                  <a:schemeClr val="accent1">
                    <a:lumMod val="50000"/>
                  </a:schemeClr>
                </a:solidFill>
              </a:rPr>
              <a:t>6. Contract Approval and Records Keeping</a:t>
            </a:r>
            <a:endParaRPr lang="en-US" dirty="0"/>
          </a:p>
        </p:txBody>
      </p:sp>
    </p:spTree>
    <p:extLst>
      <p:ext uri="{BB962C8B-B14F-4D97-AF65-F5344CB8AC3E}">
        <p14:creationId xmlns:p14="http://schemas.microsoft.com/office/powerpoint/2010/main" val="2126555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shape&#10;&#10;Description automatically generated">
            <a:extLst>
              <a:ext uri="{FF2B5EF4-FFF2-40B4-BE49-F238E27FC236}">
                <a16:creationId xmlns:a16="http://schemas.microsoft.com/office/drawing/2014/main" id="{ACA84E01-9177-BA48-AB76-155CD13F89A9}"/>
              </a:ext>
            </a:extLst>
          </p:cNvPr>
          <p:cNvPicPr>
            <a:picLocks noGrp="1" noChangeAspect="1"/>
          </p:cNvPicPr>
          <p:nvPr>
            <p:ph idx="1"/>
          </p:nvPr>
        </p:nvPicPr>
        <p:blipFill rotWithShape="1">
          <a:blip r:embed="rId2"/>
          <a:srcRect b="19"/>
          <a:stretch/>
        </p:blipFill>
        <p:spPr>
          <a:xfrm>
            <a:off x="-3008" y="1282"/>
            <a:ext cx="12191980" cy="6856718"/>
          </a:xfrm>
          <a:prstGeom prst="rect">
            <a:avLst/>
          </a:prstGeom>
        </p:spPr>
      </p:pic>
      <p:sp>
        <p:nvSpPr>
          <p:cNvPr id="6" name="TextBox 5">
            <a:extLst>
              <a:ext uri="{FF2B5EF4-FFF2-40B4-BE49-F238E27FC236}">
                <a16:creationId xmlns:a16="http://schemas.microsoft.com/office/drawing/2014/main" id="{6826D509-15EB-4077-835D-A4BB2C969F4E}"/>
              </a:ext>
            </a:extLst>
          </p:cNvPr>
          <p:cNvSpPr txBox="1"/>
          <p:nvPr/>
        </p:nvSpPr>
        <p:spPr>
          <a:xfrm>
            <a:off x="77026" y="1249085"/>
            <a:ext cx="9662592" cy="2139047"/>
          </a:xfrm>
          <a:prstGeom prst="rect">
            <a:avLst/>
          </a:prstGeom>
          <a:noFill/>
        </p:spPr>
        <p:txBody>
          <a:bodyPr wrap="square" rtlCol="0">
            <a:spAutoFit/>
          </a:bodyPr>
          <a:lstStyle/>
          <a:p>
            <a:pPr marL="285750" indent="-285750" fontAlgn="base">
              <a:spcAft>
                <a:spcPts val="600"/>
              </a:spcAft>
              <a:buFont typeface="Arial" panose="020B0604020202020204" pitchFamily="34" charset="0"/>
              <a:buChar char="•"/>
            </a:pPr>
            <a:r>
              <a:rPr lang="en-US" dirty="0"/>
              <a:t>Laura Aung – Large Purchases, RFPs, &amp; Contracts, General </a:t>
            </a:r>
          </a:p>
          <a:p>
            <a:pPr marL="285750" indent="-285750" fontAlgn="base">
              <a:spcAft>
                <a:spcPts val="600"/>
              </a:spcAft>
              <a:buFont typeface="Arial" panose="020B0604020202020204" pitchFamily="34" charset="0"/>
              <a:buChar char="•"/>
            </a:pPr>
            <a:r>
              <a:rPr lang="en-US" dirty="0"/>
              <a:t>Greg Davies – Purchasing Questions, PO approvals, &amp; Fixed Assets</a:t>
            </a:r>
          </a:p>
          <a:p>
            <a:pPr marL="285750" indent="-285750" fontAlgn="base">
              <a:spcAft>
                <a:spcPts val="600"/>
              </a:spcAft>
              <a:buFont typeface="Arial" panose="020B0604020202020204" pitchFamily="34" charset="0"/>
              <a:buChar char="•"/>
            </a:pPr>
            <a:r>
              <a:rPr lang="en-US" dirty="0"/>
              <a:t>Linda Reling-Davis - PO Training, Banner &amp; Etrieve help</a:t>
            </a:r>
          </a:p>
          <a:p>
            <a:pPr marL="285750" indent="-285750" fontAlgn="base">
              <a:spcAft>
                <a:spcPts val="600"/>
              </a:spcAft>
              <a:buFont typeface="Arial" panose="020B0604020202020204" pitchFamily="34" charset="0"/>
              <a:buChar char="•"/>
            </a:pPr>
            <a:r>
              <a:rPr lang="en-US" dirty="0"/>
              <a:t>Pam King – </a:t>
            </a:r>
            <a:r>
              <a:rPr lang="en-US" dirty="0" err="1"/>
              <a:t>Pcards</a:t>
            </a:r>
            <a:r>
              <a:rPr lang="en-US" dirty="0"/>
              <a:t> &amp; Vendor Setups</a:t>
            </a:r>
          </a:p>
          <a:p>
            <a:pPr marL="285750" indent="-285750" fontAlgn="base">
              <a:spcAft>
                <a:spcPts val="600"/>
              </a:spcAft>
              <a:buFont typeface="Arial" panose="020B0604020202020204" pitchFamily="34" charset="0"/>
              <a:buChar char="•"/>
            </a:pPr>
            <a:r>
              <a:rPr lang="en-US" dirty="0"/>
              <a:t>Pam &amp; Linda - Invoices, Stop payments, Check Research, &amp; Vendor History</a:t>
            </a:r>
          </a:p>
          <a:p>
            <a:endParaRPr lang="en-US" dirty="0"/>
          </a:p>
        </p:txBody>
      </p:sp>
      <p:sp>
        <p:nvSpPr>
          <p:cNvPr id="8" name="TextBox 7">
            <a:extLst>
              <a:ext uri="{FF2B5EF4-FFF2-40B4-BE49-F238E27FC236}">
                <a16:creationId xmlns:a16="http://schemas.microsoft.com/office/drawing/2014/main" id="{72D9508B-28D7-4875-A8A1-4D0FED41E009}"/>
              </a:ext>
            </a:extLst>
          </p:cNvPr>
          <p:cNvSpPr txBox="1"/>
          <p:nvPr/>
        </p:nvSpPr>
        <p:spPr>
          <a:xfrm>
            <a:off x="200001" y="95320"/>
            <a:ext cx="6153324" cy="461665"/>
          </a:xfrm>
          <a:prstGeom prst="rect">
            <a:avLst/>
          </a:prstGeom>
          <a:noFill/>
        </p:spPr>
        <p:txBody>
          <a:bodyPr wrap="square">
            <a:spAutoFit/>
          </a:bodyPr>
          <a:lstStyle/>
          <a:p>
            <a:r>
              <a:rPr lang="en-US" sz="2400" dirty="0">
                <a:ln>
                  <a:solidFill>
                    <a:schemeClr val="accent1">
                      <a:lumMod val="50000"/>
                    </a:schemeClr>
                  </a:solidFill>
                </a:ln>
                <a:solidFill>
                  <a:schemeClr val="accent1">
                    <a:lumMod val="50000"/>
                  </a:schemeClr>
                </a:solidFill>
              </a:rPr>
              <a:t>Contacts</a:t>
            </a:r>
            <a:endParaRPr lang="en-US" sz="2400" dirty="0"/>
          </a:p>
        </p:txBody>
      </p:sp>
      <p:sp>
        <p:nvSpPr>
          <p:cNvPr id="2" name="Rectangle 1">
            <a:extLst>
              <a:ext uri="{FF2B5EF4-FFF2-40B4-BE49-F238E27FC236}">
                <a16:creationId xmlns:a16="http://schemas.microsoft.com/office/drawing/2014/main" id="{84E64B45-1B27-4E08-BCFA-42CE8FA43B56}"/>
              </a:ext>
            </a:extLst>
          </p:cNvPr>
          <p:cNvSpPr/>
          <p:nvPr/>
        </p:nvSpPr>
        <p:spPr>
          <a:xfrm>
            <a:off x="8742348" y="5024140"/>
            <a:ext cx="3324631" cy="584775"/>
          </a:xfrm>
          <a:prstGeom prst="rect">
            <a:avLst/>
          </a:prstGeom>
          <a:noFill/>
        </p:spPr>
        <p:txBody>
          <a:bodyPr wrap="square" lIns="91440" tIns="45720" rIns="91440" bIns="45720">
            <a:spAutoFit/>
          </a:bodyPr>
          <a:lstStyle/>
          <a:p>
            <a:pPr algn="ctr"/>
            <a:r>
              <a:rPr lang="en-US" sz="1600" b="0" cap="none" spc="0" dirty="0">
                <a:ln w="0"/>
                <a:solidFill>
                  <a:schemeClr val="accent1"/>
                </a:solidFill>
                <a:effectLst>
                  <a:outerShdw blurRad="38100" dist="25400" dir="5400000" algn="ctr" rotWithShape="0">
                    <a:srgbClr val="6E747A">
                      <a:alpha val="43000"/>
                    </a:srgbClr>
                  </a:outerShdw>
                </a:effectLst>
              </a:rPr>
              <a:t>Thank you.</a:t>
            </a:r>
          </a:p>
          <a:p>
            <a:pPr algn="ctr"/>
            <a:r>
              <a:rPr lang="en-US" sz="1600" dirty="0">
                <a:ln w="0"/>
                <a:solidFill>
                  <a:schemeClr val="accent1"/>
                </a:solidFill>
                <a:effectLst>
                  <a:outerShdw blurRad="38100" dist="25400" dir="5400000" algn="ctr" rotWithShape="0">
                    <a:srgbClr val="6E747A">
                      <a:alpha val="43000"/>
                    </a:srgbClr>
                  </a:outerShdw>
                </a:effectLst>
              </a:rPr>
              <a:t>Contract and Procurement Services</a:t>
            </a:r>
            <a:endParaRPr lang="en-US" sz="1600" b="0" cap="none" spc="0" dirty="0">
              <a:ln w="0"/>
              <a:solidFill>
                <a:schemeClr val="accent1"/>
              </a:solidFill>
              <a:effectLst>
                <a:outerShdw blurRad="38100" dist="25400" dir="5400000" algn="ctr" rotWithShape="0">
                  <a:srgbClr val="6E747A">
                    <a:alpha val="43000"/>
                  </a:srgbClr>
                </a:outerShdw>
              </a:effectLst>
            </a:endParaRPr>
          </a:p>
        </p:txBody>
      </p:sp>
      <p:sp>
        <p:nvSpPr>
          <p:cNvPr id="3" name="Title 2">
            <a:extLst>
              <a:ext uri="{FF2B5EF4-FFF2-40B4-BE49-F238E27FC236}">
                <a16:creationId xmlns:a16="http://schemas.microsoft.com/office/drawing/2014/main" id="{A7178C2B-3748-2F33-4E4F-60AE6777F05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Contacts</a:t>
            </a:r>
          </a:p>
        </p:txBody>
      </p:sp>
    </p:spTree>
    <p:extLst>
      <p:ext uri="{BB962C8B-B14F-4D97-AF65-F5344CB8AC3E}">
        <p14:creationId xmlns:p14="http://schemas.microsoft.com/office/powerpoint/2010/main" val="3691383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shape&#10;&#10;Description automatically generated">
            <a:extLst>
              <a:ext uri="{FF2B5EF4-FFF2-40B4-BE49-F238E27FC236}">
                <a16:creationId xmlns:a16="http://schemas.microsoft.com/office/drawing/2014/main" id="{ACA84E01-9177-BA48-AB76-155CD13F89A9}"/>
              </a:ext>
            </a:extLst>
          </p:cNvPr>
          <p:cNvPicPr>
            <a:picLocks noGrp="1" noChangeAspect="1"/>
          </p:cNvPicPr>
          <p:nvPr>
            <p:ph idx="1"/>
          </p:nvPr>
        </p:nvPicPr>
        <p:blipFill rotWithShape="1">
          <a:blip r:embed="rId2"/>
          <a:srcRect b="19"/>
          <a:stretch/>
        </p:blipFill>
        <p:spPr>
          <a:xfrm>
            <a:off x="-126663" y="-80274"/>
            <a:ext cx="12191980" cy="6856718"/>
          </a:xfrm>
          <a:prstGeom prst="rect">
            <a:avLst/>
          </a:prstGeom>
        </p:spPr>
      </p:pic>
      <p:sp>
        <p:nvSpPr>
          <p:cNvPr id="4" name="TextBox 3">
            <a:extLst>
              <a:ext uri="{FF2B5EF4-FFF2-40B4-BE49-F238E27FC236}">
                <a16:creationId xmlns:a16="http://schemas.microsoft.com/office/drawing/2014/main" id="{03BC6BEB-650B-43BC-A325-B35340292052}"/>
              </a:ext>
            </a:extLst>
          </p:cNvPr>
          <p:cNvSpPr txBox="1"/>
          <p:nvPr/>
        </p:nvSpPr>
        <p:spPr>
          <a:xfrm>
            <a:off x="210947" y="-18608"/>
            <a:ext cx="10993110" cy="461665"/>
          </a:xfrm>
          <a:prstGeom prst="rect">
            <a:avLst/>
          </a:prstGeom>
          <a:noFill/>
        </p:spPr>
        <p:txBody>
          <a:bodyPr wrap="square" rtlCol="0" anchor="ctr">
            <a:spAutoFit/>
          </a:bodyPr>
          <a:lstStyle/>
          <a:p>
            <a:r>
              <a:rPr lang="en-US" sz="2400" dirty="0">
                <a:ln>
                  <a:solidFill>
                    <a:schemeClr val="accent1">
                      <a:lumMod val="50000"/>
                    </a:schemeClr>
                  </a:solidFill>
                </a:ln>
                <a:solidFill>
                  <a:schemeClr val="accent1">
                    <a:lumMod val="50000"/>
                  </a:schemeClr>
                </a:solidFill>
                <a:latin typeface="+mj-lt"/>
              </a:rPr>
              <a:t>References:</a:t>
            </a:r>
            <a:endParaRPr lang="en-US" sz="2400" dirty="0">
              <a:latin typeface="+mj-lt"/>
            </a:endParaRPr>
          </a:p>
        </p:txBody>
      </p:sp>
      <p:sp>
        <p:nvSpPr>
          <p:cNvPr id="2" name="TextBox 1">
            <a:extLst>
              <a:ext uri="{FF2B5EF4-FFF2-40B4-BE49-F238E27FC236}">
                <a16:creationId xmlns:a16="http://schemas.microsoft.com/office/drawing/2014/main" id="{940A22F8-75D8-489F-A8D9-D2B1823879C7}"/>
              </a:ext>
            </a:extLst>
          </p:cNvPr>
          <p:cNvSpPr txBox="1"/>
          <p:nvPr/>
        </p:nvSpPr>
        <p:spPr>
          <a:xfrm>
            <a:off x="357791" y="670429"/>
            <a:ext cx="11770105" cy="5355312"/>
          </a:xfrm>
          <a:prstGeom prst="rect">
            <a:avLst/>
          </a:prstGeom>
          <a:noFill/>
        </p:spPr>
        <p:txBody>
          <a:bodyPr wrap="square" rtlCol="0">
            <a:spAutoFit/>
          </a:bodyPr>
          <a:lstStyle/>
          <a:p>
            <a:pPr marL="342900" indent="-342900">
              <a:buFont typeface="+mj-lt"/>
              <a:buAutoNum type="arabicPeriod"/>
            </a:pPr>
            <a:endParaRPr lang="en-US" dirty="0"/>
          </a:p>
          <a:p>
            <a:endParaRPr lang="en-US" dirty="0"/>
          </a:p>
          <a:p>
            <a:pPr marL="342900" indent="-342900">
              <a:buFont typeface="+mj-lt"/>
              <a:buAutoNum type="arabicPeriod"/>
            </a:pPr>
            <a:r>
              <a:rPr lang="en-US" dirty="0">
                <a:hlinkClick r:id="rId3"/>
              </a:rPr>
              <a:t>https://oregon.public.law/statutes/ors_chapter_279</a:t>
            </a:r>
            <a:endParaRPr lang="en-US" dirty="0"/>
          </a:p>
          <a:p>
            <a:pPr marL="342900" indent="-342900">
              <a:buFont typeface="+mj-lt"/>
              <a:buAutoNum type="arabicPeriod"/>
            </a:pPr>
            <a:endParaRPr lang="en-US" dirty="0"/>
          </a:p>
          <a:p>
            <a:pPr marL="342900" indent="-342900">
              <a:buFont typeface="+mj-lt"/>
              <a:buAutoNum type="arabicPeriod"/>
            </a:pPr>
            <a:r>
              <a:rPr lang="en-US" dirty="0">
                <a:hlinkClick r:id="rId4"/>
              </a:rPr>
              <a:t>https://occa17.com/resources/procurement/</a:t>
            </a:r>
            <a:endParaRPr lang="en-US" dirty="0"/>
          </a:p>
          <a:p>
            <a:pPr marL="342900" indent="-342900">
              <a:buFont typeface="+mj-lt"/>
              <a:buAutoNum type="arabicPeriod"/>
            </a:pPr>
            <a:endParaRPr lang="en-US" dirty="0"/>
          </a:p>
          <a:p>
            <a:pPr marL="342900" indent="-342900">
              <a:buFont typeface="+mj-lt"/>
              <a:buAutoNum type="arabicPeriod"/>
            </a:pPr>
            <a:r>
              <a:rPr lang="en-US" dirty="0">
                <a:hlinkClick r:id="rId5"/>
              </a:rPr>
              <a:t>https://go.boarddocs.com/or/lanecc/Board.nsf/goto#</a:t>
            </a:r>
            <a:endParaRPr lang="en-US" dirty="0"/>
          </a:p>
          <a:p>
            <a:pPr marL="342900" indent="-342900">
              <a:buFont typeface="+mj-lt"/>
              <a:buAutoNum type="arabicPeriod"/>
            </a:pPr>
            <a:endParaRPr lang="en-US" dirty="0"/>
          </a:p>
          <a:p>
            <a:pPr marL="342900" indent="-342900">
              <a:buFont typeface="+mj-lt"/>
              <a:buAutoNum type="arabicPeriod"/>
            </a:pPr>
            <a:r>
              <a:rPr lang="en-US" dirty="0">
                <a:hlinkClick r:id="rId6"/>
              </a:rPr>
              <a:t>https://inside.lanecc.edu/copps</a:t>
            </a:r>
            <a:endParaRPr lang="en-US" dirty="0"/>
          </a:p>
          <a:p>
            <a:pPr marL="342900" indent="-342900">
              <a:buFont typeface="+mj-lt"/>
              <a:buAutoNum type="arabicPeriod"/>
            </a:pPr>
            <a:endParaRPr lang="en-US" dirty="0"/>
          </a:p>
          <a:p>
            <a:pPr marL="342900" indent="-342900">
              <a:buFont typeface="+mj-lt"/>
              <a:buAutoNum type="arabicPeriod"/>
            </a:pPr>
            <a:r>
              <a:rPr lang="en-US" dirty="0"/>
              <a:t>chrome-extension://</a:t>
            </a:r>
            <a:r>
              <a:rPr lang="en-US" dirty="0" err="1"/>
              <a:t>efaidnbmnnnibpcajpcglclefindmkaj</a:t>
            </a:r>
            <a:r>
              <a:rPr lang="en-US" dirty="0"/>
              <a:t>/https://inside.lanecc.edu/sites/default/files/collfin/lane_community_college_rules_of_procurement_october_20_2021.pdf</a:t>
            </a:r>
          </a:p>
          <a:p>
            <a:pPr marL="342900" indent="-342900">
              <a:buFont typeface="+mj-lt"/>
              <a:buAutoNum type="arabicPeriod"/>
            </a:pPr>
            <a:endParaRPr lang="en-US" dirty="0"/>
          </a:p>
          <a:p>
            <a:endParaRPr lang="en-US" dirty="0"/>
          </a:p>
          <a:p>
            <a:endParaRPr lang="en-US" dirty="0"/>
          </a:p>
          <a:p>
            <a:endParaRPr lang="en-US" dirty="0"/>
          </a:p>
          <a:p>
            <a:pPr marL="342900" indent="-342900">
              <a:buFont typeface="+mj-lt"/>
              <a:buAutoNum type="arabicPeriod"/>
            </a:pPr>
            <a:endParaRPr lang="en-US" dirty="0"/>
          </a:p>
          <a:p>
            <a:pPr marL="342900" indent="-342900" algn="l">
              <a:buFont typeface="+mj-lt"/>
              <a:buAutoNum type="arabicPeriod"/>
            </a:pPr>
            <a:endParaRPr lang="en-US" b="0" i="0" dirty="0">
              <a:solidFill>
                <a:srgbClr val="374151"/>
              </a:solidFill>
              <a:effectLst/>
              <a:latin typeface="Söhne"/>
            </a:endParaRPr>
          </a:p>
        </p:txBody>
      </p:sp>
      <p:sp>
        <p:nvSpPr>
          <p:cNvPr id="3" name="Title 2">
            <a:extLst>
              <a:ext uri="{FF2B5EF4-FFF2-40B4-BE49-F238E27FC236}">
                <a16:creationId xmlns:a16="http://schemas.microsoft.com/office/drawing/2014/main" id="{E95A7387-2D8E-2A0C-E91D-19272FC3D2B7}"/>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References</a:t>
            </a:r>
          </a:p>
        </p:txBody>
      </p:sp>
    </p:spTree>
    <p:extLst>
      <p:ext uri="{BB962C8B-B14F-4D97-AF65-F5344CB8AC3E}">
        <p14:creationId xmlns:p14="http://schemas.microsoft.com/office/powerpoint/2010/main" val="2670910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244B2-6B40-4564-950D-33AD8FCB7B3C}"/>
              </a:ext>
            </a:extLst>
          </p:cNvPr>
          <p:cNvSpPr>
            <a:spLocks noGrp="1"/>
          </p:cNvSpPr>
          <p:nvPr>
            <p:ph type="ctrTitle"/>
          </p:nvPr>
        </p:nvSpPr>
        <p:spPr/>
        <p:txBody>
          <a:bodyPr/>
          <a:lstStyle/>
          <a:p>
            <a:r>
              <a:rPr lang="en-US" dirty="0"/>
              <a:t>Content</a:t>
            </a:r>
          </a:p>
        </p:txBody>
      </p:sp>
      <p:sp>
        <p:nvSpPr>
          <p:cNvPr id="3" name="Subtitle 2">
            <a:extLst>
              <a:ext uri="{FF2B5EF4-FFF2-40B4-BE49-F238E27FC236}">
                <a16:creationId xmlns:a16="http://schemas.microsoft.com/office/drawing/2014/main" id="{BBE1113E-201A-4740-8940-C7C069FE9FBA}"/>
              </a:ext>
            </a:extLst>
          </p:cNvPr>
          <p:cNvSpPr>
            <a:spLocks noGrp="1"/>
          </p:cNvSpPr>
          <p:nvPr>
            <p:ph type="subTitle" idx="1"/>
          </p:nvPr>
        </p:nvSpPr>
        <p:spPr/>
        <p:txBody>
          <a:bodyPr/>
          <a:lstStyle/>
          <a:p>
            <a:endParaRPr lang="en-US"/>
          </a:p>
        </p:txBody>
      </p:sp>
      <p:pic>
        <p:nvPicPr>
          <p:cNvPr id="4" name="Google Shape;89;p1" descr="A blue rectangle with white text&#10;&#10;Description automatically generated with medium confidence">
            <a:extLst>
              <a:ext uri="{FF2B5EF4-FFF2-40B4-BE49-F238E27FC236}">
                <a16:creationId xmlns:a16="http://schemas.microsoft.com/office/drawing/2014/main" id="{06411A38-2285-4499-96A4-8504D7807BC1}"/>
              </a:ext>
            </a:extLst>
          </p:cNvPr>
          <p:cNvPicPr preferRelativeResize="0">
            <a:picLocks/>
          </p:cNvPicPr>
          <p:nvPr/>
        </p:nvPicPr>
        <p:blipFill rotWithShape="1">
          <a:blip r:embed="rId2">
            <a:alphaModFix/>
          </a:blip>
          <a:srcRect t="19"/>
          <a:stretch/>
        </p:blipFill>
        <p:spPr>
          <a:xfrm>
            <a:off x="0" y="2"/>
            <a:ext cx="12192000" cy="6858000"/>
          </a:xfrm>
          <a:prstGeom prst="rect">
            <a:avLst/>
          </a:prstGeom>
          <a:noFill/>
          <a:ln>
            <a:noFill/>
          </a:ln>
        </p:spPr>
      </p:pic>
      <p:sp>
        <p:nvSpPr>
          <p:cNvPr id="7" name="TextBox 6">
            <a:extLst>
              <a:ext uri="{FF2B5EF4-FFF2-40B4-BE49-F238E27FC236}">
                <a16:creationId xmlns:a16="http://schemas.microsoft.com/office/drawing/2014/main" id="{5BF2F18F-8827-46FD-908F-0BF21411E2A6}"/>
              </a:ext>
            </a:extLst>
          </p:cNvPr>
          <p:cNvSpPr txBox="1"/>
          <p:nvPr/>
        </p:nvSpPr>
        <p:spPr>
          <a:xfrm>
            <a:off x="1189608" y="822121"/>
            <a:ext cx="5462862" cy="3016210"/>
          </a:xfrm>
          <a:prstGeom prst="rect">
            <a:avLst/>
          </a:prstGeom>
          <a:noFill/>
        </p:spPr>
        <p:txBody>
          <a:bodyPr wrap="square" rtlCol="0">
            <a:spAutoFit/>
          </a:bodyPr>
          <a:lstStyle/>
          <a:p>
            <a:r>
              <a:rPr lang="en-US" sz="2800" dirty="0">
                <a:solidFill>
                  <a:schemeClr val="accent5">
                    <a:lumMod val="75000"/>
                  </a:schemeClr>
                </a:solidFill>
              </a:rPr>
              <a:t>Content</a:t>
            </a:r>
          </a:p>
          <a:p>
            <a:endParaRPr lang="en-US" sz="1800" dirty="0"/>
          </a:p>
          <a:p>
            <a:pPr marL="342900" indent="-342900">
              <a:buFont typeface="+mj-lt"/>
              <a:buAutoNum type="arabicPeriod"/>
            </a:pPr>
            <a:r>
              <a:rPr lang="en-US" sz="1800" dirty="0"/>
              <a:t>Contracting Process</a:t>
            </a:r>
          </a:p>
          <a:p>
            <a:pPr marL="342900" indent="-342900">
              <a:buFont typeface="+mj-lt"/>
              <a:buAutoNum type="arabicPeriod"/>
            </a:pPr>
            <a:r>
              <a:rPr lang="en-US" sz="1800" dirty="0"/>
              <a:t>Approval Requirements</a:t>
            </a:r>
          </a:p>
          <a:p>
            <a:pPr marL="342900" indent="-342900">
              <a:buFont typeface="+mj-lt"/>
              <a:buAutoNum type="arabicPeriod"/>
            </a:pPr>
            <a:r>
              <a:rPr lang="en-US" sz="1800" dirty="0"/>
              <a:t>User Guideline</a:t>
            </a:r>
          </a:p>
          <a:p>
            <a:pPr marL="342900" indent="-342900">
              <a:buFont typeface="+mj-lt"/>
              <a:buAutoNum type="arabicPeriod"/>
            </a:pPr>
            <a:r>
              <a:rPr lang="en-US" sz="1800" dirty="0"/>
              <a:t>Purchase Order Process</a:t>
            </a:r>
          </a:p>
          <a:p>
            <a:pPr marL="342900" indent="-342900">
              <a:buFont typeface="+mj-lt"/>
              <a:buAutoNum type="arabicPeriod"/>
            </a:pPr>
            <a:r>
              <a:rPr lang="en-US" sz="1800" dirty="0"/>
              <a:t>Purchasing Cards</a:t>
            </a:r>
          </a:p>
          <a:p>
            <a:pPr marL="342900" indent="-342900">
              <a:buFont typeface="+mj-lt"/>
              <a:buAutoNum type="arabicPeriod"/>
            </a:pPr>
            <a:r>
              <a:rPr lang="en-US" dirty="0"/>
              <a:t>Contracts and Record Keeping</a:t>
            </a:r>
          </a:p>
          <a:p>
            <a:pPr marL="342900" indent="-342900">
              <a:buFont typeface="+mj-lt"/>
              <a:buAutoNum type="arabicPeriod"/>
            </a:pPr>
            <a:r>
              <a:rPr lang="en-US" dirty="0"/>
              <a:t>Contacts</a:t>
            </a:r>
          </a:p>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3963996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95146D-BB80-496F-ACE1-B3B7EBA65788}"/>
              </a:ext>
            </a:extLst>
          </p:cNvPr>
          <p:cNvSpPr txBox="1"/>
          <p:nvPr/>
        </p:nvSpPr>
        <p:spPr>
          <a:xfrm>
            <a:off x="4462607" y="314936"/>
            <a:ext cx="5032375" cy="830997"/>
          </a:xfrm>
          <a:prstGeom prst="rect">
            <a:avLst/>
          </a:prstGeom>
          <a:noFill/>
        </p:spPr>
        <p:txBody>
          <a:bodyPr wrap="square" rtlCol="0">
            <a:spAutoFit/>
          </a:bodyPr>
          <a:lstStyle/>
          <a:p>
            <a:r>
              <a:rPr lang="en-US" sz="2400" dirty="0">
                <a:solidFill>
                  <a:schemeClr val="accent1"/>
                </a:solidFill>
                <a:latin typeface="+mj-lt"/>
              </a:rPr>
              <a:t>2. Approval Requirement</a:t>
            </a:r>
          </a:p>
          <a:p>
            <a:endParaRPr lang="en-US" sz="2400" dirty="0">
              <a:latin typeface="+mj-lt"/>
            </a:endParaRPr>
          </a:p>
        </p:txBody>
      </p:sp>
      <p:graphicFrame>
        <p:nvGraphicFramePr>
          <p:cNvPr id="10" name="Table 9">
            <a:extLst>
              <a:ext uri="{FF2B5EF4-FFF2-40B4-BE49-F238E27FC236}">
                <a16:creationId xmlns:a16="http://schemas.microsoft.com/office/drawing/2014/main" id="{2031D794-B05A-4FD4-83C2-CA91AF048B85}"/>
              </a:ext>
            </a:extLst>
          </p:cNvPr>
          <p:cNvGraphicFramePr>
            <a:graphicFrameLocks noGrp="1"/>
          </p:cNvGraphicFramePr>
          <p:nvPr>
            <p:extLst>
              <p:ext uri="{D42A27DB-BD31-4B8C-83A1-F6EECF244321}">
                <p14:modId xmlns:p14="http://schemas.microsoft.com/office/powerpoint/2010/main" val="2549192913"/>
              </p:ext>
            </p:extLst>
          </p:nvPr>
        </p:nvGraphicFramePr>
        <p:xfrm>
          <a:off x="838200" y="1057013"/>
          <a:ext cx="10515600" cy="4706676"/>
        </p:xfrm>
        <a:graphic>
          <a:graphicData uri="http://schemas.openxmlformats.org/drawingml/2006/table">
            <a:tbl>
              <a:tblPr firstRow="1"/>
              <a:tblGrid>
                <a:gridCol w="2305519">
                  <a:extLst>
                    <a:ext uri="{9D8B030D-6E8A-4147-A177-3AD203B41FA5}">
                      <a16:colId xmlns:a16="http://schemas.microsoft.com/office/drawing/2014/main" val="1183559202"/>
                    </a:ext>
                  </a:extLst>
                </a:gridCol>
                <a:gridCol w="3705569">
                  <a:extLst>
                    <a:ext uri="{9D8B030D-6E8A-4147-A177-3AD203B41FA5}">
                      <a16:colId xmlns:a16="http://schemas.microsoft.com/office/drawing/2014/main" val="2528236928"/>
                    </a:ext>
                  </a:extLst>
                </a:gridCol>
                <a:gridCol w="4504512">
                  <a:extLst>
                    <a:ext uri="{9D8B030D-6E8A-4147-A177-3AD203B41FA5}">
                      <a16:colId xmlns:a16="http://schemas.microsoft.com/office/drawing/2014/main" val="716865426"/>
                    </a:ext>
                  </a:extLst>
                </a:gridCol>
              </a:tblGrid>
              <a:tr h="315122">
                <a:tc>
                  <a:txBody>
                    <a:bodyPr/>
                    <a:lstStyle/>
                    <a:p>
                      <a:pPr algn="l" fontAlgn="t"/>
                      <a:r>
                        <a:rPr lang="en-US" sz="1100" b="0" i="0" u="none" strike="noStrike">
                          <a:solidFill>
                            <a:srgbClr val="FFFFFF"/>
                          </a:solidFill>
                          <a:effectLst/>
                          <a:latin typeface="Calibri" panose="020F0502020204030204" pitchFamily="34" charset="0"/>
                        </a:rPr>
                        <a:t>Contract Economics Value</a:t>
                      </a:r>
                    </a:p>
                  </a:txBody>
                  <a:tcPr marL="7613" marR="7613" marT="7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l" fontAlgn="t"/>
                      <a:r>
                        <a:rPr lang="en-US" sz="1100" b="0" i="0" u="none" strike="noStrike">
                          <a:solidFill>
                            <a:srgbClr val="FFFFFF"/>
                          </a:solidFill>
                          <a:effectLst/>
                          <a:latin typeface="Calibri" panose="020F0502020204030204" pitchFamily="34" charset="0"/>
                        </a:rPr>
                        <a:t>Process Approval Requirement</a:t>
                      </a:r>
                    </a:p>
                  </a:txBody>
                  <a:tcPr marL="7613" marR="7613" marT="761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tc>
                  <a:txBody>
                    <a:bodyPr/>
                    <a:lstStyle/>
                    <a:p>
                      <a:pPr algn="l" fontAlgn="b"/>
                      <a:r>
                        <a:rPr lang="en-US" sz="1100" b="0" i="0" u="none" strike="noStrike">
                          <a:solidFill>
                            <a:srgbClr val="FFFFFF"/>
                          </a:solidFill>
                          <a:effectLst/>
                          <a:latin typeface="Calibri" panose="020F0502020204030204" pitchFamily="34" charset="0"/>
                        </a:rPr>
                        <a:t>Procurement Method</a:t>
                      </a:r>
                    </a:p>
                  </a:txBody>
                  <a:tcPr marL="7613" marR="7613" marT="7613"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70C0"/>
                    </a:solidFill>
                  </a:tcPr>
                </a:tc>
                <a:extLst>
                  <a:ext uri="{0D108BD9-81ED-4DB2-BD59-A6C34878D82A}">
                    <a16:rowId xmlns:a16="http://schemas.microsoft.com/office/drawing/2014/main" val="462146218"/>
                  </a:ext>
                </a:extLst>
              </a:tr>
              <a:tr h="762391">
                <a:tc>
                  <a:txBody>
                    <a:bodyPr/>
                    <a:lstStyle/>
                    <a:p>
                      <a:pPr algn="l" fontAlgn="t"/>
                      <a:r>
                        <a:rPr lang="en-US" sz="1100" b="0" i="0" u="none" strike="noStrike">
                          <a:solidFill>
                            <a:srgbClr val="000000"/>
                          </a:solidFill>
                          <a:effectLst/>
                          <a:latin typeface="Calibri" panose="020F0502020204030204" pitchFamily="34" charset="0"/>
                        </a:rPr>
                        <a:t>Public Improvement ≥ $150,000,                                                                             Good and services  ≥ $100,000</a:t>
                      </a:r>
                    </a:p>
                  </a:txBody>
                  <a:tcPr marL="7613" marR="7613" marT="7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l" fontAlgn="t"/>
                      <a:r>
                        <a:rPr lang="en-US" sz="1100" b="0" i="0" u="none" strike="noStrike">
                          <a:solidFill>
                            <a:srgbClr val="000000"/>
                          </a:solidFill>
                          <a:effectLst/>
                          <a:latin typeface="Calibri" panose="020F0502020204030204" pitchFamily="34" charset="0"/>
                        </a:rPr>
                        <a:t>Board of Education Requirement is necessary expect emergency procurement.</a:t>
                      </a:r>
                    </a:p>
                  </a:txBody>
                  <a:tcPr marL="7613" marR="7613" marT="761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tc>
                  <a:txBody>
                    <a:bodyPr/>
                    <a:lstStyle/>
                    <a:p>
                      <a:pPr algn="l" fontAlgn="b"/>
                      <a:r>
                        <a:rPr lang="en-US" sz="1100" b="0" i="0" u="none" strike="noStrike" dirty="0">
                          <a:solidFill>
                            <a:srgbClr val="000000"/>
                          </a:solidFill>
                          <a:effectLst/>
                          <a:latin typeface="Calibri" panose="020F0502020204030204" pitchFamily="34" charset="0"/>
                        </a:rPr>
                        <a:t>All procurements will require public advertising, Competitive sealed document processes, as well as numerous additional statutory requirements</a:t>
                      </a:r>
                    </a:p>
                  </a:txBody>
                  <a:tcPr marL="7613" marR="7613" marT="7613"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2EFDA"/>
                    </a:solidFill>
                  </a:tcPr>
                </a:tc>
                <a:extLst>
                  <a:ext uri="{0D108BD9-81ED-4DB2-BD59-A6C34878D82A}">
                    <a16:rowId xmlns:a16="http://schemas.microsoft.com/office/drawing/2014/main" val="1619418441"/>
                  </a:ext>
                </a:extLst>
              </a:tr>
              <a:tr h="620078">
                <a:tc>
                  <a:txBody>
                    <a:bodyPr/>
                    <a:lstStyle/>
                    <a:p>
                      <a:pPr algn="l" fontAlgn="t"/>
                      <a:r>
                        <a:rPr lang="en-US" sz="1100" b="0" i="0" u="none" strike="noStrike">
                          <a:solidFill>
                            <a:srgbClr val="000000"/>
                          </a:solidFill>
                          <a:effectLst/>
                          <a:latin typeface="Calibri" panose="020F0502020204030204" pitchFamily="34" charset="0"/>
                        </a:rPr>
                        <a:t>All purchase ≥ $50,000</a:t>
                      </a:r>
                    </a:p>
                  </a:txBody>
                  <a:tcPr marL="7613" marR="7613" marT="7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l" fontAlgn="t"/>
                      <a:r>
                        <a:rPr lang="en-US" sz="1100" b="0" i="0" u="none" strike="noStrike">
                          <a:solidFill>
                            <a:srgbClr val="000000"/>
                          </a:solidFill>
                          <a:effectLst/>
                          <a:latin typeface="Calibri" panose="020F0502020204030204" pitchFamily="34" charset="0"/>
                        </a:rPr>
                        <a:t>President, D.P.O ( dedicated procurement officer), C.P.O (President Assigned Officer)</a:t>
                      </a:r>
                    </a:p>
                  </a:txBody>
                  <a:tcPr marL="7613" marR="7613" marT="761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rowSpan="3">
                  <a:txBody>
                    <a:bodyPr/>
                    <a:lstStyle/>
                    <a:p>
                      <a:pPr algn="l" fontAlgn="ctr"/>
                      <a:r>
                        <a:rPr lang="en-US" sz="1100" b="0" i="0" u="none" strike="noStrike" dirty="0">
                          <a:solidFill>
                            <a:srgbClr val="000000"/>
                          </a:solidFill>
                          <a:effectLst/>
                          <a:latin typeface="Calibri" panose="020F0502020204030204" pitchFamily="34" charset="0"/>
                        </a:rPr>
                        <a:t>Intermediate Procurement- 3 quotes ( 2 from open market and 1 from COBID ) policy is applied unless certified cooperative procurement , intergovernmental and state agreement . A competitive process consists of solicitation of either Quotes, Bids or Proposal. In unusual cases, it may be appropriate to exempt  governed by state law will require and record, Contact Procurement services for specific detail. </a:t>
                      </a:r>
                    </a:p>
                  </a:txBody>
                  <a:tcPr marL="7613" marR="7613" marT="7613"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extLst>
                  <a:ext uri="{0D108BD9-81ED-4DB2-BD59-A6C34878D82A}">
                    <a16:rowId xmlns:a16="http://schemas.microsoft.com/office/drawing/2014/main" val="1652197218"/>
                  </a:ext>
                </a:extLst>
              </a:tr>
              <a:tr h="457435">
                <a:tc>
                  <a:txBody>
                    <a:bodyPr/>
                    <a:lstStyle/>
                    <a:p>
                      <a:pPr algn="l" fontAlgn="t"/>
                      <a:r>
                        <a:rPr lang="en-US" sz="1100" b="0" i="0" u="none" strike="noStrike">
                          <a:solidFill>
                            <a:srgbClr val="000000"/>
                          </a:solidFill>
                          <a:effectLst/>
                          <a:latin typeface="Calibri" panose="020F0502020204030204" pitchFamily="34" charset="0"/>
                        </a:rPr>
                        <a:t>All purchase ≥ $25,000</a:t>
                      </a:r>
                    </a:p>
                  </a:txBody>
                  <a:tcPr marL="7613" marR="7613" marT="7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l" fontAlgn="t"/>
                      <a:r>
                        <a:rPr lang="en-US" sz="1100" b="0" i="0" u="none" strike="noStrike" dirty="0">
                          <a:solidFill>
                            <a:srgbClr val="000000"/>
                          </a:solidFill>
                          <a:effectLst/>
                          <a:latin typeface="Calibri" panose="020F0502020204030204" pitchFamily="34" charset="0"/>
                        </a:rPr>
                        <a:t>Cabinet Members ( Vice President, Assistant Vice President ) </a:t>
                      </a:r>
                    </a:p>
                  </a:txBody>
                  <a:tcPr marL="7613" marR="7613" marT="761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vMerge="1">
                  <a:txBody>
                    <a:bodyPr/>
                    <a:lstStyle/>
                    <a:p>
                      <a:endParaRPr lang="en-US"/>
                    </a:p>
                  </a:txBody>
                  <a:tcPr/>
                </a:tc>
                <a:extLst>
                  <a:ext uri="{0D108BD9-81ED-4DB2-BD59-A6C34878D82A}">
                    <a16:rowId xmlns:a16="http://schemas.microsoft.com/office/drawing/2014/main" val="1351321524"/>
                  </a:ext>
                </a:extLst>
              </a:tr>
              <a:tr h="752227">
                <a:tc>
                  <a:txBody>
                    <a:bodyPr/>
                    <a:lstStyle/>
                    <a:p>
                      <a:pPr algn="l" fontAlgn="t"/>
                      <a:r>
                        <a:rPr lang="en-US" sz="1100" b="0" i="0" u="none" strike="noStrike">
                          <a:solidFill>
                            <a:srgbClr val="000000"/>
                          </a:solidFill>
                          <a:effectLst/>
                          <a:latin typeface="Calibri" panose="020F0502020204030204" pitchFamily="34" charset="0"/>
                        </a:rPr>
                        <a:t>All purchase ≥ $10,000</a:t>
                      </a:r>
                    </a:p>
                  </a:txBody>
                  <a:tcPr marL="7613" marR="7613" marT="7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a:txBody>
                    <a:bodyPr/>
                    <a:lstStyle/>
                    <a:p>
                      <a:pPr algn="l" fontAlgn="t"/>
                      <a:r>
                        <a:rPr lang="en-US" sz="1100" b="0" i="0" u="none" strike="noStrike" dirty="0">
                          <a:solidFill>
                            <a:srgbClr val="000000"/>
                          </a:solidFill>
                          <a:effectLst/>
                          <a:latin typeface="Calibri" panose="020F0502020204030204" pitchFamily="34" charset="0"/>
                        </a:rPr>
                        <a:t>Budget Authorities and Procurement Administrator</a:t>
                      </a:r>
                    </a:p>
                  </a:txBody>
                  <a:tcPr marL="7613" marR="7613" marT="761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2CC"/>
                    </a:solidFill>
                  </a:tcPr>
                </a:tc>
                <a:tc vMerge="1">
                  <a:txBody>
                    <a:bodyPr/>
                    <a:lstStyle/>
                    <a:p>
                      <a:endParaRPr lang="en-US"/>
                    </a:p>
                  </a:txBody>
                  <a:tcPr/>
                </a:tc>
                <a:extLst>
                  <a:ext uri="{0D108BD9-81ED-4DB2-BD59-A6C34878D82A}">
                    <a16:rowId xmlns:a16="http://schemas.microsoft.com/office/drawing/2014/main" val="1983905114"/>
                  </a:ext>
                </a:extLst>
              </a:tr>
              <a:tr h="467601">
                <a:tc>
                  <a:txBody>
                    <a:bodyPr/>
                    <a:lstStyle/>
                    <a:p>
                      <a:pPr algn="l" fontAlgn="t"/>
                      <a:r>
                        <a:rPr lang="en-US" sz="1100" b="0" i="0" u="none" strike="noStrike">
                          <a:solidFill>
                            <a:srgbClr val="000000"/>
                          </a:solidFill>
                          <a:effectLst/>
                          <a:latin typeface="Calibri" panose="020F0502020204030204" pitchFamily="34" charset="0"/>
                        </a:rPr>
                        <a:t>All purchase  ≥ $3,000 and &lt; $10,000</a:t>
                      </a:r>
                    </a:p>
                  </a:txBody>
                  <a:tcPr marL="7613" marR="7613" marT="7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l" fontAlgn="t"/>
                      <a:r>
                        <a:rPr lang="en-US" sz="1100" b="0" i="0" u="none" strike="noStrike">
                          <a:solidFill>
                            <a:srgbClr val="000000"/>
                          </a:solidFill>
                          <a:effectLst/>
                          <a:latin typeface="Calibri" panose="020F0502020204030204" pitchFamily="34" charset="0"/>
                        </a:rPr>
                        <a:t>Require a Purchase Order</a:t>
                      </a:r>
                    </a:p>
                  </a:txBody>
                  <a:tcPr marL="7613" marR="7613" marT="761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rowSpan="2">
                  <a:txBody>
                    <a:bodyPr/>
                    <a:lstStyle/>
                    <a:p>
                      <a:pPr algn="l" fontAlgn="b"/>
                      <a:r>
                        <a:rPr lang="en-US" sz="1100" b="0" i="0" u="none" strike="noStrike">
                          <a:solidFill>
                            <a:srgbClr val="000000"/>
                          </a:solidFill>
                          <a:effectLst/>
                          <a:latin typeface="Calibri" panose="020F0502020204030204" pitchFamily="34" charset="0"/>
                        </a:rPr>
                        <a:t>No documentation of a competitive process is required, but Budget Authorities are expected to exercise prudent financial judgment when spending public funds</a:t>
                      </a:r>
                    </a:p>
                  </a:txBody>
                  <a:tcPr marL="7613" marR="7613" marT="7613"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515920498"/>
                  </a:ext>
                </a:extLst>
              </a:tr>
              <a:tr h="325288">
                <a:tc>
                  <a:txBody>
                    <a:bodyPr/>
                    <a:lstStyle/>
                    <a:p>
                      <a:pPr algn="l" fontAlgn="t"/>
                      <a:r>
                        <a:rPr lang="en-US" sz="1100" b="0" i="0" u="none" strike="noStrike">
                          <a:solidFill>
                            <a:srgbClr val="000000"/>
                          </a:solidFill>
                          <a:effectLst/>
                          <a:latin typeface="Calibri" panose="020F0502020204030204" pitchFamily="34" charset="0"/>
                        </a:rPr>
                        <a:t>&lt; $3,000</a:t>
                      </a:r>
                    </a:p>
                  </a:txBody>
                  <a:tcPr marL="7613" marR="7613" marT="7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t"/>
                      <a:r>
                        <a:rPr lang="en-US" sz="1100" b="0" i="0" u="none" strike="noStrike">
                          <a:solidFill>
                            <a:srgbClr val="000000"/>
                          </a:solidFill>
                          <a:effectLst/>
                          <a:latin typeface="Calibri" panose="020F0502020204030204" pitchFamily="34" charset="0"/>
                        </a:rPr>
                        <a:t>May qualify for payment by Purchasing Card (P-Card).</a:t>
                      </a:r>
                    </a:p>
                  </a:txBody>
                  <a:tcPr marL="7613" marR="7613" marT="7613"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vMerge="1">
                  <a:txBody>
                    <a:bodyPr/>
                    <a:lstStyle/>
                    <a:p>
                      <a:endParaRPr lang="en-US"/>
                    </a:p>
                  </a:txBody>
                  <a:tcPr/>
                </a:tc>
                <a:extLst>
                  <a:ext uri="{0D108BD9-81ED-4DB2-BD59-A6C34878D82A}">
                    <a16:rowId xmlns:a16="http://schemas.microsoft.com/office/drawing/2014/main" val="3794513095"/>
                  </a:ext>
                </a:extLst>
              </a:tr>
              <a:tr h="193316">
                <a:tc>
                  <a:txBody>
                    <a:bodyPr/>
                    <a:lstStyle/>
                    <a:p>
                      <a:pPr algn="l" fontAlgn="t"/>
                      <a:endParaRPr lang="en-US" sz="900" b="0" i="0" u="none" strike="noStrike">
                        <a:solidFill>
                          <a:srgbClr val="000000"/>
                        </a:solidFill>
                        <a:effectLst/>
                        <a:latin typeface="Calibri" panose="020F0502020204030204" pitchFamily="34" charset="0"/>
                      </a:endParaRPr>
                    </a:p>
                  </a:txBody>
                  <a:tcPr marL="7613" marR="7613" marT="7613"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en-US" sz="900" b="0" i="0" u="none" strike="noStrike">
                        <a:solidFill>
                          <a:srgbClr val="000000"/>
                        </a:solidFill>
                        <a:effectLst/>
                        <a:latin typeface="Calibri" panose="020F0502020204030204" pitchFamily="34" charset="0"/>
                      </a:endParaRPr>
                    </a:p>
                  </a:txBody>
                  <a:tcPr marL="7613" marR="7613" marT="7613"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613" marR="7613" marT="761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40699877"/>
                  </a:ext>
                </a:extLst>
              </a:tr>
              <a:tr h="406609">
                <a:tc gridSpan="3">
                  <a:txBody>
                    <a:bodyPr/>
                    <a:lstStyle/>
                    <a:p>
                      <a:pPr algn="l" fontAlgn="t"/>
                      <a:r>
                        <a:rPr lang="en-US" sz="900" b="0" i="0" u="none" strike="noStrike">
                          <a:solidFill>
                            <a:srgbClr val="000000"/>
                          </a:solidFill>
                          <a:effectLst/>
                          <a:latin typeface="Calibri" panose="020F0502020204030204" pitchFamily="34" charset="0"/>
                        </a:rPr>
                        <a:t>*COBID -Certification Office for Business Inclusion and Diversity </a:t>
                      </a:r>
                    </a:p>
                  </a:txBody>
                  <a:tcPr marL="7613" marR="7613" marT="7613"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0706564"/>
                  </a:ext>
                </a:extLst>
              </a:tr>
              <a:tr h="406609">
                <a:tc gridSpan="3">
                  <a:txBody>
                    <a:bodyPr/>
                    <a:lstStyle/>
                    <a:p>
                      <a:pPr algn="l" fontAlgn="t"/>
                      <a:r>
                        <a:rPr lang="en-US" sz="900" b="0" i="0" u="none" strike="noStrike" dirty="0">
                          <a:solidFill>
                            <a:srgbClr val="000000"/>
                          </a:solidFill>
                          <a:effectLst/>
                          <a:latin typeface="Calibri" panose="020F0502020204030204" pitchFamily="34" charset="0"/>
                        </a:rPr>
                        <a:t>*Economics Value- Total cost of ownership or , Life Cycle Costing</a:t>
                      </a:r>
                    </a:p>
                  </a:txBody>
                  <a:tcPr marL="7613" marR="7613" marT="7613"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5669906"/>
                  </a:ext>
                </a:extLst>
              </a:tr>
            </a:tbl>
          </a:graphicData>
        </a:graphic>
      </p:graphicFrame>
      <p:sp>
        <p:nvSpPr>
          <p:cNvPr id="2" name="Title 1">
            <a:extLst>
              <a:ext uri="{FF2B5EF4-FFF2-40B4-BE49-F238E27FC236}">
                <a16:creationId xmlns:a16="http://schemas.microsoft.com/office/drawing/2014/main" id="{A4DCEF39-0642-21B5-4BE6-E04B2694B616}"/>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Approval Requirement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4;p4" descr="A picture containing background pattern&#10;&#10;Description automatically generated">
            <a:extLst>
              <a:ext uri="{FF2B5EF4-FFF2-40B4-BE49-F238E27FC236}">
                <a16:creationId xmlns:a16="http://schemas.microsoft.com/office/drawing/2014/main" id="{43DFCD61-741F-4FCC-A167-F640BBE6E565}"/>
              </a:ext>
            </a:extLst>
          </p:cNvPr>
          <p:cNvPicPr preferRelativeResize="0">
            <a:picLocks/>
          </p:cNvPicPr>
          <p:nvPr/>
        </p:nvPicPr>
        <p:blipFill rotWithShape="1">
          <a:blip r:embed="rId2">
            <a:alphaModFix/>
          </a:blip>
          <a:srcRect t="19"/>
          <a:stretch/>
        </p:blipFill>
        <p:spPr>
          <a:xfrm>
            <a:off x="-67092" y="1282"/>
            <a:ext cx="12191980" cy="6856718"/>
          </a:xfrm>
          <a:prstGeom prst="rect">
            <a:avLst/>
          </a:prstGeom>
          <a:noFill/>
          <a:ln>
            <a:noFill/>
          </a:ln>
        </p:spPr>
      </p:pic>
      <p:sp>
        <p:nvSpPr>
          <p:cNvPr id="6" name="TextBox 5">
            <a:extLst>
              <a:ext uri="{FF2B5EF4-FFF2-40B4-BE49-F238E27FC236}">
                <a16:creationId xmlns:a16="http://schemas.microsoft.com/office/drawing/2014/main" id="{4F8F827D-D4F7-48AA-99A6-CACE040DF5D3}"/>
              </a:ext>
            </a:extLst>
          </p:cNvPr>
          <p:cNvSpPr txBox="1"/>
          <p:nvPr/>
        </p:nvSpPr>
        <p:spPr>
          <a:xfrm>
            <a:off x="1157437" y="368748"/>
            <a:ext cx="9261690" cy="461665"/>
          </a:xfrm>
          <a:prstGeom prst="rect">
            <a:avLst/>
          </a:prstGeom>
          <a:noFill/>
        </p:spPr>
        <p:txBody>
          <a:bodyPr wrap="square" rtlCol="0">
            <a:spAutoFit/>
          </a:bodyPr>
          <a:lstStyle/>
          <a:p>
            <a:r>
              <a:rPr lang="en-US" sz="2400" dirty="0">
                <a:solidFill>
                  <a:schemeClr val="accent5">
                    <a:lumMod val="75000"/>
                  </a:schemeClr>
                </a:solidFill>
                <a:latin typeface="+mj-lt"/>
              </a:rPr>
              <a:t>3. User Guideline</a:t>
            </a:r>
          </a:p>
        </p:txBody>
      </p:sp>
      <p:sp>
        <p:nvSpPr>
          <p:cNvPr id="7" name="TextBox 6">
            <a:extLst>
              <a:ext uri="{FF2B5EF4-FFF2-40B4-BE49-F238E27FC236}">
                <a16:creationId xmlns:a16="http://schemas.microsoft.com/office/drawing/2014/main" id="{41DE2798-E43A-43E2-B7F7-D9B2D14EB74E}"/>
              </a:ext>
            </a:extLst>
          </p:cNvPr>
          <p:cNvSpPr txBox="1"/>
          <p:nvPr/>
        </p:nvSpPr>
        <p:spPr>
          <a:xfrm>
            <a:off x="1157436" y="949744"/>
            <a:ext cx="10780097" cy="5909310"/>
          </a:xfrm>
          <a:prstGeom prst="rect">
            <a:avLst/>
          </a:prstGeom>
          <a:noFill/>
        </p:spPr>
        <p:txBody>
          <a:bodyPr wrap="square" rtlCol="0">
            <a:spAutoFit/>
          </a:bodyPr>
          <a:lstStyle/>
          <a:p>
            <a:pPr marL="294409" marR="51520" indent="-285750" defTabSz="623438">
              <a:buClrTx/>
              <a:buFont typeface="Arial" panose="020B0604020202020204" pitchFamily="34" charset="0"/>
              <a:buChar char="•"/>
            </a:pPr>
            <a:r>
              <a:rPr lang="en-US" sz="1800" dirty="0">
                <a:solidFill>
                  <a:sysClr val="windowText" lastClr="000000"/>
                </a:solidFill>
                <a:latin typeface="+mn-lt"/>
              </a:rPr>
              <a:t>Procurements</a:t>
            </a:r>
            <a:r>
              <a:rPr lang="en-US" sz="1800" spc="-24" dirty="0">
                <a:solidFill>
                  <a:sysClr val="windowText" lastClr="000000"/>
                </a:solidFill>
                <a:latin typeface="+mn-lt"/>
              </a:rPr>
              <a:t> </a:t>
            </a:r>
            <a:r>
              <a:rPr lang="en-US" sz="1800" dirty="0">
                <a:solidFill>
                  <a:sysClr val="windowText" lastClr="000000"/>
                </a:solidFill>
                <a:latin typeface="+mn-lt"/>
              </a:rPr>
              <a:t>at</a:t>
            </a:r>
            <a:r>
              <a:rPr lang="en-US" sz="1800" spc="-17" dirty="0">
                <a:solidFill>
                  <a:sysClr val="windowText" lastClr="000000"/>
                </a:solidFill>
                <a:latin typeface="+mn-lt"/>
              </a:rPr>
              <a:t> </a:t>
            </a:r>
            <a:r>
              <a:rPr lang="en-US" sz="1800" dirty="0">
                <a:solidFill>
                  <a:sysClr val="windowText" lastClr="000000"/>
                </a:solidFill>
                <a:latin typeface="+mn-lt"/>
              </a:rPr>
              <a:t>or</a:t>
            </a:r>
            <a:r>
              <a:rPr lang="en-US" sz="1800" spc="-14" dirty="0">
                <a:solidFill>
                  <a:sysClr val="windowText" lastClr="000000"/>
                </a:solidFill>
                <a:latin typeface="+mn-lt"/>
              </a:rPr>
              <a:t> </a:t>
            </a:r>
            <a:r>
              <a:rPr lang="en-US" sz="1800" dirty="0">
                <a:solidFill>
                  <a:sysClr val="windowText" lastClr="000000"/>
                </a:solidFill>
                <a:latin typeface="+mn-lt"/>
              </a:rPr>
              <a:t>above</a:t>
            </a:r>
            <a:r>
              <a:rPr lang="en-US" sz="1800" spc="-7" dirty="0">
                <a:solidFill>
                  <a:sysClr val="windowText" lastClr="000000"/>
                </a:solidFill>
                <a:latin typeface="+mn-lt"/>
              </a:rPr>
              <a:t> </a:t>
            </a:r>
            <a:r>
              <a:rPr lang="en-US" sz="1800" dirty="0">
                <a:solidFill>
                  <a:sysClr val="windowText" lastClr="000000"/>
                </a:solidFill>
                <a:latin typeface="+mn-lt"/>
              </a:rPr>
              <a:t>$10,000</a:t>
            </a:r>
            <a:r>
              <a:rPr lang="en-US" sz="1800" spc="-14" dirty="0">
                <a:solidFill>
                  <a:sysClr val="windowText" lastClr="000000"/>
                </a:solidFill>
                <a:latin typeface="+mn-lt"/>
              </a:rPr>
              <a:t> </a:t>
            </a:r>
            <a:r>
              <a:rPr lang="en-US" sz="1800" dirty="0">
                <a:solidFill>
                  <a:sysClr val="windowText" lastClr="000000"/>
                </a:solidFill>
                <a:latin typeface="+mn-lt"/>
              </a:rPr>
              <a:t>require</a:t>
            </a:r>
            <a:r>
              <a:rPr lang="en-US" sz="1800" spc="-7" dirty="0">
                <a:solidFill>
                  <a:sysClr val="windowText" lastClr="000000"/>
                </a:solidFill>
                <a:latin typeface="+mn-lt"/>
              </a:rPr>
              <a:t> </a:t>
            </a:r>
            <a:r>
              <a:rPr lang="en-US" sz="1800" dirty="0">
                <a:solidFill>
                  <a:sysClr val="windowText" lastClr="000000"/>
                </a:solidFill>
                <a:latin typeface="+mn-lt"/>
              </a:rPr>
              <a:t>a</a:t>
            </a:r>
            <a:r>
              <a:rPr lang="en-US" sz="1800" spc="-10" dirty="0">
                <a:solidFill>
                  <a:sysClr val="windowText" lastClr="000000"/>
                </a:solidFill>
                <a:latin typeface="+mn-lt"/>
              </a:rPr>
              <a:t> </a:t>
            </a:r>
            <a:r>
              <a:rPr lang="en-US" sz="1800" dirty="0">
                <a:solidFill>
                  <a:sysClr val="windowText" lastClr="000000"/>
                </a:solidFill>
                <a:latin typeface="+mn-lt"/>
              </a:rPr>
              <a:t>competitive</a:t>
            </a:r>
            <a:r>
              <a:rPr lang="en-US" sz="1800" spc="-14" dirty="0">
                <a:solidFill>
                  <a:sysClr val="windowText" lastClr="000000"/>
                </a:solidFill>
                <a:latin typeface="+mn-lt"/>
              </a:rPr>
              <a:t> </a:t>
            </a:r>
            <a:r>
              <a:rPr lang="en-US" sz="1800" dirty="0">
                <a:solidFill>
                  <a:sysClr val="windowText" lastClr="000000"/>
                </a:solidFill>
                <a:latin typeface="+mn-lt"/>
              </a:rPr>
              <a:t>process,</a:t>
            </a:r>
            <a:r>
              <a:rPr lang="en-US" sz="1800" spc="-17" dirty="0">
                <a:solidFill>
                  <a:sysClr val="windowText" lastClr="000000"/>
                </a:solidFill>
                <a:latin typeface="+mn-lt"/>
              </a:rPr>
              <a:t> </a:t>
            </a:r>
            <a:r>
              <a:rPr lang="en-US" sz="1800" dirty="0">
                <a:solidFill>
                  <a:sysClr val="windowText" lastClr="000000"/>
                </a:solidFill>
                <a:latin typeface="+mn-lt"/>
              </a:rPr>
              <a:t>or</a:t>
            </a:r>
            <a:r>
              <a:rPr lang="en-US" sz="1800" spc="-14" dirty="0">
                <a:solidFill>
                  <a:sysClr val="windowText" lastClr="000000"/>
                </a:solidFill>
                <a:latin typeface="+mn-lt"/>
              </a:rPr>
              <a:t> </a:t>
            </a:r>
            <a:r>
              <a:rPr lang="en-US" sz="1800" dirty="0">
                <a:solidFill>
                  <a:sysClr val="windowText" lastClr="000000"/>
                </a:solidFill>
                <a:latin typeface="+mn-lt"/>
              </a:rPr>
              <a:t>documentation</a:t>
            </a:r>
            <a:r>
              <a:rPr lang="en-US" sz="1800" spc="-7" dirty="0">
                <a:solidFill>
                  <a:sysClr val="windowText" lastClr="000000"/>
                </a:solidFill>
                <a:latin typeface="+mn-lt"/>
              </a:rPr>
              <a:t> </a:t>
            </a:r>
            <a:r>
              <a:rPr lang="en-US" sz="1800" dirty="0">
                <a:solidFill>
                  <a:sysClr val="windowText" lastClr="000000"/>
                </a:solidFill>
                <a:latin typeface="+mn-lt"/>
              </a:rPr>
              <a:t>of</a:t>
            </a:r>
            <a:r>
              <a:rPr lang="en-US" sz="1800" spc="-7" dirty="0">
                <a:solidFill>
                  <a:sysClr val="windowText" lastClr="000000"/>
                </a:solidFill>
                <a:latin typeface="+mn-lt"/>
              </a:rPr>
              <a:t> </a:t>
            </a:r>
            <a:r>
              <a:rPr lang="en-US" sz="1800" dirty="0">
                <a:solidFill>
                  <a:sysClr val="windowText" lastClr="000000"/>
                </a:solidFill>
                <a:latin typeface="+mn-lt"/>
              </a:rPr>
              <a:t>an</a:t>
            </a:r>
            <a:r>
              <a:rPr lang="en-US" sz="1800" spc="-10" dirty="0">
                <a:solidFill>
                  <a:sysClr val="windowText" lastClr="000000"/>
                </a:solidFill>
                <a:latin typeface="+mn-lt"/>
              </a:rPr>
              <a:t> </a:t>
            </a:r>
            <a:r>
              <a:rPr lang="en-US" sz="1800" spc="-7" dirty="0">
                <a:solidFill>
                  <a:sysClr val="windowText" lastClr="000000"/>
                </a:solidFill>
                <a:latin typeface="+mn-lt"/>
              </a:rPr>
              <a:t>exemption </a:t>
            </a:r>
            <a:r>
              <a:rPr lang="en-US" sz="1800" dirty="0">
                <a:solidFill>
                  <a:sysClr val="windowText" lastClr="000000"/>
                </a:solidFill>
                <a:latin typeface="+mn-lt"/>
              </a:rPr>
              <a:t>from</a:t>
            </a:r>
            <a:r>
              <a:rPr lang="en-US" sz="1800" spc="-14" dirty="0">
                <a:solidFill>
                  <a:sysClr val="windowText" lastClr="000000"/>
                </a:solidFill>
                <a:latin typeface="+mn-lt"/>
              </a:rPr>
              <a:t> </a:t>
            </a:r>
            <a:r>
              <a:rPr lang="en-US" sz="1800" dirty="0">
                <a:solidFill>
                  <a:sysClr val="windowText" lastClr="000000"/>
                </a:solidFill>
                <a:latin typeface="+mn-lt"/>
              </a:rPr>
              <a:t>such</a:t>
            </a:r>
            <a:r>
              <a:rPr lang="en-US" sz="1800" spc="-14" dirty="0">
                <a:solidFill>
                  <a:sysClr val="windowText" lastClr="000000"/>
                </a:solidFill>
                <a:latin typeface="+mn-lt"/>
              </a:rPr>
              <a:t> </a:t>
            </a:r>
            <a:r>
              <a:rPr lang="en-US" sz="1800" dirty="0">
                <a:solidFill>
                  <a:sysClr val="windowText" lastClr="000000"/>
                </a:solidFill>
                <a:latin typeface="+mn-lt"/>
              </a:rPr>
              <a:t>a</a:t>
            </a:r>
            <a:r>
              <a:rPr lang="en-US" sz="1800" spc="-7" dirty="0">
                <a:solidFill>
                  <a:sysClr val="windowText" lastClr="000000"/>
                </a:solidFill>
                <a:latin typeface="+mn-lt"/>
              </a:rPr>
              <a:t> </a:t>
            </a:r>
            <a:r>
              <a:rPr lang="en-US" sz="1800" dirty="0">
                <a:solidFill>
                  <a:sysClr val="windowText" lastClr="000000"/>
                </a:solidFill>
                <a:latin typeface="+mn-lt"/>
              </a:rPr>
              <a:t>process,</a:t>
            </a:r>
            <a:r>
              <a:rPr lang="en-US" sz="1800" spc="-7" dirty="0">
                <a:solidFill>
                  <a:sysClr val="windowText" lastClr="000000"/>
                </a:solidFill>
                <a:latin typeface="+mn-lt"/>
              </a:rPr>
              <a:t> </a:t>
            </a:r>
            <a:r>
              <a:rPr lang="en-US" sz="1800" dirty="0">
                <a:solidFill>
                  <a:sysClr val="windowText" lastClr="000000"/>
                </a:solidFill>
                <a:latin typeface="+mn-lt"/>
              </a:rPr>
              <a:t>consistent</a:t>
            </a:r>
            <a:r>
              <a:rPr lang="en-US" sz="1800" spc="-10" dirty="0">
                <a:solidFill>
                  <a:sysClr val="windowText" lastClr="000000"/>
                </a:solidFill>
                <a:latin typeface="+mn-lt"/>
              </a:rPr>
              <a:t> </a:t>
            </a:r>
            <a:r>
              <a:rPr lang="en-US" sz="1800" dirty="0">
                <a:solidFill>
                  <a:sysClr val="windowText" lastClr="000000"/>
                </a:solidFill>
                <a:latin typeface="+mn-lt"/>
              </a:rPr>
              <a:t>with</a:t>
            </a:r>
            <a:r>
              <a:rPr lang="en-US" sz="1800" spc="-14" dirty="0">
                <a:solidFill>
                  <a:sysClr val="windowText" lastClr="000000"/>
                </a:solidFill>
                <a:latin typeface="+mn-lt"/>
              </a:rPr>
              <a:t> </a:t>
            </a:r>
            <a:r>
              <a:rPr lang="en-US" sz="1800" dirty="0">
                <a:solidFill>
                  <a:sysClr val="windowText" lastClr="000000"/>
                </a:solidFill>
                <a:latin typeface="+mn-lt"/>
              </a:rPr>
              <a:t>the</a:t>
            </a:r>
            <a:r>
              <a:rPr lang="en-US" sz="1800" spc="-14" dirty="0">
                <a:solidFill>
                  <a:sysClr val="windowText" lastClr="000000"/>
                </a:solidFill>
                <a:latin typeface="+mn-lt"/>
              </a:rPr>
              <a:t> </a:t>
            </a:r>
            <a:r>
              <a:rPr lang="en-US" sz="1800" dirty="0">
                <a:solidFill>
                  <a:sysClr val="windowText" lastClr="000000"/>
                </a:solidFill>
                <a:latin typeface="+mn-lt"/>
              </a:rPr>
              <a:t>Oregon</a:t>
            </a:r>
            <a:r>
              <a:rPr lang="en-US" sz="1800" spc="-7" dirty="0">
                <a:solidFill>
                  <a:sysClr val="windowText" lastClr="000000"/>
                </a:solidFill>
                <a:latin typeface="+mn-lt"/>
              </a:rPr>
              <a:t> </a:t>
            </a:r>
            <a:r>
              <a:rPr lang="en-US" sz="1800" dirty="0">
                <a:solidFill>
                  <a:sysClr val="windowText" lastClr="000000"/>
                </a:solidFill>
                <a:latin typeface="+mn-lt"/>
              </a:rPr>
              <a:t>Public</a:t>
            </a:r>
            <a:r>
              <a:rPr lang="en-US" sz="1800" spc="-10" dirty="0">
                <a:solidFill>
                  <a:sysClr val="windowText" lastClr="000000"/>
                </a:solidFill>
                <a:latin typeface="+mn-lt"/>
              </a:rPr>
              <a:t> </a:t>
            </a:r>
            <a:r>
              <a:rPr lang="en-US" sz="1800" dirty="0">
                <a:solidFill>
                  <a:sysClr val="windowText" lastClr="000000"/>
                </a:solidFill>
                <a:latin typeface="+mn-lt"/>
              </a:rPr>
              <a:t>Contracting</a:t>
            </a:r>
            <a:r>
              <a:rPr lang="en-US" sz="1800" spc="-24" dirty="0">
                <a:solidFill>
                  <a:sysClr val="windowText" lastClr="000000"/>
                </a:solidFill>
                <a:latin typeface="+mn-lt"/>
              </a:rPr>
              <a:t> </a:t>
            </a:r>
            <a:r>
              <a:rPr lang="en-US" sz="1800" dirty="0">
                <a:solidFill>
                  <a:sysClr val="windowText" lastClr="000000"/>
                </a:solidFill>
                <a:latin typeface="+mn-lt"/>
              </a:rPr>
              <a:t>Code.</a:t>
            </a:r>
            <a:r>
              <a:rPr lang="en-US" sz="1800" spc="201" dirty="0">
                <a:solidFill>
                  <a:sysClr val="windowText" lastClr="000000"/>
                </a:solidFill>
                <a:latin typeface="+mn-lt"/>
              </a:rPr>
              <a:t> </a:t>
            </a:r>
            <a:r>
              <a:rPr lang="en-US" sz="1800" dirty="0">
                <a:solidFill>
                  <a:sysClr val="windowText" lastClr="000000"/>
                </a:solidFill>
                <a:latin typeface="+mn-lt"/>
              </a:rPr>
              <a:t>The</a:t>
            </a:r>
            <a:r>
              <a:rPr lang="en-US" sz="1800" spc="-7" dirty="0">
                <a:solidFill>
                  <a:sysClr val="windowText" lastClr="000000"/>
                </a:solidFill>
                <a:latin typeface="+mn-lt"/>
              </a:rPr>
              <a:t> </a:t>
            </a:r>
            <a:r>
              <a:rPr lang="en-US" sz="1800" dirty="0">
                <a:solidFill>
                  <a:sysClr val="windowText" lastClr="000000"/>
                </a:solidFill>
                <a:latin typeface="+mn-lt"/>
              </a:rPr>
              <a:t>competitive</a:t>
            </a:r>
            <a:r>
              <a:rPr lang="en-US" sz="1800" spc="-7" dirty="0">
                <a:solidFill>
                  <a:sysClr val="windowText" lastClr="000000"/>
                </a:solidFill>
                <a:latin typeface="+mn-lt"/>
              </a:rPr>
              <a:t> process </a:t>
            </a:r>
            <a:r>
              <a:rPr lang="en-US" sz="1800" dirty="0">
                <a:solidFill>
                  <a:sysClr val="windowText" lastClr="000000"/>
                </a:solidFill>
                <a:latin typeface="+mn-lt"/>
              </a:rPr>
              <a:t>to</a:t>
            </a:r>
            <a:r>
              <a:rPr lang="en-US" sz="1800" spc="-14" dirty="0">
                <a:solidFill>
                  <a:sysClr val="windowText" lastClr="000000"/>
                </a:solidFill>
                <a:latin typeface="+mn-lt"/>
              </a:rPr>
              <a:t> </a:t>
            </a:r>
            <a:r>
              <a:rPr lang="en-US" sz="1800" dirty="0">
                <a:solidFill>
                  <a:sysClr val="windowText" lastClr="000000"/>
                </a:solidFill>
                <a:latin typeface="+mn-lt"/>
              </a:rPr>
              <a:t>be</a:t>
            </a:r>
            <a:r>
              <a:rPr lang="en-US" sz="1800" spc="-3" dirty="0">
                <a:solidFill>
                  <a:sysClr val="windowText" lastClr="000000"/>
                </a:solidFill>
                <a:latin typeface="+mn-lt"/>
              </a:rPr>
              <a:t> </a:t>
            </a:r>
            <a:r>
              <a:rPr lang="en-US" sz="1800" dirty="0">
                <a:solidFill>
                  <a:sysClr val="windowText" lastClr="000000"/>
                </a:solidFill>
                <a:latin typeface="+mn-lt"/>
              </a:rPr>
              <a:t>used</a:t>
            </a:r>
            <a:r>
              <a:rPr lang="en-US" sz="1800" spc="-3" dirty="0">
                <a:solidFill>
                  <a:sysClr val="windowText" lastClr="000000"/>
                </a:solidFill>
                <a:latin typeface="+mn-lt"/>
              </a:rPr>
              <a:t> </a:t>
            </a:r>
            <a:r>
              <a:rPr lang="en-US" sz="1800" dirty="0">
                <a:solidFill>
                  <a:sysClr val="windowText" lastClr="000000"/>
                </a:solidFill>
                <a:latin typeface="+mn-lt"/>
              </a:rPr>
              <a:t>for</a:t>
            </a:r>
            <a:r>
              <a:rPr lang="en-US" sz="1800" spc="-10" dirty="0">
                <a:solidFill>
                  <a:sysClr val="windowText" lastClr="000000"/>
                </a:solidFill>
                <a:latin typeface="+mn-lt"/>
              </a:rPr>
              <a:t> </a:t>
            </a:r>
            <a:r>
              <a:rPr lang="en-US" sz="1800" dirty="0">
                <a:solidFill>
                  <a:sysClr val="windowText" lastClr="000000"/>
                </a:solidFill>
                <a:latin typeface="+mn-lt"/>
              </a:rPr>
              <a:t>purchases</a:t>
            </a:r>
            <a:r>
              <a:rPr lang="en-US" sz="1800" spc="-7" dirty="0">
                <a:solidFill>
                  <a:sysClr val="windowText" lastClr="000000"/>
                </a:solidFill>
                <a:latin typeface="+mn-lt"/>
              </a:rPr>
              <a:t> </a:t>
            </a:r>
            <a:r>
              <a:rPr lang="en-US" sz="1800" dirty="0">
                <a:solidFill>
                  <a:sysClr val="windowText" lastClr="000000"/>
                </a:solidFill>
                <a:latin typeface="+mn-lt"/>
              </a:rPr>
              <a:t>of</a:t>
            </a:r>
            <a:r>
              <a:rPr lang="en-US" sz="1800" spc="-14" dirty="0">
                <a:solidFill>
                  <a:sysClr val="windowText" lastClr="000000"/>
                </a:solidFill>
                <a:latin typeface="+mn-lt"/>
              </a:rPr>
              <a:t> </a:t>
            </a:r>
            <a:r>
              <a:rPr lang="en-US" sz="1800" dirty="0">
                <a:solidFill>
                  <a:sysClr val="windowText" lastClr="000000"/>
                </a:solidFill>
                <a:latin typeface="+mn-lt"/>
              </a:rPr>
              <a:t>$10,000</a:t>
            </a:r>
            <a:r>
              <a:rPr lang="en-US" sz="1800" spc="-3" dirty="0">
                <a:solidFill>
                  <a:sysClr val="windowText" lastClr="000000"/>
                </a:solidFill>
                <a:latin typeface="+mn-lt"/>
              </a:rPr>
              <a:t> </a:t>
            </a:r>
            <a:r>
              <a:rPr lang="en-US" sz="1800" dirty="0">
                <a:solidFill>
                  <a:sysClr val="windowText" lastClr="000000"/>
                </a:solidFill>
                <a:latin typeface="+mn-lt"/>
              </a:rPr>
              <a:t>or</a:t>
            </a:r>
            <a:r>
              <a:rPr lang="en-US" sz="1800" spc="-17" dirty="0">
                <a:solidFill>
                  <a:sysClr val="windowText" lastClr="000000"/>
                </a:solidFill>
                <a:latin typeface="+mn-lt"/>
              </a:rPr>
              <a:t> </a:t>
            </a:r>
            <a:r>
              <a:rPr lang="en-US" sz="1800" dirty="0">
                <a:solidFill>
                  <a:sysClr val="windowText" lastClr="000000"/>
                </a:solidFill>
                <a:latin typeface="+mn-lt"/>
              </a:rPr>
              <a:t>above</a:t>
            </a:r>
            <a:r>
              <a:rPr lang="en-US" sz="1800" spc="-10" dirty="0">
                <a:solidFill>
                  <a:sysClr val="windowText" lastClr="000000"/>
                </a:solidFill>
                <a:latin typeface="+mn-lt"/>
              </a:rPr>
              <a:t> </a:t>
            </a:r>
            <a:r>
              <a:rPr lang="en-US" sz="1800" dirty="0">
                <a:solidFill>
                  <a:sysClr val="windowText" lastClr="000000"/>
                </a:solidFill>
                <a:latin typeface="+mn-lt"/>
              </a:rPr>
              <a:t>will</a:t>
            </a:r>
            <a:r>
              <a:rPr lang="en-US" sz="1800" spc="-7" dirty="0">
                <a:solidFill>
                  <a:sysClr val="windowText" lastClr="000000"/>
                </a:solidFill>
                <a:latin typeface="+mn-lt"/>
              </a:rPr>
              <a:t> </a:t>
            </a:r>
            <a:r>
              <a:rPr lang="en-US" sz="1800" dirty="0">
                <a:solidFill>
                  <a:sysClr val="windowText" lastClr="000000"/>
                </a:solidFill>
                <a:latin typeface="+mn-lt"/>
              </a:rPr>
              <a:t>be</a:t>
            </a:r>
            <a:r>
              <a:rPr lang="en-US" sz="1800" spc="-3" dirty="0">
                <a:solidFill>
                  <a:sysClr val="windowText" lastClr="000000"/>
                </a:solidFill>
                <a:latin typeface="+mn-lt"/>
              </a:rPr>
              <a:t> </a:t>
            </a:r>
            <a:r>
              <a:rPr lang="en-US" sz="1800" dirty="0">
                <a:solidFill>
                  <a:sysClr val="windowText" lastClr="000000"/>
                </a:solidFill>
                <a:latin typeface="+mn-lt"/>
              </a:rPr>
              <a:t>either</a:t>
            </a:r>
            <a:r>
              <a:rPr lang="en-US" sz="1800" spc="-10" dirty="0">
                <a:solidFill>
                  <a:sysClr val="windowText" lastClr="000000"/>
                </a:solidFill>
                <a:latin typeface="+mn-lt"/>
              </a:rPr>
              <a:t> </a:t>
            </a:r>
            <a:r>
              <a:rPr lang="en-US" sz="1800" dirty="0">
                <a:solidFill>
                  <a:sysClr val="windowText" lastClr="000000"/>
                </a:solidFill>
                <a:latin typeface="+mn-lt"/>
              </a:rPr>
              <a:t>an</a:t>
            </a:r>
            <a:r>
              <a:rPr lang="en-US" sz="1800" spc="-10" dirty="0">
                <a:solidFill>
                  <a:sysClr val="windowText" lastClr="000000"/>
                </a:solidFill>
                <a:latin typeface="+mn-lt"/>
              </a:rPr>
              <a:t> </a:t>
            </a:r>
            <a:r>
              <a:rPr lang="en-US" sz="1800" dirty="0">
                <a:solidFill>
                  <a:sysClr val="windowText" lastClr="000000"/>
                </a:solidFill>
                <a:latin typeface="+mn-lt"/>
              </a:rPr>
              <a:t>Invitation</a:t>
            </a:r>
            <a:r>
              <a:rPr lang="en-US" sz="1800" spc="-3" dirty="0">
                <a:solidFill>
                  <a:sysClr val="windowText" lastClr="000000"/>
                </a:solidFill>
                <a:latin typeface="+mn-lt"/>
              </a:rPr>
              <a:t> </a:t>
            </a:r>
            <a:r>
              <a:rPr lang="en-US" sz="1800" dirty="0">
                <a:solidFill>
                  <a:sysClr val="windowText" lastClr="000000"/>
                </a:solidFill>
                <a:latin typeface="+mn-lt"/>
              </a:rPr>
              <a:t>For</a:t>
            </a:r>
            <a:r>
              <a:rPr lang="en-US" sz="1800" spc="-10" dirty="0">
                <a:solidFill>
                  <a:sysClr val="windowText" lastClr="000000"/>
                </a:solidFill>
                <a:latin typeface="+mn-lt"/>
              </a:rPr>
              <a:t> </a:t>
            </a:r>
            <a:r>
              <a:rPr lang="en-US" sz="1800" dirty="0">
                <a:solidFill>
                  <a:sysClr val="windowText" lastClr="000000"/>
                </a:solidFill>
                <a:latin typeface="+mn-lt"/>
              </a:rPr>
              <a:t>Bids</a:t>
            </a:r>
            <a:r>
              <a:rPr lang="en-US" sz="1800" spc="-14" dirty="0">
                <a:solidFill>
                  <a:sysClr val="windowText" lastClr="000000"/>
                </a:solidFill>
                <a:latin typeface="+mn-lt"/>
              </a:rPr>
              <a:t> </a:t>
            </a:r>
            <a:r>
              <a:rPr lang="en-US" sz="1800" dirty="0">
                <a:solidFill>
                  <a:sysClr val="windowText" lastClr="000000"/>
                </a:solidFill>
                <a:latin typeface="+mn-lt"/>
              </a:rPr>
              <a:t>or</a:t>
            </a:r>
            <a:r>
              <a:rPr lang="en-US" sz="1800" spc="-7" dirty="0">
                <a:solidFill>
                  <a:sysClr val="windowText" lastClr="000000"/>
                </a:solidFill>
                <a:latin typeface="+mn-lt"/>
              </a:rPr>
              <a:t> </a:t>
            </a:r>
            <a:r>
              <a:rPr lang="en-US" sz="1800" dirty="0">
                <a:solidFill>
                  <a:sysClr val="windowText" lastClr="000000"/>
                </a:solidFill>
                <a:latin typeface="+mn-lt"/>
              </a:rPr>
              <a:t>Quotes</a:t>
            </a:r>
            <a:r>
              <a:rPr lang="en-US" sz="1800" spc="-14" dirty="0">
                <a:solidFill>
                  <a:sysClr val="windowText" lastClr="000000"/>
                </a:solidFill>
                <a:latin typeface="+mn-lt"/>
              </a:rPr>
              <a:t> </a:t>
            </a:r>
            <a:r>
              <a:rPr lang="en-US" sz="1800" dirty="0">
                <a:solidFill>
                  <a:sysClr val="windowText" lastClr="000000"/>
                </a:solidFill>
                <a:latin typeface="+mn-lt"/>
              </a:rPr>
              <a:t>(an</a:t>
            </a:r>
            <a:r>
              <a:rPr lang="en-US" sz="1800" spc="-3" dirty="0">
                <a:solidFill>
                  <a:sysClr val="windowText" lastClr="000000"/>
                </a:solidFill>
                <a:latin typeface="+mn-lt"/>
              </a:rPr>
              <a:t> </a:t>
            </a:r>
            <a:r>
              <a:rPr lang="en-US" sz="1800" spc="-17" dirty="0">
                <a:solidFill>
                  <a:sysClr val="windowText" lastClr="000000"/>
                </a:solidFill>
                <a:latin typeface="+mn-lt"/>
              </a:rPr>
              <a:t>IFB </a:t>
            </a:r>
            <a:r>
              <a:rPr lang="en-US" sz="1800" dirty="0">
                <a:solidFill>
                  <a:sysClr val="windowText" lastClr="000000"/>
                </a:solidFill>
                <a:latin typeface="+mn-lt"/>
              </a:rPr>
              <a:t>or</a:t>
            </a:r>
            <a:r>
              <a:rPr lang="en-US" sz="1800" spc="-10" dirty="0">
                <a:solidFill>
                  <a:sysClr val="windowText" lastClr="000000"/>
                </a:solidFill>
                <a:latin typeface="+mn-lt"/>
              </a:rPr>
              <a:t> </a:t>
            </a:r>
            <a:r>
              <a:rPr lang="en-US" sz="1800" dirty="0">
                <a:solidFill>
                  <a:sysClr val="windowText" lastClr="000000"/>
                </a:solidFill>
                <a:latin typeface="+mn-lt"/>
              </a:rPr>
              <a:t>IFQ),</a:t>
            </a:r>
            <a:r>
              <a:rPr lang="en-US" sz="1800" spc="-3" dirty="0">
                <a:solidFill>
                  <a:sysClr val="windowText" lastClr="000000"/>
                </a:solidFill>
                <a:latin typeface="+mn-lt"/>
              </a:rPr>
              <a:t> </a:t>
            </a:r>
            <a:r>
              <a:rPr lang="en-US" sz="1800" dirty="0">
                <a:solidFill>
                  <a:sysClr val="windowText" lastClr="000000"/>
                </a:solidFill>
                <a:latin typeface="+mn-lt"/>
              </a:rPr>
              <a:t>or</a:t>
            </a:r>
            <a:r>
              <a:rPr lang="en-US" sz="1800" spc="-10" dirty="0">
                <a:solidFill>
                  <a:sysClr val="windowText" lastClr="000000"/>
                </a:solidFill>
                <a:latin typeface="+mn-lt"/>
              </a:rPr>
              <a:t> </a:t>
            </a:r>
            <a:r>
              <a:rPr lang="en-US" sz="1800" dirty="0">
                <a:solidFill>
                  <a:sysClr val="windowText" lastClr="000000"/>
                </a:solidFill>
                <a:latin typeface="+mn-lt"/>
              </a:rPr>
              <a:t>a</a:t>
            </a:r>
            <a:r>
              <a:rPr lang="en-US" sz="1800" spc="-7" dirty="0">
                <a:solidFill>
                  <a:sysClr val="windowText" lastClr="000000"/>
                </a:solidFill>
                <a:latin typeface="+mn-lt"/>
              </a:rPr>
              <a:t> </a:t>
            </a:r>
            <a:r>
              <a:rPr lang="en-US" sz="1800" dirty="0">
                <a:solidFill>
                  <a:sysClr val="windowText" lastClr="000000"/>
                </a:solidFill>
                <a:latin typeface="+mn-lt"/>
              </a:rPr>
              <a:t>Request</a:t>
            </a:r>
            <a:r>
              <a:rPr lang="en-US" sz="1800" spc="-14" dirty="0">
                <a:solidFill>
                  <a:sysClr val="windowText" lastClr="000000"/>
                </a:solidFill>
                <a:latin typeface="+mn-lt"/>
              </a:rPr>
              <a:t> </a:t>
            </a:r>
            <a:r>
              <a:rPr lang="en-US" sz="1800" dirty="0">
                <a:solidFill>
                  <a:sysClr val="windowText" lastClr="000000"/>
                </a:solidFill>
                <a:latin typeface="+mn-lt"/>
              </a:rPr>
              <a:t>For</a:t>
            </a:r>
            <a:r>
              <a:rPr lang="en-US" sz="1800" spc="-10" dirty="0">
                <a:solidFill>
                  <a:sysClr val="windowText" lastClr="000000"/>
                </a:solidFill>
                <a:latin typeface="+mn-lt"/>
              </a:rPr>
              <a:t> </a:t>
            </a:r>
            <a:r>
              <a:rPr lang="en-US" sz="1800" dirty="0">
                <a:solidFill>
                  <a:sysClr val="windowText" lastClr="000000"/>
                </a:solidFill>
                <a:latin typeface="+mn-lt"/>
              </a:rPr>
              <a:t>Proposals</a:t>
            </a:r>
            <a:r>
              <a:rPr lang="en-US" sz="1800" spc="-3" dirty="0">
                <a:solidFill>
                  <a:sysClr val="windowText" lastClr="000000"/>
                </a:solidFill>
                <a:latin typeface="+mn-lt"/>
              </a:rPr>
              <a:t> </a:t>
            </a:r>
            <a:r>
              <a:rPr lang="en-US" sz="1800" spc="-7" dirty="0">
                <a:solidFill>
                  <a:sysClr val="windowText" lastClr="000000"/>
                </a:solidFill>
                <a:latin typeface="+mn-lt"/>
              </a:rPr>
              <a:t>(RFP).</a:t>
            </a:r>
          </a:p>
          <a:p>
            <a:pPr marL="294409" marR="51520" indent="-285750" defTabSz="623438">
              <a:buClrTx/>
              <a:buFont typeface="Arial" panose="020B0604020202020204" pitchFamily="34" charset="0"/>
              <a:buChar char="•"/>
            </a:pPr>
            <a:endParaRPr lang="en-US" spc="-7" dirty="0">
              <a:solidFill>
                <a:sysClr val="windowText" lastClr="000000"/>
              </a:solidFill>
            </a:endParaRPr>
          </a:p>
          <a:p>
            <a:pPr marL="294409" marR="51520" indent="-285750" defTabSz="623438">
              <a:buClrTx/>
              <a:buFont typeface="Arial" panose="020B0604020202020204" pitchFamily="34" charset="0"/>
              <a:buChar char="•"/>
            </a:pPr>
            <a:r>
              <a:rPr lang="en-US" sz="1800" dirty="0">
                <a:solidFill>
                  <a:sysClr val="windowText" lastClr="000000"/>
                </a:solidFill>
                <a:latin typeface="+mn-lt"/>
              </a:rPr>
              <a:t>In</a:t>
            </a:r>
            <a:r>
              <a:rPr lang="en-US" sz="1800" spc="-20" dirty="0">
                <a:solidFill>
                  <a:sysClr val="windowText" lastClr="000000"/>
                </a:solidFill>
                <a:latin typeface="+mn-lt"/>
              </a:rPr>
              <a:t> </a:t>
            </a:r>
            <a:r>
              <a:rPr lang="en-US" sz="1800" dirty="0">
                <a:solidFill>
                  <a:sysClr val="windowText" lastClr="000000"/>
                </a:solidFill>
                <a:latin typeface="+mn-lt"/>
              </a:rPr>
              <a:t>making</a:t>
            </a:r>
            <a:r>
              <a:rPr lang="en-US" sz="1800" spc="-14" dirty="0">
                <a:solidFill>
                  <a:sysClr val="windowText" lastClr="000000"/>
                </a:solidFill>
                <a:latin typeface="+mn-lt"/>
              </a:rPr>
              <a:t> </a:t>
            </a:r>
            <a:r>
              <a:rPr lang="en-US" sz="1800" dirty="0">
                <a:solidFill>
                  <a:sysClr val="windowText" lastClr="000000"/>
                </a:solidFill>
                <a:latin typeface="+mn-lt"/>
              </a:rPr>
              <a:t>this</a:t>
            </a:r>
            <a:r>
              <a:rPr lang="en-US" sz="1800" spc="-14" dirty="0">
                <a:solidFill>
                  <a:sysClr val="windowText" lastClr="000000"/>
                </a:solidFill>
                <a:latin typeface="+mn-lt"/>
              </a:rPr>
              <a:t> </a:t>
            </a:r>
            <a:r>
              <a:rPr lang="en-US" sz="1800" dirty="0">
                <a:solidFill>
                  <a:sysClr val="windowText" lastClr="000000"/>
                </a:solidFill>
                <a:latin typeface="+mn-lt"/>
              </a:rPr>
              <a:t>decision,</a:t>
            </a:r>
            <a:r>
              <a:rPr lang="en-US" sz="1800" spc="-7" dirty="0">
                <a:solidFill>
                  <a:sysClr val="windowText" lastClr="000000"/>
                </a:solidFill>
                <a:latin typeface="+mn-lt"/>
              </a:rPr>
              <a:t> </a:t>
            </a:r>
            <a:r>
              <a:rPr lang="en-US" sz="1800" dirty="0">
                <a:solidFill>
                  <a:sysClr val="windowText" lastClr="000000"/>
                </a:solidFill>
                <a:latin typeface="+mn-lt"/>
              </a:rPr>
              <a:t>and</a:t>
            </a:r>
            <a:r>
              <a:rPr lang="en-US" sz="1800" spc="-3" dirty="0">
                <a:solidFill>
                  <a:sysClr val="windowText" lastClr="000000"/>
                </a:solidFill>
                <a:latin typeface="+mn-lt"/>
              </a:rPr>
              <a:t> </a:t>
            </a:r>
            <a:r>
              <a:rPr lang="en-US" sz="1800" dirty="0">
                <a:solidFill>
                  <a:sysClr val="windowText" lastClr="000000"/>
                </a:solidFill>
                <a:latin typeface="+mn-lt"/>
              </a:rPr>
              <a:t>in</a:t>
            </a:r>
            <a:r>
              <a:rPr lang="en-US" sz="1800" spc="-14" dirty="0">
                <a:solidFill>
                  <a:sysClr val="windowText" lastClr="000000"/>
                </a:solidFill>
                <a:latin typeface="+mn-lt"/>
              </a:rPr>
              <a:t> </a:t>
            </a:r>
            <a:r>
              <a:rPr lang="en-US" sz="1800" dirty="0">
                <a:solidFill>
                  <a:sysClr val="windowText" lastClr="000000"/>
                </a:solidFill>
                <a:latin typeface="+mn-lt"/>
              </a:rPr>
              <a:t>producing</a:t>
            </a:r>
            <a:r>
              <a:rPr lang="en-US" sz="1800" spc="-3" dirty="0">
                <a:solidFill>
                  <a:sysClr val="windowText" lastClr="000000"/>
                </a:solidFill>
                <a:latin typeface="+mn-lt"/>
              </a:rPr>
              <a:t> </a:t>
            </a:r>
            <a:r>
              <a:rPr lang="en-US" sz="1800" dirty="0">
                <a:solidFill>
                  <a:sysClr val="windowText" lastClr="000000"/>
                </a:solidFill>
                <a:latin typeface="+mn-lt"/>
              </a:rPr>
              <a:t>the</a:t>
            </a:r>
            <a:r>
              <a:rPr lang="en-US" sz="1800" spc="-14" dirty="0">
                <a:solidFill>
                  <a:sysClr val="windowText" lastClr="000000"/>
                </a:solidFill>
                <a:latin typeface="+mn-lt"/>
              </a:rPr>
              <a:t> </a:t>
            </a:r>
            <a:r>
              <a:rPr lang="en-US" sz="1800" dirty="0">
                <a:solidFill>
                  <a:sysClr val="windowText" lastClr="000000"/>
                </a:solidFill>
                <a:latin typeface="+mn-lt"/>
              </a:rPr>
              <a:t>IFB/Q</a:t>
            </a:r>
            <a:r>
              <a:rPr lang="en-US" sz="1800" spc="-3" dirty="0">
                <a:solidFill>
                  <a:sysClr val="windowText" lastClr="000000"/>
                </a:solidFill>
                <a:latin typeface="+mn-lt"/>
              </a:rPr>
              <a:t> </a:t>
            </a:r>
            <a:r>
              <a:rPr lang="en-US" sz="1800" dirty="0">
                <a:solidFill>
                  <a:sysClr val="windowText" lastClr="000000"/>
                </a:solidFill>
                <a:latin typeface="+mn-lt"/>
              </a:rPr>
              <a:t>or</a:t>
            </a:r>
            <a:r>
              <a:rPr lang="en-US" sz="1800" spc="-14" dirty="0">
                <a:solidFill>
                  <a:sysClr val="windowText" lastClr="000000"/>
                </a:solidFill>
                <a:latin typeface="+mn-lt"/>
              </a:rPr>
              <a:t> </a:t>
            </a:r>
            <a:r>
              <a:rPr lang="en-US" sz="1800" dirty="0">
                <a:solidFill>
                  <a:sysClr val="windowText" lastClr="000000"/>
                </a:solidFill>
                <a:latin typeface="+mn-lt"/>
              </a:rPr>
              <a:t>RFP,</a:t>
            </a:r>
            <a:r>
              <a:rPr lang="en-US" sz="1800" spc="-14" dirty="0">
                <a:solidFill>
                  <a:sysClr val="windowText" lastClr="000000"/>
                </a:solidFill>
                <a:latin typeface="+mn-lt"/>
              </a:rPr>
              <a:t> </a:t>
            </a:r>
            <a:r>
              <a:rPr lang="en-US" sz="1800" dirty="0">
                <a:solidFill>
                  <a:sysClr val="windowText" lastClr="000000"/>
                </a:solidFill>
                <a:latin typeface="+mn-lt"/>
              </a:rPr>
              <a:t>departments</a:t>
            </a:r>
            <a:r>
              <a:rPr lang="en-US" sz="1800" spc="-17" dirty="0">
                <a:solidFill>
                  <a:sysClr val="windowText" lastClr="000000"/>
                </a:solidFill>
                <a:latin typeface="+mn-lt"/>
              </a:rPr>
              <a:t> </a:t>
            </a:r>
            <a:r>
              <a:rPr lang="en-US" sz="1800" dirty="0">
                <a:solidFill>
                  <a:sysClr val="windowText" lastClr="000000"/>
                </a:solidFill>
                <a:latin typeface="+mn-lt"/>
              </a:rPr>
              <a:t>are</a:t>
            </a:r>
            <a:r>
              <a:rPr lang="en-US" sz="1800" spc="-3" dirty="0">
                <a:solidFill>
                  <a:sysClr val="windowText" lastClr="000000"/>
                </a:solidFill>
                <a:latin typeface="+mn-lt"/>
              </a:rPr>
              <a:t> </a:t>
            </a:r>
            <a:r>
              <a:rPr lang="en-US" sz="1800" dirty="0">
                <a:solidFill>
                  <a:sysClr val="windowText" lastClr="000000"/>
                </a:solidFill>
                <a:latin typeface="+mn-lt"/>
              </a:rPr>
              <a:t>always</a:t>
            </a:r>
            <a:r>
              <a:rPr lang="en-US" sz="1800" spc="-17" dirty="0">
                <a:solidFill>
                  <a:sysClr val="windowText" lastClr="000000"/>
                </a:solidFill>
                <a:latin typeface="+mn-lt"/>
              </a:rPr>
              <a:t> </a:t>
            </a:r>
            <a:r>
              <a:rPr lang="en-US" sz="1800" dirty="0">
                <a:solidFill>
                  <a:sysClr val="windowText" lastClr="000000"/>
                </a:solidFill>
                <a:latin typeface="+mn-lt"/>
              </a:rPr>
              <a:t>encouraged</a:t>
            </a:r>
            <a:r>
              <a:rPr lang="en-US" sz="1800" spc="-10" dirty="0">
                <a:solidFill>
                  <a:sysClr val="windowText" lastClr="000000"/>
                </a:solidFill>
                <a:latin typeface="+mn-lt"/>
              </a:rPr>
              <a:t> </a:t>
            </a:r>
            <a:r>
              <a:rPr lang="en-US" sz="1800" spc="-17" dirty="0">
                <a:solidFill>
                  <a:sysClr val="windowText" lastClr="000000"/>
                </a:solidFill>
                <a:latin typeface="+mn-lt"/>
              </a:rPr>
              <a:t>to </a:t>
            </a:r>
            <a:r>
              <a:rPr lang="en-US" sz="1800" dirty="0">
                <a:solidFill>
                  <a:sysClr val="windowText" lastClr="000000"/>
                </a:solidFill>
                <a:latin typeface="+mn-lt"/>
              </a:rPr>
              <a:t>consult</a:t>
            </a:r>
            <a:r>
              <a:rPr lang="en-US" sz="1800" spc="-14" dirty="0">
                <a:solidFill>
                  <a:sysClr val="windowText" lastClr="000000"/>
                </a:solidFill>
                <a:latin typeface="+mn-lt"/>
              </a:rPr>
              <a:t> </a:t>
            </a:r>
            <a:r>
              <a:rPr lang="en-US" sz="1800" dirty="0">
                <a:solidFill>
                  <a:sysClr val="windowText" lastClr="000000"/>
                </a:solidFill>
                <a:latin typeface="+mn-lt"/>
              </a:rPr>
              <a:t>with</a:t>
            </a:r>
            <a:r>
              <a:rPr lang="en-US" sz="1800" spc="-14" dirty="0">
                <a:solidFill>
                  <a:sysClr val="windowText" lastClr="000000"/>
                </a:solidFill>
                <a:latin typeface="+mn-lt"/>
              </a:rPr>
              <a:t> </a:t>
            </a:r>
            <a:r>
              <a:rPr lang="en-US" sz="1800" dirty="0">
                <a:solidFill>
                  <a:sysClr val="windowText" lastClr="000000"/>
                </a:solidFill>
                <a:latin typeface="+mn-lt"/>
              </a:rPr>
              <a:t>Purchasing</a:t>
            </a:r>
            <a:r>
              <a:rPr lang="en-US" sz="1800" spc="-3" dirty="0">
                <a:solidFill>
                  <a:sysClr val="windowText" lastClr="000000"/>
                </a:solidFill>
                <a:latin typeface="+mn-lt"/>
              </a:rPr>
              <a:t> </a:t>
            </a:r>
            <a:r>
              <a:rPr lang="en-US" sz="1800" dirty="0">
                <a:solidFill>
                  <a:sysClr val="windowText" lastClr="000000"/>
                </a:solidFill>
                <a:latin typeface="+mn-lt"/>
              </a:rPr>
              <a:t>Services</a:t>
            </a:r>
            <a:r>
              <a:rPr lang="en-US" sz="1800" spc="-17" dirty="0">
                <a:solidFill>
                  <a:sysClr val="windowText" lastClr="000000"/>
                </a:solidFill>
                <a:latin typeface="+mn-lt"/>
              </a:rPr>
              <a:t> </a:t>
            </a:r>
            <a:r>
              <a:rPr lang="en-US" sz="1800" dirty="0">
                <a:solidFill>
                  <a:sysClr val="windowText" lastClr="000000"/>
                </a:solidFill>
                <a:latin typeface="+mn-lt"/>
              </a:rPr>
              <a:t>at</a:t>
            </a:r>
            <a:r>
              <a:rPr lang="en-US" sz="1800" spc="-10" dirty="0">
                <a:solidFill>
                  <a:sysClr val="windowText" lastClr="000000"/>
                </a:solidFill>
                <a:latin typeface="+mn-lt"/>
              </a:rPr>
              <a:t> </a:t>
            </a:r>
            <a:r>
              <a:rPr lang="en-US" sz="1800" dirty="0">
                <a:solidFill>
                  <a:sysClr val="windowText" lastClr="000000"/>
                </a:solidFill>
                <a:latin typeface="+mn-lt"/>
              </a:rPr>
              <a:t>the</a:t>
            </a:r>
            <a:r>
              <a:rPr lang="en-US" sz="1800" spc="-10" dirty="0">
                <a:solidFill>
                  <a:sysClr val="windowText" lastClr="000000"/>
                </a:solidFill>
                <a:latin typeface="+mn-lt"/>
              </a:rPr>
              <a:t> </a:t>
            </a:r>
            <a:r>
              <a:rPr lang="en-US" sz="1800" dirty="0">
                <a:solidFill>
                  <a:sysClr val="windowText" lastClr="000000"/>
                </a:solidFill>
                <a:latin typeface="+mn-lt"/>
              </a:rPr>
              <a:t>beginning</a:t>
            </a:r>
            <a:r>
              <a:rPr lang="en-US" sz="1800" spc="-14" dirty="0">
                <a:solidFill>
                  <a:sysClr val="windowText" lastClr="000000"/>
                </a:solidFill>
                <a:latin typeface="+mn-lt"/>
              </a:rPr>
              <a:t> </a:t>
            </a:r>
            <a:r>
              <a:rPr lang="en-US" sz="1800" dirty="0">
                <a:solidFill>
                  <a:sysClr val="windowText" lastClr="000000"/>
                </a:solidFill>
                <a:latin typeface="+mn-lt"/>
              </a:rPr>
              <a:t>of</a:t>
            </a:r>
            <a:r>
              <a:rPr lang="en-US" sz="1800" spc="-7" dirty="0">
                <a:solidFill>
                  <a:sysClr val="windowText" lastClr="000000"/>
                </a:solidFill>
                <a:latin typeface="+mn-lt"/>
              </a:rPr>
              <a:t> </a:t>
            </a:r>
            <a:r>
              <a:rPr lang="en-US" sz="1800" dirty="0">
                <a:solidFill>
                  <a:sysClr val="windowText" lastClr="000000"/>
                </a:solidFill>
                <a:latin typeface="+mn-lt"/>
              </a:rPr>
              <a:t>the</a:t>
            </a:r>
            <a:r>
              <a:rPr lang="en-US" sz="1800" spc="-10" dirty="0">
                <a:solidFill>
                  <a:sysClr val="windowText" lastClr="000000"/>
                </a:solidFill>
                <a:latin typeface="+mn-lt"/>
              </a:rPr>
              <a:t> </a:t>
            </a:r>
            <a:r>
              <a:rPr lang="en-US" sz="1800" dirty="0">
                <a:solidFill>
                  <a:sysClr val="windowText" lastClr="000000"/>
                </a:solidFill>
                <a:latin typeface="+mn-lt"/>
              </a:rPr>
              <a:t>process.</a:t>
            </a:r>
          </a:p>
          <a:p>
            <a:pPr marL="294409" marR="51520" indent="-285750" defTabSz="623438">
              <a:buClrTx/>
              <a:buFont typeface="Arial" panose="020B0604020202020204" pitchFamily="34" charset="0"/>
              <a:buChar char="•"/>
            </a:pPr>
            <a:endParaRPr lang="en-US" dirty="0">
              <a:solidFill>
                <a:sysClr val="windowText" lastClr="000000"/>
              </a:solidFill>
            </a:endParaRPr>
          </a:p>
          <a:p>
            <a:pPr marL="294409" marR="51520" indent="-285750" defTabSz="623438">
              <a:buClrTx/>
              <a:buFont typeface="Arial" panose="020B0604020202020204" pitchFamily="34" charset="0"/>
              <a:buChar char="•"/>
            </a:pPr>
            <a:r>
              <a:rPr lang="en-US" sz="1800" dirty="0">
                <a:solidFill>
                  <a:sysClr val="windowText" lastClr="000000"/>
                </a:solidFill>
                <a:latin typeface="+mn-lt"/>
              </a:rPr>
              <a:t>An</a:t>
            </a:r>
            <a:r>
              <a:rPr lang="en-US" sz="1800" spc="-17" dirty="0">
                <a:solidFill>
                  <a:sysClr val="windowText" lastClr="000000"/>
                </a:solidFill>
                <a:latin typeface="+mn-lt"/>
              </a:rPr>
              <a:t> </a:t>
            </a:r>
            <a:r>
              <a:rPr lang="en-US" sz="1800" dirty="0">
                <a:solidFill>
                  <a:sysClr val="windowText" lastClr="000000"/>
                </a:solidFill>
                <a:latin typeface="+mn-lt"/>
              </a:rPr>
              <a:t>RFP</a:t>
            </a:r>
            <a:r>
              <a:rPr lang="en-US" sz="1800" spc="-7" dirty="0">
                <a:solidFill>
                  <a:sysClr val="windowText" lastClr="000000"/>
                </a:solidFill>
                <a:latin typeface="+mn-lt"/>
              </a:rPr>
              <a:t> </a:t>
            </a:r>
            <a:r>
              <a:rPr lang="en-US" sz="1800" dirty="0">
                <a:solidFill>
                  <a:sysClr val="windowText" lastClr="000000"/>
                </a:solidFill>
                <a:latin typeface="+mn-lt"/>
              </a:rPr>
              <a:t>is</a:t>
            </a:r>
            <a:r>
              <a:rPr lang="en-US" sz="1800" spc="-10" dirty="0">
                <a:solidFill>
                  <a:sysClr val="windowText" lastClr="000000"/>
                </a:solidFill>
                <a:latin typeface="+mn-lt"/>
              </a:rPr>
              <a:t> </a:t>
            </a:r>
            <a:r>
              <a:rPr lang="en-US" sz="1800" dirty="0">
                <a:solidFill>
                  <a:sysClr val="windowText" lastClr="000000"/>
                </a:solidFill>
                <a:latin typeface="+mn-lt"/>
              </a:rPr>
              <a:t>used</a:t>
            </a:r>
            <a:r>
              <a:rPr lang="en-US" sz="1800" spc="-7" dirty="0">
                <a:solidFill>
                  <a:sysClr val="windowText" lastClr="000000"/>
                </a:solidFill>
                <a:latin typeface="+mn-lt"/>
              </a:rPr>
              <a:t> </a:t>
            </a:r>
            <a:r>
              <a:rPr lang="en-US" sz="1800" dirty="0">
                <a:solidFill>
                  <a:sysClr val="windowText" lastClr="000000"/>
                </a:solidFill>
                <a:latin typeface="+mn-lt"/>
              </a:rPr>
              <a:t>when</a:t>
            </a:r>
            <a:r>
              <a:rPr lang="en-US" sz="1800" spc="-14" dirty="0">
                <a:solidFill>
                  <a:sysClr val="windowText" lastClr="000000"/>
                </a:solidFill>
                <a:latin typeface="+mn-lt"/>
              </a:rPr>
              <a:t> </a:t>
            </a:r>
            <a:r>
              <a:rPr lang="en-US" sz="1800" dirty="0">
                <a:solidFill>
                  <a:sysClr val="windowText" lastClr="000000"/>
                </a:solidFill>
                <a:latin typeface="+mn-lt"/>
              </a:rPr>
              <a:t>factors</a:t>
            </a:r>
            <a:r>
              <a:rPr lang="en-US" sz="1800" spc="-10" dirty="0">
                <a:solidFill>
                  <a:sysClr val="windowText" lastClr="000000"/>
                </a:solidFill>
                <a:latin typeface="+mn-lt"/>
              </a:rPr>
              <a:t> </a:t>
            </a:r>
            <a:r>
              <a:rPr lang="en-US" sz="1800" dirty="0">
                <a:solidFill>
                  <a:sysClr val="windowText" lastClr="000000"/>
                </a:solidFill>
                <a:latin typeface="+mn-lt"/>
              </a:rPr>
              <a:t>other</a:t>
            </a:r>
            <a:r>
              <a:rPr lang="en-US" sz="1800" spc="-14" dirty="0">
                <a:solidFill>
                  <a:sysClr val="windowText" lastClr="000000"/>
                </a:solidFill>
                <a:latin typeface="+mn-lt"/>
              </a:rPr>
              <a:t> </a:t>
            </a:r>
            <a:r>
              <a:rPr lang="en-US" sz="1800" dirty="0">
                <a:solidFill>
                  <a:sysClr val="windowText" lastClr="000000"/>
                </a:solidFill>
                <a:latin typeface="+mn-lt"/>
              </a:rPr>
              <a:t>than</a:t>
            </a:r>
            <a:r>
              <a:rPr lang="en-US" sz="1800" spc="-7" dirty="0">
                <a:solidFill>
                  <a:sysClr val="windowText" lastClr="000000"/>
                </a:solidFill>
                <a:latin typeface="+mn-lt"/>
              </a:rPr>
              <a:t> </a:t>
            </a:r>
            <a:r>
              <a:rPr lang="en-US" sz="1800" dirty="0">
                <a:solidFill>
                  <a:sysClr val="windowText" lastClr="000000"/>
                </a:solidFill>
                <a:latin typeface="+mn-lt"/>
              </a:rPr>
              <a:t>price</a:t>
            </a:r>
            <a:r>
              <a:rPr lang="en-US" sz="1800" spc="-14" dirty="0">
                <a:solidFill>
                  <a:sysClr val="windowText" lastClr="000000"/>
                </a:solidFill>
                <a:latin typeface="+mn-lt"/>
              </a:rPr>
              <a:t> </a:t>
            </a:r>
            <a:r>
              <a:rPr lang="en-US" sz="1800" dirty="0">
                <a:solidFill>
                  <a:sysClr val="windowText" lastClr="000000"/>
                </a:solidFill>
                <a:latin typeface="+mn-lt"/>
              </a:rPr>
              <a:t>(quality</a:t>
            </a:r>
            <a:r>
              <a:rPr lang="en-US" sz="1800" spc="-10" dirty="0">
                <a:solidFill>
                  <a:sysClr val="windowText" lastClr="000000"/>
                </a:solidFill>
                <a:latin typeface="+mn-lt"/>
              </a:rPr>
              <a:t> </a:t>
            </a:r>
            <a:r>
              <a:rPr lang="en-US" sz="1800" dirty="0">
                <a:solidFill>
                  <a:sysClr val="windowText" lastClr="000000"/>
                </a:solidFill>
                <a:latin typeface="+mn-lt"/>
              </a:rPr>
              <a:t>of</a:t>
            </a:r>
            <a:r>
              <a:rPr lang="en-US" sz="1800" spc="-17" dirty="0">
                <a:solidFill>
                  <a:sysClr val="windowText" lastClr="000000"/>
                </a:solidFill>
                <a:latin typeface="+mn-lt"/>
              </a:rPr>
              <a:t> </a:t>
            </a:r>
            <a:r>
              <a:rPr lang="en-US" sz="1800" dirty="0">
                <a:solidFill>
                  <a:sysClr val="windowText" lastClr="000000"/>
                </a:solidFill>
                <a:latin typeface="+mn-lt"/>
              </a:rPr>
              <a:t>goods,</a:t>
            </a:r>
            <a:r>
              <a:rPr lang="en-US" sz="1800" spc="-17" dirty="0">
                <a:solidFill>
                  <a:sysClr val="windowText" lastClr="000000"/>
                </a:solidFill>
                <a:latin typeface="+mn-lt"/>
              </a:rPr>
              <a:t> </a:t>
            </a:r>
            <a:r>
              <a:rPr lang="en-US" sz="1800" dirty="0">
                <a:solidFill>
                  <a:sysClr val="windowText" lastClr="000000"/>
                </a:solidFill>
                <a:latin typeface="+mn-lt"/>
              </a:rPr>
              <a:t>experience/qualifications</a:t>
            </a:r>
            <a:r>
              <a:rPr lang="en-US" sz="1800" spc="-14" dirty="0">
                <a:solidFill>
                  <a:sysClr val="windowText" lastClr="000000"/>
                </a:solidFill>
                <a:latin typeface="+mn-lt"/>
              </a:rPr>
              <a:t> </a:t>
            </a:r>
            <a:r>
              <a:rPr lang="en-US" sz="1800" dirty="0">
                <a:solidFill>
                  <a:sysClr val="windowText" lastClr="000000"/>
                </a:solidFill>
                <a:latin typeface="+mn-lt"/>
              </a:rPr>
              <a:t>of</a:t>
            </a:r>
            <a:r>
              <a:rPr lang="en-US" sz="1800" spc="-20" dirty="0">
                <a:solidFill>
                  <a:sysClr val="windowText" lastClr="000000"/>
                </a:solidFill>
                <a:latin typeface="+mn-lt"/>
              </a:rPr>
              <a:t> </a:t>
            </a:r>
            <a:r>
              <a:rPr lang="en-US" sz="1800" spc="-7" dirty="0">
                <a:solidFill>
                  <a:sysClr val="windowText" lastClr="000000"/>
                </a:solidFill>
                <a:latin typeface="+mn-lt"/>
              </a:rPr>
              <a:t>service </a:t>
            </a:r>
            <a:r>
              <a:rPr lang="en-US" sz="1800" dirty="0">
                <a:solidFill>
                  <a:sysClr val="windowText" lastClr="000000"/>
                </a:solidFill>
                <a:latin typeface="+mn-lt"/>
              </a:rPr>
              <a:t>providers,</a:t>
            </a:r>
            <a:r>
              <a:rPr lang="en-US" sz="1800" spc="-14" dirty="0">
                <a:solidFill>
                  <a:sysClr val="windowText" lastClr="000000"/>
                </a:solidFill>
                <a:latin typeface="+mn-lt"/>
              </a:rPr>
              <a:t> </a:t>
            </a:r>
            <a:r>
              <a:rPr lang="en-US" sz="1800" dirty="0">
                <a:solidFill>
                  <a:sysClr val="windowText" lastClr="000000"/>
                </a:solidFill>
                <a:latin typeface="+mn-lt"/>
              </a:rPr>
              <a:t>etc.)</a:t>
            </a:r>
            <a:r>
              <a:rPr lang="en-US" sz="1800" spc="-14" dirty="0">
                <a:solidFill>
                  <a:sysClr val="windowText" lastClr="000000"/>
                </a:solidFill>
                <a:latin typeface="+mn-lt"/>
              </a:rPr>
              <a:t> </a:t>
            </a:r>
            <a:r>
              <a:rPr lang="en-US" sz="1800" dirty="0">
                <a:solidFill>
                  <a:sysClr val="windowText" lastClr="000000"/>
                </a:solidFill>
                <a:latin typeface="+mn-lt"/>
              </a:rPr>
              <a:t>need</a:t>
            </a:r>
            <a:r>
              <a:rPr lang="en-US" sz="1800" spc="-14" dirty="0">
                <a:solidFill>
                  <a:sysClr val="windowText" lastClr="000000"/>
                </a:solidFill>
                <a:latin typeface="+mn-lt"/>
              </a:rPr>
              <a:t> </a:t>
            </a:r>
            <a:r>
              <a:rPr lang="en-US" sz="1800" dirty="0">
                <a:solidFill>
                  <a:sysClr val="windowText" lastClr="000000"/>
                </a:solidFill>
                <a:latin typeface="+mn-lt"/>
              </a:rPr>
              <a:t>to</a:t>
            </a:r>
            <a:r>
              <a:rPr lang="en-US" sz="1800" spc="-10" dirty="0">
                <a:solidFill>
                  <a:sysClr val="windowText" lastClr="000000"/>
                </a:solidFill>
                <a:latin typeface="+mn-lt"/>
              </a:rPr>
              <a:t> </a:t>
            </a:r>
            <a:r>
              <a:rPr lang="en-US" sz="1800" dirty="0">
                <a:solidFill>
                  <a:sysClr val="windowText" lastClr="000000"/>
                </a:solidFill>
                <a:latin typeface="+mn-lt"/>
              </a:rPr>
              <a:t>be</a:t>
            </a:r>
            <a:r>
              <a:rPr lang="en-US" sz="1800" spc="-7" dirty="0">
                <a:solidFill>
                  <a:sysClr val="windowText" lastClr="000000"/>
                </a:solidFill>
                <a:latin typeface="+mn-lt"/>
              </a:rPr>
              <a:t> </a:t>
            </a:r>
            <a:r>
              <a:rPr lang="en-US" sz="1800" dirty="0">
                <a:solidFill>
                  <a:sysClr val="windowText" lastClr="000000"/>
                </a:solidFill>
                <a:latin typeface="+mn-lt"/>
              </a:rPr>
              <a:t>considered. Before</a:t>
            </a:r>
            <a:r>
              <a:rPr lang="en-US" sz="1800" spc="-17" dirty="0">
                <a:solidFill>
                  <a:sysClr val="windowText" lastClr="000000"/>
                </a:solidFill>
                <a:latin typeface="+mn-lt"/>
              </a:rPr>
              <a:t> </a:t>
            </a:r>
            <a:r>
              <a:rPr lang="en-US" sz="1800" dirty="0">
                <a:solidFill>
                  <a:sysClr val="windowText" lastClr="000000"/>
                </a:solidFill>
                <a:latin typeface="+mn-lt"/>
              </a:rPr>
              <a:t>a</a:t>
            </a:r>
            <a:r>
              <a:rPr lang="en-US" sz="1800" spc="-7" dirty="0">
                <a:solidFill>
                  <a:sysClr val="windowText" lastClr="000000"/>
                </a:solidFill>
                <a:latin typeface="+mn-lt"/>
              </a:rPr>
              <a:t> </a:t>
            </a:r>
            <a:r>
              <a:rPr lang="en-US" sz="1800" dirty="0">
                <a:solidFill>
                  <a:sysClr val="windowText" lastClr="000000"/>
                </a:solidFill>
                <a:latin typeface="+mn-lt"/>
              </a:rPr>
              <a:t>vendor</a:t>
            </a:r>
            <a:r>
              <a:rPr lang="en-US" sz="1800" spc="-10" dirty="0">
                <a:solidFill>
                  <a:sysClr val="windowText" lastClr="000000"/>
                </a:solidFill>
                <a:latin typeface="+mn-lt"/>
              </a:rPr>
              <a:t> </a:t>
            </a:r>
            <a:r>
              <a:rPr lang="en-US" sz="1800" dirty="0">
                <a:solidFill>
                  <a:sysClr val="windowText" lastClr="000000"/>
                </a:solidFill>
                <a:latin typeface="+mn-lt"/>
              </a:rPr>
              <a:t>can</a:t>
            </a:r>
            <a:r>
              <a:rPr lang="en-US" sz="1800" spc="-10" dirty="0">
                <a:solidFill>
                  <a:sysClr val="windowText" lastClr="000000"/>
                </a:solidFill>
                <a:latin typeface="+mn-lt"/>
              </a:rPr>
              <a:t> </a:t>
            </a:r>
            <a:r>
              <a:rPr lang="en-US" sz="1800" dirty="0">
                <a:solidFill>
                  <a:sysClr val="windowText" lastClr="000000"/>
                </a:solidFill>
                <a:latin typeface="+mn-lt"/>
              </a:rPr>
              <a:t>be</a:t>
            </a:r>
            <a:r>
              <a:rPr lang="en-US" sz="1800" spc="-3" dirty="0">
                <a:solidFill>
                  <a:sysClr val="windowText" lastClr="000000"/>
                </a:solidFill>
                <a:latin typeface="+mn-lt"/>
              </a:rPr>
              <a:t> </a:t>
            </a:r>
            <a:r>
              <a:rPr lang="en-US" sz="1800" dirty="0">
                <a:solidFill>
                  <a:sysClr val="windowText" lastClr="000000"/>
                </a:solidFill>
                <a:latin typeface="+mn-lt"/>
              </a:rPr>
              <a:t>selected</a:t>
            </a:r>
            <a:r>
              <a:rPr lang="en-US" sz="1800" spc="-10" dirty="0">
                <a:solidFill>
                  <a:sysClr val="windowText" lastClr="000000"/>
                </a:solidFill>
                <a:latin typeface="+mn-lt"/>
              </a:rPr>
              <a:t> </a:t>
            </a:r>
            <a:r>
              <a:rPr lang="en-US" sz="1800" dirty="0">
                <a:solidFill>
                  <a:sysClr val="windowText" lastClr="000000"/>
                </a:solidFill>
                <a:latin typeface="+mn-lt"/>
              </a:rPr>
              <a:t>and</a:t>
            </a:r>
            <a:r>
              <a:rPr lang="en-US" sz="1800" spc="-10" dirty="0">
                <a:solidFill>
                  <a:sysClr val="windowText" lastClr="000000"/>
                </a:solidFill>
                <a:latin typeface="+mn-lt"/>
              </a:rPr>
              <a:t> </a:t>
            </a:r>
            <a:r>
              <a:rPr lang="en-US" sz="1800" dirty="0">
                <a:solidFill>
                  <a:sysClr val="windowText" lastClr="000000"/>
                </a:solidFill>
                <a:latin typeface="+mn-lt"/>
              </a:rPr>
              <a:t>an</a:t>
            </a:r>
            <a:r>
              <a:rPr lang="en-US" sz="1800" spc="-10" dirty="0">
                <a:solidFill>
                  <a:sysClr val="windowText" lastClr="000000"/>
                </a:solidFill>
                <a:latin typeface="+mn-lt"/>
              </a:rPr>
              <a:t> </a:t>
            </a:r>
            <a:r>
              <a:rPr lang="en-US" sz="1800" dirty="0">
                <a:solidFill>
                  <a:sysClr val="windowText" lastClr="000000"/>
                </a:solidFill>
                <a:latin typeface="+mn-lt"/>
              </a:rPr>
              <a:t>order</a:t>
            </a:r>
            <a:r>
              <a:rPr lang="en-US" sz="1800" spc="-10" dirty="0">
                <a:solidFill>
                  <a:sysClr val="windowText" lastClr="000000"/>
                </a:solidFill>
                <a:latin typeface="+mn-lt"/>
              </a:rPr>
              <a:t> </a:t>
            </a:r>
            <a:r>
              <a:rPr lang="en-US" sz="1800" dirty="0">
                <a:solidFill>
                  <a:sysClr val="windowText" lastClr="000000"/>
                </a:solidFill>
                <a:latin typeface="+mn-lt"/>
              </a:rPr>
              <a:t>placed</a:t>
            </a:r>
            <a:r>
              <a:rPr lang="en-US" sz="1800" spc="-3" dirty="0">
                <a:solidFill>
                  <a:sysClr val="windowText" lastClr="000000"/>
                </a:solidFill>
                <a:latin typeface="+mn-lt"/>
              </a:rPr>
              <a:t> </a:t>
            </a:r>
            <a:r>
              <a:rPr lang="en-US" sz="1800" dirty="0">
                <a:solidFill>
                  <a:sysClr val="windowText" lastClr="000000"/>
                </a:solidFill>
                <a:latin typeface="+mn-lt"/>
              </a:rPr>
              <a:t>(for</a:t>
            </a:r>
            <a:r>
              <a:rPr lang="en-US" sz="1800" spc="-10" dirty="0">
                <a:solidFill>
                  <a:sysClr val="windowText" lastClr="000000"/>
                </a:solidFill>
                <a:latin typeface="+mn-lt"/>
              </a:rPr>
              <a:t> </a:t>
            </a:r>
            <a:r>
              <a:rPr lang="en-US" sz="1800" dirty="0">
                <a:solidFill>
                  <a:sysClr val="windowText" lastClr="000000"/>
                </a:solidFill>
                <a:latin typeface="+mn-lt"/>
              </a:rPr>
              <a:t>purchases</a:t>
            </a:r>
            <a:r>
              <a:rPr lang="en-US" sz="1800" spc="-14" dirty="0">
                <a:solidFill>
                  <a:sysClr val="windowText" lastClr="000000"/>
                </a:solidFill>
                <a:latin typeface="+mn-lt"/>
              </a:rPr>
              <a:t> </a:t>
            </a:r>
            <a:r>
              <a:rPr lang="en-US" sz="1800" dirty="0">
                <a:solidFill>
                  <a:sysClr val="windowText" lastClr="000000"/>
                </a:solidFill>
                <a:latin typeface="+mn-lt"/>
              </a:rPr>
              <a:t>of</a:t>
            </a:r>
            <a:r>
              <a:rPr lang="en-US" sz="1800" spc="-7" dirty="0">
                <a:solidFill>
                  <a:sysClr val="windowText" lastClr="000000"/>
                </a:solidFill>
                <a:latin typeface="+mn-lt"/>
              </a:rPr>
              <a:t> </a:t>
            </a:r>
            <a:r>
              <a:rPr lang="en-US" sz="1800" dirty="0">
                <a:solidFill>
                  <a:sysClr val="windowText" lastClr="000000"/>
                </a:solidFill>
                <a:latin typeface="+mn-lt"/>
              </a:rPr>
              <a:t>$10,000</a:t>
            </a:r>
            <a:r>
              <a:rPr lang="en-US" sz="1800" spc="-3" dirty="0">
                <a:solidFill>
                  <a:sysClr val="windowText" lastClr="000000"/>
                </a:solidFill>
                <a:latin typeface="+mn-lt"/>
              </a:rPr>
              <a:t> </a:t>
            </a:r>
            <a:r>
              <a:rPr lang="en-US" sz="1800" dirty="0">
                <a:solidFill>
                  <a:sysClr val="windowText" lastClr="000000"/>
                </a:solidFill>
                <a:latin typeface="+mn-lt"/>
              </a:rPr>
              <a:t>or</a:t>
            </a:r>
            <a:r>
              <a:rPr lang="en-US" sz="1800" spc="-10" dirty="0">
                <a:solidFill>
                  <a:sysClr val="windowText" lastClr="000000"/>
                </a:solidFill>
                <a:latin typeface="+mn-lt"/>
              </a:rPr>
              <a:t> </a:t>
            </a:r>
            <a:r>
              <a:rPr lang="en-US" sz="1800" dirty="0">
                <a:solidFill>
                  <a:sysClr val="windowText" lastClr="000000"/>
                </a:solidFill>
                <a:latin typeface="+mn-lt"/>
              </a:rPr>
              <a:t>greater,</a:t>
            </a:r>
            <a:r>
              <a:rPr lang="en-US" sz="1800" spc="-17" dirty="0">
                <a:solidFill>
                  <a:sysClr val="windowText" lastClr="000000"/>
                </a:solidFill>
                <a:latin typeface="+mn-lt"/>
              </a:rPr>
              <a:t> </a:t>
            </a:r>
            <a:r>
              <a:rPr lang="en-US" sz="1800" dirty="0">
                <a:solidFill>
                  <a:sysClr val="windowText" lastClr="000000"/>
                </a:solidFill>
                <a:latin typeface="+mn-lt"/>
              </a:rPr>
              <a:t>but</a:t>
            </a:r>
            <a:r>
              <a:rPr lang="en-US" sz="1800" spc="-7" dirty="0">
                <a:solidFill>
                  <a:sysClr val="windowText" lastClr="000000"/>
                </a:solidFill>
                <a:latin typeface="+mn-lt"/>
              </a:rPr>
              <a:t> </a:t>
            </a:r>
            <a:r>
              <a:rPr lang="en-US" sz="1800" spc="-14" dirty="0">
                <a:solidFill>
                  <a:sysClr val="windowText" lastClr="000000"/>
                </a:solidFill>
                <a:latin typeface="+mn-lt"/>
              </a:rPr>
              <a:t>less </a:t>
            </a:r>
            <a:r>
              <a:rPr lang="en-US" sz="1800" dirty="0">
                <a:solidFill>
                  <a:sysClr val="windowText" lastClr="000000"/>
                </a:solidFill>
                <a:latin typeface="+mn-lt"/>
              </a:rPr>
              <a:t>than</a:t>
            </a:r>
            <a:r>
              <a:rPr lang="en-US" sz="1800" spc="-14" dirty="0">
                <a:solidFill>
                  <a:sysClr val="windowText" lastClr="000000"/>
                </a:solidFill>
                <a:latin typeface="+mn-lt"/>
              </a:rPr>
              <a:t> </a:t>
            </a:r>
            <a:r>
              <a:rPr lang="en-US" sz="1800" dirty="0">
                <a:solidFill>
                  <a:sysClr val="windowText" lastClr="000000"/>
                </a:solidFill>
                <a:latin typeface="+mn-lt"/>
              </a:rPr>
              <a:t>$100,000),</a:t>
            </a:r>
            <a:r>
              <a:rPr lang="en-US" sz="1800" spc="-17" dirty="0">
                <a:solidFill>
                  <a:sysClr val="windowText" lastClr="000000"/>
                </a:solidFill>
                <a:latin typeface="+mn-lt"/>
              </a:rPr>
              <a:t> </a:t>
            </a:r>
            <a:r>
              <a:rPr lang="en-US" sz="1800" dirty="0">
                <a:solidFill>
                  <a:sysClr val="windowText" lastClr="000000"/>
                </a:solidFill>
                <a:latin typeface="+mn-lt"/>
              </a:rPr>
              <a:t>college</a:t>
            </a:r>
            <a:r>
              <a:rPr lang="en-US" sz="1800" spc="-7" dirty="0">
                <a:solidFill>
                  <a:sysClr val="windowText" lastClr="000000"/>
                </a:solidFill>
                <a:latin typeface="+mn-lt"/>
              </a:rPr>
              <a:t> </a:t>
            </a:r>
            <a:r>
              <a:rPr lang="en-US" sz="1800" dirty="0">
                <a:solidFill>
                  <a:sysClr val="windowText" lastClr="000000"/>
                </a:solidFill>
                <a:latin typeface="+mn-lt"/>
              </a:rPr>
              <a:t>departments</a:t>
            </a:r>
            <a:r>
              <a:rPr lang="en-US" sz="1800" spc="-17" dirty="0">
                <a:solidFill>
                  <a:sysClr val="windowText" lastClr="000000"/>
                </a:solidFill>
                <a:latin typeface="+mn-lt"/>
              </a:rPr>
              <a:t> </a:t>
            </a:r>
            <a:r>
              <a:rPr lang="en-US" sz="1800" dirty="0">
                <a:solidFill>
                  <a:sysClr val="windowText" lastClr="000000"/>
                </a:solidFill>
                <a:latin typeface="+mn-lt"/>
              </a:rPr>
              <a:t>must</a:t>
            </a:r>
            <a:r>
              <a:rPr lang="en-US" sz="1800" spc="-17" dirty="0">
                <a:solidFill>
                  <a:sysClr val="windowText" lastClr="000000"/>
                </a:solidFill>
                <a:latin typeface="+mn-lt"/>
              </a:rPr>
              <a:t> </a:t>
            </a:r>
            <a:r>
              <a:rPr lang="en-US" sz="1800" dirty="0">
                <a:solidFill>
                  <a:sysClr val="windowText" lastClr="000000"/>
                </a:solidFill>
                <a:latin typeface="+mn-lt"/>
              </a:rPr>
              <a:t>first</a:t>
            </a:r>
            <a:r>
              <a:rPr lang="en-US" sz="1800" spc="-3" dirty="0">
                <a:solidFill>
                  <a:sysClr val="windowText" lastClr="000000"/>
                </a:solidFill>
                <a:latin typeface="+mn-lt"/>
              </a:rPr>
              <a:t> </a:t>
            </a:r>
            <a:r>
              <a:rPr lang="en-US" sz="1800" dirty="0">
                <a:solidFill>
                  <a:sysClr val="windowText" lastClr="000000"/>
                </a:solidFill>
                <a:latin typeface="+mn-lt"/>
              </a:rPr>
              <a:t>obtain</a:t>
            </a:r>
            <a:r>
              <a:rPr lang="en-US" sz="1800" spc="-14" dirty="0">
                <a:solidFill>
                  <a:sysClr val="windowText" lastClr="000000"/>
                </a:solidFill>
                <a:latin typeface="+mn-lt"/>
              </a:rPr>
              <a:t> </a:t>
            </a:r>
            <a:r>
              <a:rPr lang="en-US" sz="1800" dirty="0">
                <a:solidFill>
                  <a:sysClr val="windowText" lastClr="000000"/>
                </a:solidFill>
                <a:latin typeface="+mn-lt"/>
              </a:rPr>
              <a:t>a</a:t>
            </a:r>
            <a:r>
              <a:rPr lang="en-US" sz="1800" spc="-7" dirty="0">
                <a:solidFill>
                  <a:sysClr val="windowText" lastClr="000000"/>
                </a:solidFill>
                <a:latin typeface="+mn-lt"/>
              </a:rPr>
              <a:t> </a:t>
            </a:r>
            <a:r>
              <a:rPr lang="en-US" sz="1800" dirty="0">
                <a:solidFill>
                  <a:sysClr val="windowText" lastClr="000000"/>
                </a:solidFill>
                <a:latin typeface="+mn-lt"/>
              </a:rPr>
              <a:t>minimum</a:t>
            </a:r>
            <a:r>
              <a:rPr lang="en-US" sz="1800" spc="-14" dirty="0">
                <a:solidFill>
                  <a:sysClr val="windowText" lastClr="000000"/>
                </a:solidFill>
                <a:latin typeface="+mn-lt"/>
              </a:rPr>
              <a:t> </a:t>
            </a:r>
            <a:r>
              <a:rPr lang="en-US" sz="1800" dirty="0">
                <a:solidFill>
                  <a:sysClr val="windowText" lastClr="000000"/>
                </a:solidFill>
                <a:latin typeface="+mn-lt"/>
              </a:rPr>
              <a:t>of</a:t>
            </a:r>
            <a:r>
              <a:rPr lang="en-US" sz="1800" spc="-17" dirty="0">
                <a:solidFill>
                  <a:sysClr val="windowText" lastClr="000000"/>
                </a:solidFill>
                <a:latin typeface="+mn-lt"/>
              </a:rPr>
              <a:t> </a:t>
            </a:r>
            <a:r>
              <a:rPr lang="en-US" sz="1800" dirty="0">
                <a:solidFill>
                  <a:sysClr val="windowText" lastClr="000000"/>
                </a:solidFill>
                <a:latin typeface="+mn-lt"/>
              </a:rPr>
              <a:t>three</a:t>
            </a:r>
            <a:r>
              <a:rPr lang="en-US" sz="1800" spc="-7" dirty="0">
                <a:solidFill>
                  <a:sysClr val="windowText" lastClr="000000"/>
                </a:solidFill>
                <a:latin typeface="+mn-lt"/>
              </a:rPr>
              <a:t> </a:t>
            </a:r>
            <a:r>
              <a:rPr lang="en-US" sz="1800" dirty="0">
                <a:solidFill>
                  <a:sysClr val="windowText" lastClr="000000"/>
                </a:solidFill>
                <a:latin typeface="+mn-lt"/>
              </a:rPr>
              <a:t>Responsible</a:t>
            </a:r>
            <a:r>
              <a:rPr lang="en-US" sz="1800" spc="-10" dirty="0">
                <a:solidFill>
                  <a:sysClr val="windowText" lastClr="000000"/>
                </a:solidFill>
                <a:latin typeface="+mn-lt"/>
              </a:rPr>
              <a:t> </a:t>
            </a:r>
            <a:r>
              <a:rPr lang="en-US" sz="1800" spc="-17" dirty="0">
                <a:solidFill>
                  <a:sysClr val="windowText" lastClr="000000"/>
                </a:solidFill>
                <a:latin typeface="+mn-lt"/>
              </a:rPr>
              <a:t>and </a:t>
            </a:r>
            <a:r>
              <a:rPr lang="en-US" sz="1800" dirty="0">
                <a:solidFill>
                  <a:sysClr val="windowText" lastClr="000000"/>
                </a:solidFill>
                <a:latin typeface="+mn-lt"/>
              </a:rPr>
              <a:t>Responsive</a:t>
            </a:r>
            <a:r>
              <a:rPr lang="en-US" sz="1800" spc="-17" dirty="0">
                <a:solidFill>
                  <a:sysClr val="windowText" lastClr="000000"/>
                </a:solidFill>
                <a:latin typeface="+mn-lt"/>
              </a:rPr>
              <a:t> </a:t>
            </a:r>
            <a:r>
              <a:rPr lang="en-US" sz="1800" spc="-7" dirty="0">
                <a:solidFill>
                  <a:sysClr val="windowText" lastClr="000000"/>
                </a:solidFill>
                <a:latin typeface="+mn-lt"/>
              </a:rPr>
              <a:t>Proposals. </a:t>
            </a:r>
          </a:p>
          <a:p>
            <a:pPr marL="294409" marR="51520" indent="-285750" defTabSz="623438">
              <a:buClrTx/>
              <a:buFont typeface="Arial" panose="020B0604020202020204" pitchFamily="34" charset="0"/>
              <a:buChar char="•"/>
            </a:pPr>
            <a:endParaRPr lang="en-US" spc="-7" dirty="0">
              <a:solidFill>
                <a:sysClr val="windowText" lastClr="000000"/>
              </a:solidFill>
            </a:endParaRPr>
          </a:p>
          <a:p>
            <a:pPr marL="294409" marR="51520" indent="-285750" defTabSz="623438">
              <a:buClrTx/>
              <a:buFont typeface="Arial" panose="020B0604020202020204" pitchFamily="34" charset="0"/>
              <a:buChar char="•"/>
            </a:pPr>
            <a:r>
              <a:rPr lang="en-US" sz="1800" dirty="0">
                <a:solidFill>
                  <a:sysClr val="windowText" lastClr="000000"/>
                </a:solidFill>
                <a:latin typeface="+mn-lt"/>
              </a:rPr>
              <a:t>This</a:t>
            </a:r>
            <a:r>
              <a:rPr lang="en-US" sz="1800" spc="-17" dirty="0">
                <a:solidFill>
                  <a:sysClr val="windowText" lastClr="000000"/>
                </a:solidFill>
                <a:latin typeface="+mn-lt"/>
              </a:rPr>
              <a:t> </a:t>
            </a:r>
            <a:r>
              <a:rPr lang="en-US" sz="1800" dirty="0">
                <a:solidFill>
                  <a:sysClr val="windowText" lastClr="000000"/>
                </a:solidFill>
                <a:latin typeface="+mn-lt"/>
              </a:rPr>
              <a:t>process</a:t>
            </a:r>
            <a:r>
              <a:rPr lang="en-US" sz="1800" spc="-10" dirty="0">
                <a:solidFill>
                  <a:sysClr val="windowText" lastClr="000000"/>
                </a:solidFill>
                <a:latin typeface="+mn-lt"/>
              </a:rPr>
              <a:t> </a:t>
            </a:r>
            <a:r>
              <a:rPr lang="en-US" sz="1800" dirty="0">
                <a:solidFill>
                  <a:sysClr val="windowText" lastClr="000000"/>
                </a:solidFill>
                <a:latin typeface="+mn-lt"/>
              </a:rPr>
              <a:t>closely</a:t>
            </a:r>
            <a:r>
              <a:rPr lang="en-US" sz="1800" spc="-10" dirty="0">
                <a:solidFill>
                  <a:sysClr val="windowText" lastClr="000000"/>
                </a:solidFill>
                <a:latin typeface="+mn-lt"/>
              </a:rPr>
              <a:t> </a:t>
            </a:r>
            <a:r>
              <a:rPr lang="en-US" sz="1800" dirty="0">
                <a:solidFill>
                  <a:sysClr val="windowText" lastClr="000000"/>
                </a:solidFill>
                <a:latin typeface="+mn-lt"/>
              </a:rPr>
              <a:t>resembles</a:t>
            </a:r>
            <a:r>
              <a:rPr lang="en-US" sz="1800" spc="-10" dirty="0">
                <a:solidFill>
                  <a:sysClr val="windowText" lastClr="000000"/>
                </a:solidFill>
                <a:latin typeface="+mn-lt"/>
              </a:rPr>
              <a:t> </a:t>
            </a:r>
            <a:r>
              <a:rPr lang="en-US" sz="1800" dirty="0">
                <a:solidFill>
                  <a:sysClr val="windowText" lastClr="000000"/>
                </a:solidFill>
                <a:latin typeface="+mn-lt"/>
              </a:rPr>
              <a:t>a</a:t>
            </a:r>
            <a:r>
              <a:rPr lang="en-US" sz="1800" spc="-14" dirty="0">
                <a:solidFill>
                  <a:sysClr val="windowText" lastClr="000000"/>
                </a:solidFill>
                <a:latin typeface="+mn-lt"/>
              </a:rPr>
              <a:t> </a:t>
            </a:r>
            <a:r>
              <a:rPr lang="en-US" sz="1800" dirty="0">
                <a:solidFill>
                  <a:sysClr val="windowText" lastClr="000000"/>
                </a:solidFill>
                <a:latin typeface="+mn-lt"/>
              </a:rPr>
              <a:t>hiring</a:t>
            </a:r>
            <a:r>
              <a:rPr lang="en-US" sz="1800" spc="-7" dirty="0">
                <a:solidFill>
                  <a:sysClr val="windowText" lastClr="000000"/>
                </a:solidFill>
                <a:latin typeface="+mn-lt"/>
              </a:rPr>
              <a:t> </a:t>
            </a:r>
            <a:r>
              <a:rPr lang="en-US" sz="1800" dirty="0">
                <a:solidFill>
                  <a:sysClr val="windowText" lastClr="000000"/>
                </a:solidFill>
                <a:latin typeface="+mn-lt"/>
              </a:rPr>
              <a:t>committee,</a:t>
            </a:r>
            <a:r>
              <a:rPr lang="en-US" sz="1800" spc="-10" dirty="0">
                <a:solidFill>
                  <a:sysClr val="windowText" lastClr="000000"/>
                </a:solidFill>
                <a:latin typeface="+mn-lt"/>
              </a:rPr>
              <a:t> </a:t>
            </a:r>
            <a:r>
              <a:rPr lang="en-US" sz="1800" dirty="0">
                <a:solidFill>
                  <a:sysClr val="windowText" lastClr="000000"/>
                </a:solidFill>
                <a:latin typeface="+mn-lt"/>
              </a:rPr>
              <a:t>in</a:t>
            </a:r>
            <a:r>
              <a:rPr lang="en-US" sz="1800" spc="-10" dirty="0">
                <a:solidFill>
                  <a:sysClr val="windowText" lastClr="000000"/>
                </a:solidFill>
                <a:latin typeface="+mn-lt"/>
              </a:rPr>
              <a:t> </a:t>
            </a:r>
            <a:r>
              <a:rPr lang="en-US" sz="1800" dirty="0">
                <a:solidFill>
                  <a:sysClr val="windowText" lastClr="000000"/>
                </a:solidFill>
                <a:latin typeface="+mn-lt"/>
              </a:rPr>
              <a:t>that</a:t>
            </a:r>
            <a:r>
              <a:rPr lang="en-US" sz="1800" spc="-7" dirty="0">
                <a:solidFill>
                  <a:sysClr val="windowText" lastClr="000000"/>
                </a:solidFill>
                <a:latin typeface="+mn-lt"/>
              </a:rPr>
              <a:t> </a:t>
            </a:r>
            <a:r>
              <a:rPr lang="en-US" sz="1800" dirty="0">
                <a:solidFill>
                  <a:sysClr val="windowText" lastClr="000000"/>
                </a:solidFill>
                <a:latin typeface="+mn-lt"/>
              </a:rPr>
              <a:t>the</a:t>
            </a:r>
            <a:r>
              <a:rPr lang="en-US" sz="1800" spc="-7" dirty="0">
                <a:solidFill>
                  <a:sysClr val="windowText" lastClr="000000"/>
                </a:solidFill>
                <a:latin typeface="+mn-lt"/>
              </a:rPr>
              <a:t> </a:t>
            </a:r>
            <a:r>
              <a:rPr lang="en-US" sz="1800" dirty="0">
                <a:solidFill>
                  <a:sysClr val="windowText" lastClr="000000"/>
                </a:solidFill>
                <a:latin typeface="+mn-lt"/>
              </a:rPr>
              <a:t>potential</a:t>
            </a:r>
            <a:r>
              <a:rPr lang="en-US" sz="1800" spc="-14" dirty="0">
                <a:solidFill>
                  <a:sysClr val="windowText" lastClr="000000"/>
                </a:solidFill>
                <a:latin typeface="+mn-lt"/>
              </a:rPr>
              <a:t> </a:t>
            </a:r>
            <a:r>
              <a:rPr lang="en-US" sz="1800" dirty="0">
                <a:solidFill>
                  <a:sysClr val="windowText" lastClr="000000"/>
                </a:solidFill>
                <a:latin typeface="+mn-lt"/>
              </a:rPr>
              <a:t>vendors</a:t>
            </a:r>
            <a:r>
              <a:rPr lang="en-US" sz="1800" spc="-17" dirty="0">
                <a:solidFill>
                  <a:sysClr val="windowText" lastClr="000000"/>
                </a:solidFill>
                <a:latin typeface="+mn-lt"/>
              </a:rPr>
              <a:t> </a:t>
            </a:r>
            <a:r>
              <a:rPr lang="en-US" sz="1800" dirty="0">
                <a:solidFill>
                  <a:sysClr val="windowText" lastClr="000000"/>
                </a:solidFill>
                <a:latin typeface="+mn-lt"/>
              </a:rPr>
              <a:t>are</a:t>
            </a:r>
            <a:r>
              <a:rPr lang="en-US" sz="1800" spc="-7" dirty="0">
                <a:solidFill>
                  <a:sysClr val="windowText" lastClr="000000"/>
                </a:solidFill>
                <a:latin typeface="+mn-lt"/>
              </a:rPr>
              <a:t> </a:t>
            </a:r>
            <a:r>
              <a:rPr lang="en-US" sz="1800" dirty="0">
                <a:solidFill>
                  <a:sysClr val="windowText" lastClr="000000"/>
                </a:solidFill>
                <a:latin typeface="+mn-lt"/>
              </a:rPr>
              <a:t>given</a:t>
            </a:r>
            <a:r>
              <a:rPr lang="en-US" sz="1800" spc="-10" dirty="0">
                <a:solidFill>
                  <a:sysClr val="windowText" lastClr="000000"/>
                </a:solidFill>
                <a:latin typeface="+mn-lt"/>
              </a:rPr>
              <a:t> </a:t>
            </a:r>
            <a:r>
              <a:rPr lang="en-US" sz="1800" spc="-34" dirty="0">
                <a:solidFill>
                  <a:sysClr val="windowText" lastClr="000000"/>
                </a:solidFill>
                <a:latin typeface="+mn-lt"/>
              </a:rPr>
              <a:t>a </a:t>
            </a:r>
            <a:r>
              <a:rPr lang="en-US" sz="1800" dirty="0">
                <a:solidFill>
                  <a:sysClr val="windowText" lastClr="000000"/>
                </a:solidFill>
                <a:latin typeface="+mn-lt"/>
              </a:rPr>
              <a:t>description</a:t>
            </a:r>
            <a:r>
              <a:rPr lang="en-US" sz="1800" spc="-17" dirty="0">
                <a:solidFill>
                  <a:sysClr val="windowText" lastClr="000000"/>
                </a:solidFill>
                <a:latin typeface="+mn-lt"/>
              </a:rPr>
              <a:t> </a:t>
            </a:r>
            <a:r>
              <a:rPr lang="en-US" sz="1800" dirty="0">
                <a:solidFill>
                  <a:sysClr val="windowText" lastClr="000000"/>
                </a:solidFill>
                <a:latin typeface="+mn-lt"/>
              </a:rPr>
              <a:t>of</a:t>
            </a:r>
            <a:r>
              <a:rPr lang="en-US" sz="1800" spc="-7" dirty="0">
                <a:solidFill>
                  <a:sysClr val="windowText" lastClr="000000"/>
                </a:solidFill>
                <a:latin typeface="+mn-lt"/>
              </a:rPr>
              <a:t> </a:t>
            </a:r>
            <a:r>
              <a:rPr lang="en-US" sz="1800" dirty="0">
                <a:solidFill>
                  <a:sysClr val="windowText" lastClr="000000"/>
                </a:solidFill>
                <a:latin typeface="+mn-lt"/>
              </a:rPr>
              <a:t>what</a:t>
            </a:r>
            <a:r>
              <a:rPr lang="en-US" sz="1800" spc="-14" dirty="0">
                <a:solidFill>
                  <a:sysClr val="windowText" lastClr="000000"/>
                </a:solidFill>
                <a:latin typeface="+mn-lt"/>
              </a:rPr>
              <a:t> </a:t>
            </a:r>
            <a:r>
              <a:rPr lang="en-US" sz="1800" dirty="0">
                <a:solidFill>
                  <a:sysClr val="windowText" lastClr="000000"/>
                </a:solidFill>
                <a:latin typeface="+mn-lt"/>
              </a:rPr>
              <a:t>the</a:t>
            </a:r>
            <a:r>
              <a:rPr lang="en-US" sz="1800" spc="-7" dirty="0">
                <a:solidFill>
                  <a:sysClr val="windowText" lastClr="000000"/>
                </a:solidFill>
                <a:latin typeface="+mn-lt"/>
              </a:rPr>
              <a:t> </a:t>
            </a:r>
            <a:r>
              <a:rPr lang="en-US" sz="1800" dirty="0">
                <a:solidFill>
                  <a:sysClr val="windowText" lastClr="000000"/>
                </a:solidFill>
                <a:latin typeface="+mn-lt"/>
              </a:rPr>
              <a:t>college</a:t>
            </a:r>
            <a:r>
              <a:rPr lang="en-US" sz="1800" spc="-10" dirty="0">
                <a:solidFill>
                  <a:sysClr val="windowText" lastClr="000000"/>
                </a:solidFill>
                <a:latin typeface="+mn-lt"/>
              </a:rPr>
              <a:t> </a:t>
            </a:r>
            <a:r>
              <a:rPr lang="en-US" sz="1800" dirty="0">
                <a:solidFill>
                  <a:sysClr val="windowText" lastClr="000000"/>
                </a:solidFill>
                <a:latin typeface="+mn-lt"/>
              </a:rPr>
              <a:t>needs,</a:t>
            </a:r>
            <a:r>
              <a:rPr lang="en-US" sz="1800" spc="-3" dirty="0">
                <a:solidFill>
                  <a:sysClr val="windowText" lastClr="000000"/>
                </a:solidFill>
                <a:latin typeface="+mn-lt"/>
              </a:rPr>
              <a:t> </a:t>
            </a:r>
            <a:r>
              <a:rPr lang="en-US" sz="1800" dirty="0">
                <a:solidFill>
                  <a:sysClr val="windowText" lastClr="000000"/>
                </a:solidFill>
                <a:latin typeface="+mn-lt"/>
              </a:rPr>
              <a:t>called</a:t>
            </a:r>
            <a:r>
              <a:rPr lang="en-US" sz="1800" spc="-7" dirty="0">
                <a:solidFill>
                  <a:sysClr val="windowText" lastClr="000000"/>
                </a:solidFill>
                <a:latin typeface="+mn-lt"/>
              </a:rPr>
              <a:t> </a:t>
            </a:r>
            <a:r>
              <a:rPr lang="en-US" sz="1800" dirty="0">
                <a:solidFill>
                  <a:sysClr val="windowText" lastClr="000000"/>
                </a:solidFill>
                <a:latin typeface="+mn-lt"/>
              </a:rPr>
              <a:t>a</a:t>
            </a:r>
            <a:r>
              <a:rPr lang="en-US" sz="1800" spc="-3" dirty="0">
                <a:solidFill>
                  <a:sysClr val="windowText" lastClr="000000"/>
                </a:solidFill>
                <a:latin typeface="+mn-lt"/>
              </a:rPr>
              <a:t> </a:t>
            </a:r>
            <a:r>
              <a:rPr lang="en-US" sz="1800" dirty="0">
                <a:solidFill>
                  <a:sysClr val="windowText" lastClr="000000"/>
                </a:solidFill>
                <a:latin typeface="+mn-lt"/>
              </a:rPr>
              <a:t>Scope</a:t>
            </a:r>
            <a:r>
              <a:rPr lang="en-US" sz="1800" spc="-3" dirty="0">
                <a:solidFill>
                  <a:sysClr val="windowText" lastClr="000000"/>
                </a:solidFill>
                <a:latin typeface="+mn-lt"/>
              </a:rPr>
              <a:t> </a:t>
            </a:r>
            <a:r>
              <a:rPr lang="en-US" sz="1800" dirty="0">
                <a:solidFill>
                  <a:sysClr val="windowText" lastClr="000000"/>
                </a:solidFill>
                <a:latin typeface="+mn-lt"/>
              </a:rPr>
              <a:t>Of</a:t>
            </a:r>
            <a:r>
              <a:rPr lang="en-US" sz="1800" spc="-3" dirty="0">
                <a:solidFill>
                  <a:sysClr val="windowText" lastClr="000000"/>
                </a:solidFill>
                <a:latin typeface="+mn-lt"/>
              </a:rPr>
              <a:t> </a:t>
            </a:r>
            <a:r>
              <a:rPr lang="en-US" sz="1800" dirty="0">
                <a:solidFill>
                  <a:sysClr val="windowText" lastClr="000000"/>
                </a:solidFill>
                <a:latin typeface="+mn-lt"/>
              </a:rPr>
              <a:t>Work,</a:t>
            </a:r>
            <a:r>
              <a:rPr lang="en-US" sz="1800" spc="-3" dirty="0">
                <a:solidFill>
                  <a:sysClr val="windowText" lastClr="000000"/>
                </a:solidFill>
                <a:latin typeface="+mn-lt"/>
              </a:rPr>
              <a:t> </a:t>
            </a:r>
            <a:r>
              <a:rPr lang="en-US" sz="1800" dirty="0">
                <a:solidFill>
                  <a:sysClr val="windowText" lastClr="000000"/>
                </a:solidFill>
                <a:latin typeface="+mn-lt"/>
              </a:rPr>
              <a:t>and</a:t>
            </a:r>
            <a:r>
              <a:rPr lang="en-US" sz="1800" spc="-7" dirty="0">
                <a:solidFill>
                  <a:sysClr val="windowText" lastClr="000000"/>
                </a:solidFill>
                <a:latin typeface="+mn-lt"/>
              </a:rPr>
              <a:t> </a:t>
            </a:r>
            <a:r>
              <a:rPr lang="en-US" sz="1800" dirty="0">
                <a:solidFill>
                  <a:sysClr val="windowText" lastClr="000000"/>
                </a:solidFill>
                <a:latin typeface="+mn-lt"/>
              </a:rPr>
              <a:t>a</a:t>
            </a:r>
            <a:r>
              <a:rPr lang="en-US" sz="1800" spc="-3" dirty="0">
                <a:solidFill>
                  <a:sysClr val="windowText" lastClr="000000"/>
                </a:solidFill>
                <a:latin typeface="+mn-lt"/>
              </a:rPr>
              <a:t> </a:t>
            </a:r>
            <a:r>
              <a:rPr lang="en-US" sz="1800" dirty="0">
                <a:solidFill>
                  <a:sysClr val="windowText" lastClr="000000"/>
                </a:solidFill>
                <a:latin typeface="+mn-lt"/>
              </a:rPr>
              <a:t>set</a:t>
            </a:r>
            <a:r>
              <a:rPr lang="en-US" sz="1800" spc="-14" dirty="0">
                <a:solidFill>
                  <a:sysClr val="windowText" lastClr="000000"/>
                </a:solidFill>
                <a:latin typeface="+mn-lt"/>
              </a:rPr>
              <a:t> </a:t>
            </a:r>
            <a:r>
              <a:rPr lang="en-US" sz="1800" dirty="0">
                <a:solidFill>
                  <a:sysClr val="windowText" lastClr="000000"/>
                </a:solidFill>
                <a:latin typeface="+mn-lt"/>
              </a:rPr>
              <a:t>of</a:t>
            </a:r>
            <a:r>
              <a:rPr lang="en-US" sz="1800" spc="-7" dirty="0">
                <a:solidFill>
                  <a:sysClr val="windowText" lastClr="000000"/>
                </a:solidFill>
                <a:latin typeface="+mn-lt"/>
              </a:rPr>
              <a:t> </a:t>
            </a:r>
            <a:r>
              <a:rPr lang="en-US" sz="1800" dirty="0">
                <a:solidFill>
                  <a:sysClr val="windowText" lastClr="000000"/>
                </a:solidFill>
                <a:latin typeface="+mn-lt"/>
              </a:rPr>
              <a:t>questions</a:t>
            </a:r>
            <a:r>
              <a:rPr lang="en-US" sz="1800" spc="-14" dirty="0">
                <a:solidFill>
                  <a:sysClr val="windowText" lastClr="000000"/>
                </a:solidFill>
                <a:latin typeface="+mn-lt"/>
              </a:rPr>
              <a:t> </a:t>
            </a:r>
            <a:r>
              <a:rPr lang="en-US" sz="1800" dirty="0">
                <a:solidFill>
                  <a:sysClr val="windowText" lastClr="000000"/>
                </a:solidFill>
                <a:latin typeface="+mn-lt"/>
              </a:rPr>
              <a:t>to</a:t>
            </a:r>
            <a:r>
              <a:rPr lang="en-US" sz="1800" spc="-10" dirty="0">
                <a:solidFill>
                  <a:sysClr val="windowText" lastClr="000000"/>
                </a:solidFill>
                <a:latin typeface="+mn-lt"/>
              </a:rPr>
              <a:t> </a:t>
            </a:r>
            <a:r>
              <a:rPr lang="en-US" sz="1800" dirty="0">
                <a:solidFill>
                  <a:sysClr val="windowText" lastClr="000000"/>
                </a:solidFill>
                <a:latin typeface="+mn-lt"/>
              </a:rPr>
              <a:t>be </a:t>
            </a:r>
            <a:r>
              <a:rPr lang="en-US" sz="1800" spc="-7" dirty="0">
                <a:solidFill>
                  <a:sysClr val="windowText" lastClr="000000"/>
                </a:solidFill>
                <a:latin typeface="+mn-lt"/>
              </a:rPr>
              <a:t>answered </a:t>
            </a:r>
            <a:r>
              <a:rPr lang="en-US" sz="1800" dirty="0">
                <a:solidFill>
                  <a:sysClr val="windowText" lastClr="000000"/>
                </a:solidFill>
                <a:latin typeface="+mn-lt"/>
              </a:rPr>
              <a:t>in</a:t>
            </a:r>
            <a:r>
              <a:rPr lang="en-US" sz="1800" spc="-10" dirty="0">
                <a:solidFill>
                  <a:sysClr val="windowText" lastClr="000000"/>
                </a:solidFill>
                <a:latin typeface="+mn-lt"/>
              </a:rPr>
              <a:t> </a:t>
            </a:r>
            <a:r>
              <a:rPr lang="en-US" sz="1800" dirty="0">
                <a:solidFill>
                  <a:sysClr val="windowText" lastClr="000000"/>
                </a:solidFill>
                <a:latin typeface="+mn-lt"/>
              </a:rPr>
              <a:t>the</a:t>
            </a:r>
            <a:r>
              <a:rPr lang="en-US" sz="1800" spc="-10" dirty="0">
                <a:solidFill>
                  <a:sysClr val="windowText" lastClr="000000"/>
                </a:solidFill>
                <a:latin typeface="+mn-lt"/>
              </a:rPr>
              <a:t> </a:t>
            </a:r>
            <a:r>
              <a:rPr lang="en-US" sz="1800" dirty="0">
                <a:solidFill>
                  <a:sysClr val="windowText" lastClr="000000"/>
                </a:solidFill>
                <a:latin typeface="+mn-lt"/>
              </a:rPr>
              <a:t>form of</a:t>
            </a:r>
            <a:r>
              <a:rPr lang="en-US" sz="1800" spc="-14" dirty="0">
                <a:solidFill>
                  <a:sysClr val="windowText" lastClr="000000"/>
                </a:solidFill>
                <a:latin typeface="+mn-lt"/>
              </a:rPr>
              <a:t> </a:t>
            </a:r>
            <a:r>
              <a:rPr lang="en-US" sz="1800" dirty="0">
                <a:solidFill>
                  <a:sysClr val="windowText" lastClr="000000"/>
                </a:solidFill>
                <a:latin typeface="+mn-lt"/>
              </a:rPr>
              <a:t>a</a:t>
            </a:r>
            <a:r>
              <a:rPr lang="en-US" sz="1800" spc="-3" dirty="0">
                <a:solidFill>
                  <a:sysClr val="windowText" lastClr="000000"/>
                </a:solidFill>
                <a:latin typeface="+mn-lt"/>
              </a:rPr>
              <a:t> </a:t>
            </a:r>
            <a:r>
              <a:rPr lang="en-US" sz="1800" dirty="0">
                <a:solidFill>
                  <a:sysClr val="windowText" lastClr="000000"/>
                </a:solidFill>
                <a:latin typeface="+mn-lt"/>
              </a:rPr>
              <a:t>Proposal.</a:t>
            </a:r>
            <a:r>
              <a:rPr lang="en-US" sz="1800" spc="215" dirty="0">
                <a:solidFill>
                  <a:sysClr val="windowText" lastClr="000000"/>
                </a:solidFill>
                <a:latin typeface="+mn-lt"/>
              </a:rPr>
              <a:t> </a:t>
            </a:r>
            <a:r>
              <a:rPr lang="en-US" sz="1800" dirty="0">
                <a:solidFill>
                  <a:sysClr val="windowText" lastClr="000000"/>
                </a:solidFill>
                <a:latin typeface="+mn-lt"/>
              </a:rPr>
              <a:t>Then,</a:t>
            </a:r>
            <a:r>
              <a:rPr lang="en-US" sz="1800" spc="-14" dirty="0">
                <a:solidFill>
                  <a:sysClr val="windowText" lastClr="000000"/>
                </a:solidFill>
                <a:latin typeface="+mn-lt"/>
              </a:rPr>
              <a:t> </a:t>
            </a:r>
            <a:r>
              <a:rPr lang="en-US" sz="1800" dirty="0">
                <a:solidFill>
                  <a:sysClr val="windowText" lastClr="000000"/>
                </a:solidFill>
                <a:latin typeface="+mn-lt"/>
              </a:rPr>
              <a:t>the</a:t>
            </a:r>
            <a:r>
              <a:rPr lang="en-US" sz="1800" spc="-3" dirty="0">
                <a:solidFill>
                  <a:sysClr val="windowText" lastClr="000000"/>
                </a:solidFill>
                <a:latin typeface="+mn-lt"/>
              </a:rPr>
              <a:t> </a:t>
            </a:r>
            <a:r>
              <a:rPr lang="en-US" sz="1800" dirty="0">
                <a:solidFill>
                  <a:sysClr val="windowText" lastClr="000000"/>
                </a:solidFill>
                <a:latin typeface="+mn-lt"/>
              </a:rPr>
              <a:t>College</a:t>
            </a:r>
            <a:r>
              <a:rPr lang="en-US" sz="1800" spc="-20" dirty="0">
                <a:solidFill>
                  <a:sysClr val="windowText" lastClr="000000"/>
                </a:solidFill>
                <a:latin typeface="+mn-lt"/>
              </a:rPr>
              <a:t> </a:t>
            </a:r>
            <a:r>
              <a:rPr lang="en-US" sz="1800" dirty="0">
                <a:solidFill>
                  <a:sysClr val="windowText" lastClr="000000"/>
                </a:solidFill>
                <a:latin typeface="+mn-lt"/>
              </a:rPr>
              <a:t>has</a:t>
            </a:r>
            <a:r>
              <a:rPr lang="en-US" sz="1800" spc="-3" dirty="0">
                <a:solidFill>
                  <a:sysClr val="windowText" lastClr="000000"/>
                </a:solidFill>
                <a:latin typeface="+mn-lt"/>
              </a:rPr>
              <a:t> </a:t>
            </a:r>
            <a:r>
              <a:rPr lang="en-US" sz="1800" dirty="0">
                <a:solidFill>
                  <a:sysClr val="windowText" lastClr="000000"/>
                </a:solidFill>
                <a:latin typeface="+mn-lt"/>
              </a:rPr>
              <a:t>a</a:t>
            </a:r>
            <a:r>
              <a:rPr lang="en-US" sz="1800" spc="-10" dirty="0">
                <a:solidFill>
                  <a:sysClr val="windowText" lastClr="000000"/>
                </a:solidFill>
                <a:latin typeface="+mn-lt"/>
              </a:rPr>
              <a:t> </a:t>
            </a:r>
            <a:r>
              <a:rPr lang="en-US" sz="1800" dirty="0">
                <a:solidFill>
                  <a:sysClr val="windowText" lastClr="000000"/>
                </a:solidFill>
                <a:latin typeface="+mn-lt"/>
              </a:rPr>
              <a:t>team</a:t>
            </a:r>
            <a:r>
              <a:rPr lang="en-US" sz="1800" spc="-10" dirty="0">
                <a:solidFill>
                  <a:sysClr val="windowText" lastClr="000000"/>
                </a:solidFill>
                <a:latin typeface="+mn-lt"/>
              </a:rPr>
              <a:t> </a:t>
            </a:r>
            <a:r>
              <a:rPr lang="en-US" sz="1800" dirty="0">
                <a:solidFill>
                  <a:sysClr val="windowText" lastClr="000000"/>
                </a:solidFill>
                <a:latin typeface="+mn-lt"/>
              </a:rPr>
              <a:t>of</a:t>
            </a:r>
            <a:r>
              <a:rPr lang="en-US" sz="1800" spc="-7" dirty="0">
                <a:solidFill>
                  <a:sysClr val="windowText" lastClr="000000"/>
                </a:solidFill>
                <a:latin typeface="+mn-lt"/>
              </a:rPr>
              <a:t> </a:t>
            </a:r>
            <a:r>
              <a:rPr lang="en-US" sz="1800" dirty="0">
                <a:solidFill>
                  <a:sysClr val="windowText" lastClr="000000"/>
                </a:solidFill>
                <a:latin typeface="+mn-lt"/>
              </a:rPr>
              <a:t>staff</a:t>
            </a:r>
            <a:r>
              <a:rPr lang="en-US" sz="1800" spc="-3" dirty="0">
                <a:solidFill>
                  <a:sysClr val="windowText" lastClr="000000"/>
                </a:solidFill>
                <a:latin typeface="+mn-lt"/>
              </a:rPr>
              <a:t> </a:t>
            </a:r>
            <a:r>
              <a:rPr lang="en-US" sz="1800" dirty="0">
                <a:solidFill>
                  <a:sysClr val="windowText" lastClr="000000"/>
                </a:solidFill>
                <a:latin typeface="+mn-lt"/>
              </a:rPr>
              <a:t>review</a:t>
            </a:r>
            <a:r>
              <a:rPr lang="en-US" sz="1800" spc="-7" dirty="0">
                <a:solidFill>
                  <a:sysClr val="windowText" lastClr="000000"/>
                </a:solidFill>
                <a:latin typeface="+mn-lt"/>
              </a:rPr>
              <a:t> </a:t>
            </a:r>
            <a:r>
              <a:rPr lang="en-US" sz="1800" dirty="0">
                <a:solidFill>
                  <a:sysClr val="windowText" lastClr="000000"/>
                </a:solidFill>
                <a:latin typeface="+mn-lt"/>
              </a:rPr>
              <a:t>the</a:t>
            </a:r>
            <a:r>
              <a:rPr lang="en-US" sz="1800" spc="-10" dirty="0">
                <a:solidFill>
                  <a:sysClr val="windowText" lastClr="000000"/>
                </a:solidFill>
                <a:latin typeface="+mn-lt"/>
              </a:rPr>
              <a:t> </a:t>
            </a:r>
            <a:r>
              <a:rPr lang="en-US" sz="1800" dirty="0">
                <a:solidFill>
                  <a:sysClr val="windowText" lastClr="000000"/>
                </a:solidFill>
                <a:latin typeface="+mn-lt"/>
              </a:rPr>
              <a:t>Proposals,</a:t>
            </a:r>
            <a:r>
              <a:rPr lang="en-US" sz="1800" spc="-14" dirty="0">
                <a:solidFill>
                  <a:sysClr val="windowText" lastClr="000000"/>
                </a:solidFill>
                <a:latin typeface="+mn-lt"/>
              </a:rPr>
              <a:t> </a:t>
            </a:r>
            <a:r>
              <a:rPr lang="en-US" sz="1800" dirty="0">
                <a:solidFill>
                  <a:sysClr val="windowText" lastClr="000000"/>
                </a:solidFill>
                <a:latin typeface="+mn-lt"/>
              </a:rPr>
              <a:t>and</a:t>
            </a:r>
            <a:r>
              <a:rPr lang="en-US" sz="1800" spc="-17" dirty="0">
                <a:solidFill>
                  <a:sysClr val="windowText" lastClr="000000"/>
                </a:solidFill>
                <a:latin typeface="+mn-lt"/>
              </a:rPr>
              <a:t> </a:t>
            </a:r>
            <a:r>
              <a:rPr lang="en-US" sz="1800" spc="-7" dirty="0">
                <a:solidFill>
                  <a:sysClr val="windowText" lastClr="000000"/>
                </a:solidFill>
                <a:latin typeface="+mn-lt"/>
              </a:rPr>
              <a:t>score</a:t>
            </a:r>
            <a:r>
              <a:rPr lang="en-US" sz="1800" spc="341" dirty="0">
                <a:solidFill>
                  <a:sysClr val="windowText" lastClr="000000"/>
                </a:solidFill>
                <a:latin typeface="+mn-lt"/>
              </a:rPr>
              <a:t> </a:t>
            </a:r>
            <a:r>
              <a:rPr lang="en-US" sz="1800" dirty="0">
                <a:solidFill>
                  <a:sysClr val="windowText" lastClr="000000"/>
                </a:solidFill>
                <a:latin typeface="+mn-lt"/>
              </a:rPr>
              <a:t>each</a:t>
            </a:r>
            <a:r>
              <a:rPr lang="en-US" sz="1800" spc="-20" dirty="0">
                <a:solidFill>
                  <a:sysClr val="windowText" lastClr="000000"/>
                </a:solidFill>
                <a:latin typeface="+mn-lt"/>
              </a:rPr>
              <a:t> </a:t>
            </a:r>
            <a:r>
              <a:rPr lang="en-US" sz="1800" dirty="0">
                <a:solidFill>
                  <a:sysClr val="windowText" lastClr="000000"/>
                </a:solidFill>
                <a:latin typeface="+mn-lt"/>
              </a:rPr>
              <a:t>element</a:t>
            </a:r>
            <a:r>
              <a:rPr lang="en-US" sz="1800" spc="-7" dirty="0">
                <a:solidFill>
                  <a:sysClr val="windowText" lastClr="000000"/>
                </a:solidFill>
                <a:latin typeface="+mn-lt"/>
              </a:rPr>
              <a:t> </a:t>
            </a:r>
            <a:r>
              <a:rPr lang="en-US" sz="1800" dirty="0">
                <a:solidFill>
                  <a:sysClr val="windowText" lastClr="000000"/>
                </a:solidFill>
                <a:latin typeface="+mn-lt"/>
              </a:rPr>
              <a:t>consistent</a:t>
            </a:r>
            <a:r>
              <a:rPr lang="en-US" sz="1800" spc="-10" dirty="0">
                <a:solidFill>
                  <a:sysClr val="windowText" lastClr="000000"/>
                </a:solidFill>
                <a:latin typeface="+mn-lt"/>
              </a:rPr>
              <a:t> </a:t>
            </a:r>
            <a:r>
              <a:rPr lang="en-US" sz="1800" dirty="0">
                <a:solidFill>
                  <a:sysClr val="windowText" lastClr="000000"/>
                </a:solidFill>
                <a:latin typeface="+mn-lt"/>
              </a:rPr>
              <a:t>with</a:t>
            </a:r>
            <a:r>
              <a:rPr lang="en-US" sz="1800" spc="-3" dirty="0">
                <a:solidFill>
                  <a:sysClr val="windowText" lastClr="000000"/>
                </a:solidFill>
                <a:latin typeface="+mn-lt"/>
              </a:rPr>
              <a:t> </a:t>
            </a:r>
            <a:r>
              <a:rPr lang="en-US" sz="1800" dirty="0">
                <a:solidFill>
                  <a:sysClr val="windowText" lastClr="000000"/>
                </a:solidFill>
                <a:latin typeface="+mn-lt"/>
              </a:rPr>
              <a:t>the</a:t>
            </a:r>
            <a:r>
              <a:rPr lang="en-US" sz="1800" spc="-14" dirty="0">
                <a:solidFill>
                  <a:sysClr val="windowText" lastClr="000000"/>
                </a:solidFill>
                <a:latin typeface="+mn-lt"/>
              </a:rPr>
              <a:t> </a:t>
            </a:r>
            <a:r>
              <a:rPr lang="en-US" sz="1800" dirty="0">
                <a:solidFill>
                  <a:sysClr val="windowText" lastClr="000000"/>
                </a:solidFill>
                <a:latin typeface="+mn-lt"/>
              </a:rPr>
              <a:t>documents</a:t>
            </a:r>
            <a:r>
              <a:rPr lang="en-US" sz="1800" spc="-17" dirty="0">
                <a:solidFill>
                  <a:sysClr val="windowText" lastClr="000000"/>
                </a:solidFill>
                <a:latin typeface="+mn-lt"/>
              </a:rPr>
              <a:t> </a:t>
            </a:r>
            <a:r>
              <a:rPr lang="en-US" sz="1800" dirty="0">
                <a:solidFill>
                  <a:sysClr val="windowText" lastClr="000000"/>
                </a:solidFill>
                <a:latin typeface="+mn-lt"/>
              </a:rPr>
              <a:t>given</a:t>
            </a:r>
            <a:r>
              <a:rPr lang="en-US" sz="1800" spc="-3" dirty="0">
                <a:solidFill>
                  <a:sysClr val="windowText" lastClr="000000"/>
                </a:solidFill>
                <a:latin typeface="+mn-lt"/>
              </a:rPr>
              <a:t> </a:t>
            </a:r>
            <a:r>
              <a:rPr lang="en-US" sz="1800" dirty="0">
                <a:solidFill>
                  <a:sysClr val="windowText" lastClr="000000"/>
                </a:solidFill>
                <a:latin typeface="+mn-lt"/>
              </a:rPr>
              <a:t>to</a:t>
            </a:r>
            <a:r>
              <a:rPr lang="en-US" sz="1800" spc="-7" dirty="0">
                <a:solidFill>
                  <a:sysClr val="windowText" lastClr="000000"/>
                </a:solidFill>
                <a:latin typeface="+mn-lt"/>
              </a:rPr>
              <a:t> </a:t>
            </a:r>
            <a:r>
              <a:rPr lang="en-US" sz="1800" dirty="0">
                <a:solidFill>
                  <a:sysClr val="windowText" lastClr="000000"/>
                </a:solidFill>
                <a:latin typeface="+mn-lt"/>
              </a:rPr>
              <a:t>the</a:t>
            </a:r>
            <a:r>
              <a:rPr lang="en-US" sz="1800" spc="-14" dirty="0">
                <a:solidFill>
                  <a:sysClr val="windowText" lastClr="000000"/>
                </a:solidFill>
                <a:latin typeface="+mn-lt"/>
              </a:rPr>
              <a:t> </a:t>
            </a:r>
            <a:r>
              <a:rPr lang="en-US" sz="1800" dirty="0">
                <a:solidFill>
                  <a:sysClr val="windowText" lastClr="000000"/>
                </a:solidFill>
                <a:latin typeface="+mn-lt"/>
              </a:rPr>
              <a:t>potential</a:t>
            </a:r>
            <a:r>
              <a:rPr lang="en-US" sz="1800" spc="-7" dirty="0">
                <a:solidFill>
                  <a:sysClr val="windowText" lastClr="000000"/>
                </a:solidFill>
                <a:latin typeface="+mn-lt"/>
              </a:rPr>
              <a:t> vendors (or) advertising public announcement.</a:t>
            </a:r>
            <a:endParaRPr lang="en-US" sz="1800" dirty="0">
              <a:solidFill>
                <a:sysClr val="windowText" lastClr="000000"/>
              </a:solidFill>
              <a:latin typeface="+mn-lt"/>
            </a:endParaRPr>
          </a:p>
          <a:p>
            <a:pPr marL="8659" marR="51520" defTabSz="623438">
              <a:buClrTx/>
            </a:pPr>
            <a:endParaRPr lang="en-US" spc="-7" dirty="0">
              <a:solidFill>
                <a:sysClr val="windowText" lastClr="000000"/>
              </a:solidFill>
            </a:endParaRPr>
          </a:p>
          <a:p>
            <a:pPr marL="8659" marR="113431" defTabSz="623438">
              <a:buClrTx/>
            </a:pPr>
            <a:endParaRPr lang="en-US" sz="1800" dirty="0">
              <a:solidFill>
                <a:sysClr val="windowText" lastClr="000000"/>
              </a:solidFill>
              <a:latin typeface="+mn-lt"/>
            </a:endParaRPr>
          </a:p>
          <a:p>
            <a:pPr marL="8659" defTabSz="623438">
              <a:buClrTx/>
            </a:pPr>
            <a:endParaRPr lang="en-US" sz="1800" dirty="0">
              <a:solidFill>
                <a:sysClr val="windowText" lastClr="000000"/>
              </a:solidFill>
              <a:latin typeface="+mn-lt"/>
            </a:endParaRPr>
          </a:p>
          <a:p>
            <a:pPr marL="8659" marR="210843" defTabSz="623438">
              <a:buClrTx/>
            </a:pPr>
            <a:endParaRPr lang="en-US" sz="1800" dirty="0">
              <a:solidFill>
                <a:sysClr val="windowText" lastClr="000000"/>
              </a:solidFill>
            </a:endParaRPr>
          </a:p>
        </p:txBody>
      </p:sp>
      <p:sp>
        <p:nvSpPr>
          <p:cNvPr id="2" name="Title 1">
            <a:extLst>
              <a:ext uri="{FF2B5EF4-FFF2-40B4-BE49-F238E27FC236}">
                <a16:creationId xmlns:a16="http://schemas.microsoft.com/office/drawing/2014/main" id="{31864F29-64D5-CCB3-97F5-53D2C16F72B7}"/>
              </a:ext>
              <a:ext uri="{C183D7F6-B498-43B3-948B-1728B52AA6E4}">
                <adec:decorative xmlns:adec="http://schemas.microsoft.com/office/drawing/2017/decorative" val="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User Guideline</a:t>
            </a:r>
          </a:p>
        </p:txBody>
      </p:sp>
    </p:spTree>
    <p:extLst>
      <p:ext uri="{BB962C8B-B14F-4D97-AF65-F5344CB8AC3E}">
        <p14:creationId xmlns:p14="http://schemas.microsoft.com/office/powerpoint/2010/main" val="1355313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4;p4" descr="A picture containing background pattern&#10;&#10;Description automatically generated">
            <a:extLst>
              <a:ext uri="{FF2B5EF4-FFF2-40B4-BE49-F238E27FC236}">
                <a16:creationId xmlns:a16="http://schemas.microsoft.com/office/drawing/2014/main" id="{43DFCD61-741F-4FCC-A167-F640BBE6E565}"/>
              </a:ext>
            </a:extLst>
          </p:cNvPr>
          <p:cNvPicPr preferRelativeResize="0">
            <a:picLocks/>
          </p:cNvPicPr>
          <p:nvPr/>
        </p:nvPicPr>
        <p:blipFill rotWithShape="1">
          <a:blip r:embed="rId2">
            <a:alphaModFix/>
          </a:blip>
          <a:srcRect t="19"/>
          <a:stretch/>
        </p:blipFill>
        <p:spPr>
          <a:xfrm>
            <a:off x="-67092" y="1282"/>
            <a:ext cx="12191980" cy="6856718"/>
          </a:xfrm>
          <a:prstGeom prst="rect">
            <a:avLst/>
          </a:prstGeom>
          <a:noFill/>
          <a:ln>
            <a:noFill/>
          </a:ln>
        </p:spPr>
      </p:pic>
      <p:sp>
        <p:nvSpPr>
          <p:cNvPr id="6" name="TextBox 5">
            <a:extLst>
              <a:ext uri="{FF2B5EF4-FFF2-40B4-BE49-F238E27FC236}">
                <a16:creationId xmlns:a16="http://schemas.microsoft.com/office/drawing/2014/main" id="{4F8F827D-D4F7-48AA-99A6-CACE040DF5D3}"/>
              </a:ext>
            </a:extLst>
          </p:cNvPr>
          <p:cNvSpPr txBox="1"/>
          <p:nvPr/>
        </p:nvSpPr>
        <p:spPr>
          <a:xfrm>
            <a:off x="1157437" y="368748"/>
            <a:ext cx="9261690" cy="461665"/>
          </a:xfrm>
          <a:prstGeom prst="rect">
            <a:avLst/>
          </a:prstGeom>
          <a:noFill/>
        </p:spPr>
        <p:txBody>
          <a:bodyPr wrap="square" rtlCol="0">
            <a:spAutoFit/>
          </a:bodyPr>
          <a:lstStyle/>
          <a:p>
            <a:r>
              <a:rPr lang="en-US" sz="2400" dirty="0">
                <a:solidFill>
                  <a:schemeClr val="accent5">
                    <a:lumMod val="75000"/>
                  </a:schemeClr>
                </a:solidFill>
                <a:latin typeface="+mj-lt"/>
              </a:rPr>
              <a:t>Selection of Procurement Methods : Bids/Quotes or Proposals </a:t>
            </a:r>
          </a:p>
        </p:txBody>
      </p:sp>
      <p:sp>
        <p:nvSpPr>
          <p:cNvPr id="7" name="TextBox 6">
            <a:extLst>
              <a:ext uri="{FF2B5EF4-FFF2-40B4-BE49-F238E27FC236}">
                <a16:creationId xmlns:a16="http://schemas.microsoft.com/office/drawing/2014/main" id="{41DE2798-E43A-43E2-B7F7-D9B2D14EB74E}"/>
              </a:ext>
            </a:extLst>
          </p:cNvPr>
          <p:cNvSpPr txBox="1"/>
          <p:nvPr/>
        </p:nvSpPr>
        <p:spPr>
          <a:xfrm>
            <a:off x="1157436" y="949744"/>
            <a:ext cx="10780097" cy="5909310"/>
          </a:xfrm>
          <a:prstGeom prst="rect">
            <a:avLst/>
          </a:prstGeom>
          <a:noFill/>
        </p:spPr>
        <p:txBody>
          <a:bodyPr wrap="square" rtlCol="0">
            <a:spAutoFit/>
          </a:bodyPr>
          <a:lstStyle/>
          <a:p>
            <a:pPr marL="294409" marR="51520" indent="-285750" defTabSz="623438">
              <a:buClrTx/>
              <a:buFont typeface="Arial" panose="020B0604020202020204" pitchFamily="34" charset="0"/>
              <a:buChar char="•"/>
            </a:pPr>
            <a:r>
              <a:rPr lang="en-US" sz="1800" dirty="0">
                <a:solidFill>
                  <a:sysClr val="windowText" lastClr="000000"/>
                </a:solidFill>
                <a:latin typeface="+mn-lt"/>
              </a:rPr>
              <a:t>Procurements</a:t>
            </a:r>
            <a:r>
              <a:rPr lang="en-US" sz="1800" spc="-24" dirty="0">
                <a:solidFill>
                  <a:sysClr val="windowText" lastClr="000000"/>
                </a:solidFill>
                <a:latin typeface="+mn-lt"/>
              </a:rPr>
              <a:t> </a:t>
            </a:r>
            <a:r>
              <a:rPr lang="en-US" sz="1800" dirty="0">
                <a:solidFill>
                  <a:sysClr val="windowText" lastClr="000000"/>
                </a:solidFill>
                <a:latin typeface="+mn-lt"/>
              </a:rPr>
              <a:t>at</a:t>
            </a:r>
            <a:r>
              <a:rPr lang="en-US" sz="1800" spc="-17" dirty="0">
                <a:solidFill>
                  <a:sysClr val="windowText" lastClr="000000"/>
                </a:solidFill>
                <a:latin typeface="+mn-lt"/>
              </a:rPr>
              <a:t> </a:t>
            </a:r>
            <a:r>
              <a:rPr lang="en-US" sz="1800" dirty="0">
                <a:solidFill>
                  <a:sysClr val="windowText" lastClr="000000"/>
                </a:solidFill>
                <a:latin typeface="+mn-lt"/>
              </a:rPr>
              <a:t>or</a:t>
            </a:r>
            <a:r>
              <a:rPr lang="en-US" sz="1800" spc="-14" dirty="0">
                <a:solidFill>
                  <a:sysClr val="windowText" lastClr="000000"/>
                </a:solidFill>
                <a:latin typeface="+mn-lt"/>
              </a:rPr>
              <a:t> </a:t>
            </a:r>
            <a:r>
              <a:rPr lang="en-US" sz="1800" dirty="0">
                <a:solidFill>
                  <a:sysClr val="windowText" lastClr="000000"/>
                </a:solidFill>
                <a:latin typeface="+mn-lt"/>
              </a:rPr>
              <a:t>above</a:t>
            </a:r>
            <a:r>
              <a:rPr lang="en-US" sz="1800" spc="-7" dirty="0">
                <a:solidFill>
                  <a:sysClr val="windowText" lastClr="000000"/>
                </a:solidFill>
                <a:latin typeface="+mn-lt"/>
              </a:rPr>
              <a:t> </a:t>
            </a:r>
            <a:r>
              <a:rPr lang="en-US" sz="1800" dirty="0">
                <a:solidFill>
                  <a:sysClr val="windowText" lastClr="000000"/>
                </a:solidFill>
                <a:latin typeface="+mn-lt"/>
              </a:rPr>
              <a:t>$10,000</a:t>
            </a:r>
            <a:r>
              <a:rPr lang="en-US" sz="1800" spc="-14" dirty="0">
                <a:solidFill>
                  <a:sysClr val="windowText" lastClr="000000"/>
                </a:solidFill>
                <a:latin typeface="+mn-lt"/>
              </a:rPr>
              <a:t> </a:t>
            </a:r>
            <a:r>
              <a:rPr lang="en-US" sz="1800" dirty="0">
                <a:solidFill>
                  <a:sysClr val="windowText" lastClr="000000"/>
                </a:solidFill>
                <a:latin typeface="+mn-lt"/>
              </a:rPr>
              <a:t>require</a:t>
            </a:r>
            <a:r>
              <a:rPr lang="en-US" sz="1800" spc="-7" dirty="0">
                <a:solidFill>
                  <a:sysClr val="windowText" lastClr="000000"/>
                </a:solidFill>
                <a:latin typeface="+mn-lt"/>
              </a:rPr>
              <a:t> </a:t>
            </a:r>
            <a:r>
              <a:rPr lang="en-US" sz="1800" dirty="0">
                <a:solidFill>
                  <a:sysClr val="windowText" lastClr="000000"/>
                </a:solidFill>
                <a:latin typeface="+mn-lt"/>
              </a:rPr>
              <a:t>a</a:t>
            </a:r>
            <a:r>
              <a:rPr lang="en-US" sz="1800" spc="-10" dirty="0">
                <a:solidFill>
                  <a:sysClr val="windowText" lastClr="000000"/>
                </a:solidFill>
                <a:latin typeface="+mn-lt"/>
              </a:rPr>
              <a:t> </a:t>
            </a:r>
            <a:r>
              <a:rPr lang="en-US" sz="1800" dirty="0">
                <a:solidFill>
                  <a:sysClr val="windowText" lastClr="000000"/>
                </a:solidFill>
                <a:latin typeface="+mn-lt"/>
              </a:rPr>
              <a:t>competitive</a:t>
            </a:r>
            <a:r>
              <a:rPr lang="en-US" sz="1800" spc="-14" dirty="0">
                <a:solidFill>
                  <a:sysClr val="windowText" lastClr="000000"/>
                </a:solidFill>
                <a:latin typeface="+mn-lt"/>
              </a:rPr>
              <a:t> </a:t>
            </a:r>
            <a:r>
              <a:rPr lang="en-US" sz="1800" dirty="0">
                <a:solidFill>
                  <a:sysClr val="windowText" lastClr="000000"/>
                </a:solidFill>
                <a:latin typeface="+mn-lt"/>
              </a:rPr>
              <a:t>process,</a:t>
            </a:r>
            <a:r>
              <a:rPr lang="en-US" sz="1800" spc="-17" dirty="0">
                <a:solidFill>
                  <a:sysClr val="windowText" lastClr="000000"/>
                </a:solidFill>
                <a:latin typeface="+mn-lt"/>
              </a:rPr>
              <a:t> </a:t>
            </a:r>
            <a:r>
              <a:rPr lang="en-US" sz="1800" dirty="0">
                <a:solidFill>
                  <a:sysClr val="windowText" lastClr="000000"/>
                </a:solidFill>
                <a:latin typeface="+mn-lt"/>
              </a:rPr>
              <a:t>or</a:t>
            </a:r>
            <a:r>
              <a:rPr lang="en-US" sz="1800" spc="-14" dirty="0">
                <a:solidFill>
                  <a:sysClr val="windowText" lastClr="000000"/>
                </a:solidFill>
                <a:latin typeface="+mn-lt"/>
              </a:rPr>
              <a:t> </a:t>
            </a:r>
            <a:r>
              <a:rPr lang="en-US" sz="1800" dirty="0">
                <a:solidFill>
                  <a:sysClr val="windowText" lastClr="000000"/>
                </a:solidFill>
                <a:latin typeface="+mn-lt"/>
              </a:rPr>
              <a:t>documentation</a:t>
            </a:r>
            <a:r>
              <a:rPr lang="en-US" sz="1800" spc="-7" dirty="0">
                <a:solidFill>
                  <a:sysClr val="windowText" lastClr="000000"/>
                </a:solidFill>
                <a:latin typeface="+mn-lt"/>
              </a:rPr>
              <a:t> </a:t>
            </a:r>
            <a:r>
              <a:rPr lang="en-US" sz="1800" dirty="0">
                <a:solidFill>
                  <a:sysClr val="windowText" lastClr="000000"/>
                </a:solidFill>
                <a:latin typeface="+mn-lt"/>
              </a:rPr>
              <a:t>of</a:t>
            </a:r>
            <a:r>
              <a:rPr lang="en-US" sz="1800" spc="-7" dirty="0">
                <a:solidFill>
                  <a:sysClr val="windowText" lastClr="000000"/>
                </a:solidFill>
                <a:latin typeface="+mn-lt"/>
              </a:rPr>
              <a:t> </a:t>
            </a:r>
            <a:r>
              <a:rPr lang="en-US" sz="1800" dirty="0">
                <a:solidFill>
                  <a:sysClr val="windowText" lastClr="000000"/>
                </a:solidFill>
                <a:latin typeface="+mn-lt"/>
              </a:rPr>
              <a:t>an</a:t>
            </a:r>
            <a:r>
              <a:rPr lang="en-US" sz="1800" spc="-10" dirty="0">
                <a:solidFill>
                  <a:sysClr val="windowText" lastClr="000000"/>
                </a:solidFill>
                <a:latin typeface="+mn-lt"/>
              </a:rPr>
              <a:t> </a:t>
            </a:r>
            <a:r>
              <a:rPr lang="en-US" sz="1800" spc="-7" dirty="0">
                <a:solidFill>
                  <a:sysClr val="windowText" lastClr="000000"/>
                </a:solidFill>
                <a:latin typeface="+mn-lt"/>
              </a:rPr>
              <a:t>exemption </a:t>
            </a:r>
            <a:r>
              <a:rPr lang="en-US" sz="1800" dirty="0">
                <a:solidFill>
                  <a:sysClr val="windowText" lastClr="000000"/>
                </a:solidFill>
                <a:latin typeface="+mn-lt"/>
              </a:rPr>
              <a:t>from</a:t>
            </a:r>
            <a:r>
              <a:rPr lang="en-US" sz="1800" spc="-14" dirty="0">
                <a:solidFill>
                  <a:sysClr val="windowText" lastClr="000000"/>
                </a:solidFill>
                <a:latin typeface="+mn-lt"/>
              </a:rPr>
              <a:t> </a:t>
            </a:r>
            <a:r>
              <a:rPr lang="en-US" sz="1800" dirty="0">
                <a:solidFill>
                  <a:sysClr val="windowText" lastClr="000000"/>
                </a:solidFill>
                <a:latin typeface="+mn-lt"/>
              </a:rPr>
              <a:t>such</a:t>
            </a:r>
            <a:r>
              <a:rPr lang="en-US" sz="1800" spc="-14" dirty="0">
                <a:solidFill>
                  <a:sysClr val="windowText" lastClr="000000"/>
                </a:solidFill>
                <a:latin typeface="+mn-lt"/>
              </a:rPr>
              <a:t> </a:t>
            </a:r>
            <a:r>
              <a:rPr lang="en-US" sz="1800" dirty="0">
                <a:solidFill>
                  <a:sysClr val="windowText" lastClr="000000"/>
                </a:solidFill>
                <a:latin typeface="+mn-lt"/>
              </a:rPr>
              <a:t>a</a:t>
            </a:r>
            <a:r>
              <a:rPr lang="en-US" sz="1800" spc="-7" dirty="0">
                <a:solidFill>
                  <a:sysClr val="windowText" lastClr="000000"/>
                </a:solidFill>
                <a:latin typeface="+mn-lt"/>
              </a:rPr>
              <a:t> </a:t>
            </a:r>
            <a:r>
              <a:rPr lang="en-US" sz="1800" dirty="0">
                <a:solidFill>
                  <a:sysClr val="windowText" lastClr="000000"/>
                </a:solidFill>
                <a:latin typeface="+mn-lt"/>
              </a:rPr>
              <a:t>process,</a:t>
            </a:r>
            <a:r>
              <a:rPr lang="en-US" sz="1800" spc="-7" dirty="0">
                <a:solidFill>
                  <a:sysClr val="windowText" lastClr="000000"/>
                </a:solidFill>
                <a:latin typeface="+mn-lt"/>
              </a:rPr>
              <a:t> </a:t>
            </a:r>
            <a:r>
              <a:rPr lang="en-US" sz="1800" dirty="0">
                <a:solidFill>
                  <a:sysClr val="windowText" lastClr="000000"/>
                </a:solidFill>
                <a:latin typeface="+mn-lt"/>
              </a:rPr>
              <a:t>consistent</a:t>
            </a:r>
            <a:r>
              <a:rPr lang="en-US" sz="1800" spc="-10" dirty="0">
                <a:solidFill>
                  <a:sysClr val="windowText" lastClr="000000"/>
                </a:solidFill>
                <a:latin typeface="+mn-lt"/>
              </a:rPr>
              <a:t> </a:t>
            </a:r>
            <a:r>
              <a:rPr lang="en-US" sz="1800" dirty="0">
                <a:solidFill>
                  <a:sysClr val="windowText" lastClr="000000"/>
                </a:solidFill>
                <a:latin typeface="+mn-lt"/>
              </a:rPr>
              <a:t>with</a:t>
            </a:r>
            <a:r>
              <a:rPr lang="en-US" sz="1800" spc="-14" dirty="0">
                <a:solidFill>
                  <a:sysClr val="windowText" lastClr="000000"/>
                </a:solidFill>
                <a:latin typeface="+mn-lt"/>
              </a:rPr>
              <a:t> </a:t>
            </a:r>
            <a:r>
              <a:rPr lang="en-US" sz="1800" dirty="0">
                <a:solidFill>
                  <a:sysClr val="windowText" lastClr="000000"/>
                </a:solidFill>
                <a:latin typeface="+mn-lt"/>
              </a:rPr>
              <a:t>the</a:t>
            </a:r>
            <a:r>
              <a:rPr lang="en-US" sz="1800" spc="-14" dirty="0">
                <a:solidFill>
                  <a:sysClr val="windowText" lastClr="000000"/>
                </a:solidFill>
                <a:latin typeface="+mn-lt"/>
              </a:rPr>
              <a:t> </a:t>
            </a:r>
            <a:r>
              <a:rPr lang="en-US" sz="1800" dirty="0">
                <a:solidFill>
                  <a:sysClr val="windowText" lastClr="000000"/>
                </a:solidFill>
                <a:latin typeface="+mn-lt"/>
              </a:rPr>
              <a:t>Oregon</a:t>
            </a:r>
            <a:r>
              <a:rPr lang="en-US" sz="1800" spc="-7" dirty="0">
                <a:solidFill>
                  <a:sysClr val="windowText" lastClr="000000"/>
                </a:solidFill>
                <a:latin typeface="+mn-lt"/>
              </a:rPr>
              <a:t> </a:t>
            </a:r>
            <a:r>
              <a:rPr lang="en-US" sz="1800" dirty="0">
                <a:solidFill>
                  <a:sysClr val="windowText" lastClr="000000"/>
                </a:solidFill>
                <a:latin typeface="+mn-lt"/>
              </a:rPr>
              <a:t>Public</a:t>
            </a:r>
            <a:r>
              <a:rPr lang="en-US" sz="1800" spc="-10" dirty="0">
                <a:solidFill>
                  <a:sysClr val="windowText" lastClr="000000"/>
                </a:solidFill>
                <a:latin typeface="+mn-lt"/>
              </a:rPr>
              <a:t> </a:t>
            </a:r>
            <a:r>
              <a:rPr lang="en-US" sz="1800" dirty="0">
                <a:solidFill>
                  <a:sysClr val="windowText" lastClr="000000"/>
                </a:solidFill>
                <a:latin typeface="+mn-lt"/>
              </a:rPr>
              <a:t>Contracting</a:t>
            </a:r>
            <a:r>
              <a:rPr lang="en-US" sz="1800" spc="-24" dirty="0">
                <a:solidFill>
                  <a:sysClr val="windowText" lastClr="000000"/>
                </a:solidFill>
                <a:latin typeface="+mn-lt"/>
              </a:rPr>
              <a:t> </a:t>
            </a:r>
            <a:r>
              <a:rPr lang="en-US" sz="1800" dirty="0">
                <a:solidFill>
                  <a:sysClr val="windowText" lastClr="000000"/>
                </a:solidFill>
                <a:latin typeface="+mn-lt"/>
              </a:rPr>
              <a:t>Code.</a:t>
            </a:r>
            <a:r>
              <a:rPr lang="en-US" sz="1800" spc="201" dirty="0">
                <a:solidFill>
                  <a:sysClr val="windowText" lastClr="000000"/>
                </a:solidFill>
                <a:latin typeface="+mn-lt"/>
              </a:rPr>
              <a:t> </a:t>
            </a:r>
            <a:r>
              <a:rPr lang="en-US" sz="1800" dirty="0">
                <a:solidFill>
                  <a:sysClr val="windowText" lastClr="000000"/>
                </a:solidFill>
                <a:latin typeface="+mn-lt"/>
              </a:rPr>
              <a:t>The</a:t>
            </a:r>
            <a:r>
              <a:rPr lang="en-US" sz="1800" spc="-7" dirty="0">
                <a:solidFill>
                  <a:sysClr val="windowText" lastClr="000000"/>
                </a:solidFill>
                <a:latin typeface="+mn-lt"/>
              </a:rPr>
              <a:t> </a:t>
            </a:r>
            <a:r>
              <a:rPr lang="en-US" sz="1800" dirty="0">
                <a:solidFill>
                  <a:sysClr val="windowText" lastClr="000000"/>
                </a:solidFill>
                <a:latin typeface="+mn-lt"/>
              </a:rPr>
              <a:t>competitive</a:t>
            </a:r>
            <a:r>
              <a:rPr lang="en-US" sz="1800" spc="-7" dirty="0">
                <a:solidFill>
                  <a:sysClr val="windowText" lastClr="000000"/>
                </a:solidFill>
                <a:latin typeface="+mn-lt"/>
              </a:rPr>
              <a:t> process </a:t>
            </a:r>
            <a:r>
              <a:rPr lang="en-US" sz="1800" dirty="0">
                <a:solidFill>
                  <a:sysClr val="windowText" lastClr="000000"/>
                </a:solidFill>
                <a:latin typeface="+mn-lt"/>
              </a:rPr>
              <a:t>to</a:t>
            </a:r>
            <a:r>
              <a:rPr lang="en-US" sz="1800" spc="-14" dirty="0">
                <a:solidFill>
                  <a:sysClr val="windowText" lastClr="000000"/>
                </a:solidFill>
                <a:latin typeface="+mn-lt"/>
              </a:rPr>
              <a:t> </a:t>
            </a:r>
            <a:r>
              <a:rPr lang="en-US" sz="1800" dirty="0">
                <a:solidFill>
                  <a:sysClr val="windowText" lastClr="000000"/>
                </a:solidFill>
                <a:latin typeface="+mn-lt"/>
              </a:rPr>
              <a:t>be</a:t>
            </a:r>
            <a:r>
              <a:rPr lang="en-US" sz="1800" spc="-3" dirty="0">
                <a:solidFill>
                  <a:sysClr val="windowText" lastClr="000000"/>
                </a:solidFill>
                <a:latin typeface="+mn-lt"/>
              </a:rPr>
              <a:t> </a:t>
            </a:r>
            <a:r>
              <a:rPr lang="en-US" sz="1800" dirty="0">
                <a:solidFill>
                  <a:sysClr val="windowText" lastClr="000000"/>
                </a:solidFill>
                <a:latin typeface="+mn-lt"/>
              </a:rPr>
              <a:t>used</a:t>
            </a:r>
            <a:r>
              <a:rPr lang="en-US" sz="1800" spc="-3" dirty="0">
                <a:solidFill>
                  <a:sysClr val="windowText" lastClr="000000"/>
                </a:solidFill>
                <a:latin typeface="+mn-lt"/>
              </a:rPr>
              <a:t> </a:t>
            </a:r>
            <a:r>
              <a:rPr lang="en-US" sz="1800" dirty="0">
                <a:solidFill>
                  <a:sysClr val="windowText" lastClr="000000"/>
                </a:solidFill>
                <a:latin typeface="+mn-lt"/>
              </a:rPr>
              <a:t>for</a:t>
            </a:r>
            <a:r>
              <a:rPr lang="en-US" sz="1800" spc="-10" dirty="0">
                <a:solidFill>
                  <a:sysClr val="windowText" lastClr="000000"/>
                </a:solidFill>
                <a:latin typeface="+mn-lt"/>
              </a:rPr>
              <a:t> </a:t>
            </a:r>
            <a:r>
              <a:rPr lang="en-US" sz="1800" dirty="0">
                <a:solidFill>
                  <a:sysClr val="windowText" lastClr="000000"/>
                </a:solidFill>
                <a:latin typeface="+mn-lt"/>
              </a:rPr>
              <a:t>purchases</a:t>
            </a:r>
            <a:r>
              <a:rPr lang="en-US" sz="1800" spc="-7" dirty="0">
                <a:solidFill>
                  <a:sysClr val="windowText" lastClr="000000"/>
                </a:solidFill>
                <a:latin typeface="+mn-lt"/>
              </a:rPr>
              <a:t> </a:t>
            </a:r>
            <a:r>
              <a:rPr lang="en-US" sz="1800" dirty="0">
                <a:solidFill>
                  <a:sysClr val="windowText" lastClr="000000"/>
                </a:solidFill>
                <a:latin typeface="+mn-lt"/>
              </a:rPr>
              <a:t>of</a:t>
            </a:r>
            <a:r>
              <a:rPr lang="en-US" sz="1800" spc="-14" dirty="0">
                <a:solidFill>
                  <a:sysClr val="windowText" lastClr="000000"/>
                </a:solidFill>
                <a:latin typeface="+mn-lt"/>
              </a:rPr>
              <a:t> </a:t>
            </a:r>
            <a:r>
              <a:rPr lang="en-US" sz="1800" dirty="0">
                <a:solidFill>
                  <a:sysClr val="windowText" lastClr="000000"/>
                </a:solidFill>
                <a:latin typeface="+mn-lt"/>
              </a:rPr>
              <a:t>$10,000</a:t>
            </a:r>
            <a:r>
              <a:rPr lang="en-US" sz="1800" spc="-3" dirty="0">
                <a:solidFill>
                  <a:sysClr val="windowText" lastClr="000000"/>
                </a:solidFill>
                <a:latin typeface="+mn-lt"/>
              </a:rPr>
              <a:t> </a:t>
            </a:r>
            <a:r>
              <a:rPr lang="en-US" sz="1800" dirty="0">
                <a:solidFill>
                  <a:sysClr val="windowText" lastClr="000000"/>
                </a:solidFill>
                <a:latin typeface="+mn-lt"/>
              </a:rPr>
              <a:t>or</a:t>
            </a:r>
            <a:r>
              <a:rPr lang="en-US" sz="1800" spc="-17" dirty="0">
                <a:solidFill>
                  <a:sysClr val="windowText" lastClr="000000"/>
                </a:solidFill>
                <a:latin typeface="+mn-lt"/>
              </a:rPr>
              <a:t> </a:t>
            </a:r>
            <a:r>
              <a:rPr lang="en-US" sz="1800" dirty="0">
                <a:solidFill>
                  <a:sysClr val="windowText" lastClr="000000"/>
                </a:solidFill>
                <a:latin typeface="+mn-lt"/>
              </a:rPr>
              <a:t>above</a:t>
            </a:r>
            <a:r>
              <a:rPr lang="en-US" sz="1800" spc="-10" dirty="0">
                <a:solidFill>
                  <a:sysClr val="windowText" lastClr="000000"/>
                </a:solidFill>
                <a:latin typeface="+mn-lt"/>
              </a:rPr>
              <a:t> </a:t>
            </a:r>
            <a:r>
              <a:rPr lang="en-US" sz="1800" dirty="0">
                <a:solidFill>
                  <a:sysClr val="windowText" lastClr="000000"/>
                </a:solidFill>
                <a:latin typeface="+mn-lt"/>
              </a:rPr>
              <a:t>will</a:t>
            </a:r>
            <a:r>
              <a:rPr lang="en-US" sz="1800" spc="-7" dirty="0">
                <a:solidFill>
                  <a:sysClr val="windowText" lastClr="000000"/>
                </a:solidFill>
                <a:latin typeface="+mn-lt"/>
              </a:rPr>
              <a:t> </a:t>
            </a:r>
            <a:r>
              <a:rPr lang="en-US" sz="1800" dirty="0">
                <a:solidFill>
                  <a:sysClr val="windowText" lastClr="000000"/>
                </a:solidFill>
                <a:latin typeface="+mn-lt"/>
              </a:rPr>
              <a:t>be</a:t>
            </a:r>
            <a:r>
              <a:rPr lang="en-US" sz="1800" spc="-3" dirty="0">
                <a:solidFill>
                  <a:sysClr val="windowText" lastClr="000000"/>
                </a:solidFill>
                <a:latin typeface="+mn-lt"/>
              </a:rPr>
              <a:t> </a:t>
            </a:r>
            <a:r>
              <a:rPr lang="en-US" sz="1800" dirty="0">
                <a:solidFill>
                  <a:sysClr val="windowText" lastClr="000000"/>
                </a:solidFill>
                <a:latin typeface="+mn-lt"/>
              </a:rPr>
              <a:t>either</a:t>
            </a:r>
            <a:r>
              <a:rPr lang="en-US" sz="1800" spc="-10" dirty="0">
                <a:solidFill>
                  <a:sysClr val="windowText" lastClr="000000"/>
                </a:solidFill>
                <a:latin typeface="+mn-lt"/>
              </a:rPr>
              <a:t> </a:t>
            </a:r>
            <a:r>
              <a:rPr lang="en-US" sz="1800" dirty="0">
                <a:solidFill>
                  <a:sysClr val="windowText" lastClr="000000"/>
                </a:solidFill>
                <a:latin typeface="+mn-lt"/>
              </a:rPr>
              <a:t>an</a:t>
            </a:r>
            <a:r>
              <a:rPr lang="en-US" sz="1800" spc="-10" dirty="0">
                <a:solidFill>
                  <a:sysClr val="windowText" lastClr="000000"/>
                </a:solidFill>
                <a:latin typeface="+mn-lt"/>
              </a:rPr>
              <a:t> </a:t>
            </a:r>
            <a:r>
              <a:rPr lang="en-US" sz="1800" dirty="0">
                <a:solidFill>
                  <a:sysClr val="windowText" lastClr="000000"/>
                </a:solidFill>
                <a:latin typeface="+mn-lt"/>
              </a:rPr>
              <a:t>Invitation</a:t>
            </a:r>
            <a:r>
              <a:rPr lang="en-US" sz="1800" spc="-3" dirty="0">
                <a:solidFill>
                  <a:sysClr val="windowText" lastClr="000000"/>
                </a:solidFill>
                <a:latin typeface="+mn-lt"/>
              </a:rPr>
              <a:t> </a:t>
            </a:r>
            <a:r>
              <a:rPr lang="en-US" sz="1800" dirty="0">
                <a:solidFill>
                  <a:sysClr val="windowText" lastClr="000000"/>
                </a:solidFill>
                <a:latin typeface="+mn-lt"/>
              </a:rPr>
              <a:t>For</a:t>
            </a:r>
            <a:r>
              <a:rPr lang="en-US" sz="1800" spc="-10" dirty="0">
                <a:solidFill>
                  <a:sysClr val="windowText" lastClr="000000"/>
                </a:solidFill>
                <a:latin typeface="+mn-lt"/>
              </a:rPr>
              <a:t> </a:t>
            </a:r>
            <a:r>
              <a:rPr lang="en-US" sz="1800" dirty="0">
                <a:solidFill>
                  <a:sysClr val="windowText" lastClr="000000"/>
                </a:solidFill>
                <a:latin typeface="+mn-lt"/>
              </a:rPr>
              <a:t>Bids</a:t>
            </a:r>
            <a:r>
              <a:rPr lang="en-US" sz="1800" spc="-14" dirty="0">
                <a:solidFill>
                  <a:sysClr val="windowText" lastClr="000000"/>
                </a:solidFill>
                <a:latin typeface="+mn-lt"/>
              </a:rPr>
              <a:t> </a:t>
            </a:r>
            <a:r>
              <a:rPr lang="en-US" sz="1800" dirty="0">
                <a:solidFill>
                  <a:sysClr val="windowText" lastClr="000000"/>
                </a:solidFill>
                <a:latin typeface="+mn-lt"/>
              </a:rPr>
              <a:t>or</a:t>
            </a:r>
            <a:r>
              <a:rPr lang="en-US" sz="1800" spc="-7" dirty="0">
                <a:solidFill>
                  <a:sysClr val="windowText" lastClr="000000"/>
                </a:solidFill>
                <a:latin typeface="+mn-lt"/>
              </a:rPr>
              <a:t> </a:t>
            </a:r>
            <a:r>
              <a:rPr lang="en-US" sz="1800" dirty="0">
                <a:solidFill>
                  <a:sysClr val="windowText" lastClr="000000"/>
                </a:solidFill>
                <a:latin typeface="+mn-lt"/>
              </a:rPr>
              <a:t>Quotes</a:t>
            </a:r>
            <a:r>
              <a:rPr lang="en-US" sz="1800" spc="-14" dirty="0">
                <a:solidFill>
                  <a:sysClr val="windowText" lastClr="000000"/>
                </a:solidFill>
                <a:latin typeface="+mn-lt"/>
              </a:rPr>
              <a:t> </a:t>
            </a:r>
            <a:r>
              <a:rPr lang="en-US" sz="1800" dirty="0">
                <a:solidFill>
                  <a:sysClr val="windowText" lastClr="000000"/>
                </a:solidFill>
                <a:latin typeface="+mn-lt"/>
              </a:rPr>
              <a:t>(an</a:t>
            </a:r>
            <a:r>
              <a:rPr lang="en-US" sz="1800" spc="-3" dirty="0">
                <a:solidFill>
                  <a:sysClr val="windowText" lastClr="000000"/>
                </a:solidFill>
                <a:latin typeface="+mn-lt"/>
              </a:rPr>
              <a:t> </a:t>
            </a:r>
            <a:r>
              <a:rPr lang="en-US" sz="1800" spc="-17" dirty="0">
                <a:solidFill>
                  <a:sysClr val="windowText" lastClr="000000"/>
                </a:solidFill>
                <a:latin typeface="+mn-lt"/>
              </a:rPr>
              <a:t>IFB </a:t>
            </a:r>
            <a:r>
              <a:rPr lang="en-US" sz="1800" dirty="0">
                <a:solidFill>
                  <a:sysClr val="windowText" lastClr="000000"/>
                </a:solidFill>
                <a:latin typeface="+mn-lt"/>
              </a:rPr>
              <a:t>or</a:t>
            </a:r>
            <a:r>
              <a:rPr lang="en-US" sz="1800" spc="-10" dirty="0">
                <a:solidFill>
                  <a:sysClr val="windowText" lastClr="000000"/>
                </a:solidFill>
                <a:latin typeface="+mn-lt"/>
              </a:rPr>
              <a:t> </a:t>
            </a:r>
            <a:r>
              <a:rPr lang="en-US" sz="1800" dirty="0">
                <a:solidFill>
                  <a:sysClr val="windowText" lastClr="000000"/>
                </a:solidFill>
                <a:latin typeface="+mn-lt"/>
              </a:rPr>
              <a:t>IFQ),</a:t>
            </a:r>
            <a:r>
              <a:rPr lang="en-US" sz="1800" spc="-3" dirty="0">
                <a:solidFill>
                  <a:sysClr val="windowText" lastClr="000000"/>
                </a:solidFill>
                <a:latin typeface="+mn-lt"/>
              </a:rPr>
              <a:t> </a:t>
            </a:r>
            <a:r>
              <a:rPr lang="en-US" sz="1800" dirty="0">
                <a:solidFill>
                  <a:sysClr val="windowText" lastClr="000000"/>
                </a:solidFill>
                <a:latin typeface="+mn-lt"/>
              </a:rPr>
              <a:t>or</a:t>
            </a:r>
            <a:r>
              <a:rPr lang="en-US" sz="1800" spc="-10" dirty="0">
                <a:solidFill>
                  <a:sysClr val="windowText" lastClr="000000"/>
                </a:solidFill>
                <a:latin typeface="+mn-lt"/>
              </a:rPr>
              <a:t> </a:t>
            </a:r>
            <a:r>
              <a:rPr lang="en-US" sz="1800" dirty="0">
                <a:solidFill>
                  <a:sysClr val="windowText" lastClr="000000"/>
                </a:solidFill>
                <a:latin typeface="+mn-lt"/>
              </a:rPr>
              <a:t>a</a:t>
            </a:r>
            <a:r>
              <a:rPr lang="en-US" sz="1800" spc="-7" dirty="0">
                <a:solidFill>
                  <a:sysClr val="windowText" lastClr="000000"/>
                </a:solidFill>
                <a:latin typeface="+mn-lt"/>
              </a:rPr>
              <a:t> </a:t>
            </a:r>
            <a:r>
              <a:rPr lang="en-US" sz="1800" dirty="0">
                <a:solidFill>
                  <a:sysClr val="windowText" lastClr="000000"/>
                </a:solidFill>
                <a:latin typeface="+mn-lt"/>
              </a:rPr>
              <a:t>Request</a:t>
            </a:r>
            <a:r>
              <a:rPr lang="en-US" sz="1800" spc="-14" dirty="0">
                <a:solidFill>
                  <a:sysClr val="windowText" lastClr="000000"/>
                </a:solidFill>
                <a:latin typeface="+mn-lt"/>
              </a:rPr>
              <a:t> </a:t>
            </a:r>
            <a:r>
              <a:rPr lang="en-US" sz="1800" dirty="0">
                <a:solidFill>
                  <a:sysClr val="windowText" lastClr="000000"/>
                </a:solidFill>
                <a:latin typeface="+mn-lt"/>
              </a:rPr>
              <a:t>For</a:t>
            </a:r>
            <a:r>
              <a:rPr lang="en-US" sz="1800" spc="-10" dirty="0">
                <a:solidFill>
                  <a:sysClr val="windowText" lastClr="000000"/>
                </a:solidFill>
                <a:latin typeface="+mn-lt"/>
              </a:rPr>
              <a:t> </a:t>
            </a:r>
            <a:r>
              <a:rPr lang="en-US" sz="1800" dirty="0">
                <a:solidFill>
                  <a:sysClr val="windowText" lastClr="000000"/>
                </a:solidFill>
                <a:latin typeface="+mn-lt"/>
              </a:rPr>
              <a:t>Proposals</a:t>
            </a:r>
            <a:r>
              <a:rPr lang="en-US" sz="1800" spc="-3" dirty="0">
                <a:solidFill>
                  <a:sysClr val="windowText" lastClr="000000"/>
                </a:solidFill>
                <a:latin typeface="+mn-lt"/>
              </a:rPr>
              <a:t> </a:t>
            </a:r>
            <a:r>
              <a:rPr lang="en-US" sz="1800" spc="-7" dirty="0">
                <a:solidFill>
                  <a:sysClr val="windowText" lastClr="000000"/>
                </a:solidFill>
                <a:latin typeface="+mn-lt"/>
              </a:rPr>
              <a:t>(RFP).</a:t>
            </a:r>
          </a:p>
          <a:p>
            <a:pPr marL="294409" marR="51520" indent="-285750" defTabSz="623438">
              <a:buClrTx/>
              <a:buFont typeface="Arial" panose="020B0604020202020204" pitchFamily="34" charset="0"/>
              <a:buChar char="•"/>
            </a:pPr>
            <a:endParaRPr lang="en-US" spc="-7" dirty="0">
              <a:solidFill>
                <a:sysClr val="windowText" lastClr="000000"/>
              </a:solidFill>
            </a:endParaRPr>
          </a:p>
          <a:p>
            <a:pPr marL="294409" marR="51520" indent="-285750" defTabSz="623438">
              <a:buClrTx/>
              <a:buFont typeface="Arial" panose="020B0604020202020204" pitchFamily="34" charset="0"/>
              <a:buChar char="•"/>
            </a:pPr>
            <a:r>
              <a:rPr lang="en-US" sz="1800" dirty="0">
                <a:solidFill>
                  <a:sysClr val="windowText" lastClr="000000"/>
                </a:solidFill>
                <a:latin typeface="+mn-lt"/>
              </a:rPr>
              <a:t>In</a:t>
            </a:r>
            <a:r>
              <a:rPr lang="en-US" sz="1800" spc="-20" dirty="0">
                <a:solidFill>
                  <a:sysClr val="windowText" lastClr="000000"/>
                </a:solidFill>
                <a:latin typeface="+mn-lt"/>
              </a:rPr>
              <a:t> </a:t>
            </a:r>
            <a:r>
              <a:rPr lang="en-US" sz="1800" dirty="0">
                <a:solidFill>
                  <a:sysClr val="windowText" lastClr="000000"/>
                </a:solidFill>
                <a:latin typeface="+mn-lt"/>
              </a:rPr>
              <a:t>making</a:t>
            </a:r>
            <a:r>
              <a:rPr lang="en-US" sz="1800" spc="-14" dirty="0">
                <a:solidFill>
                  <a:sysClr val="windowText" lastClr="000000"/>
                </a:solidFill>
                <a:latin typeface="+mn-lt"/>
              </a:rPr>
              <a:t> </a:t>
            </a:r>
            <a:r>
              <a:rPr lang="en-US" sz="1800" dirty="0">
                <a:solidFill>
                  <a:sysClr val="windowText" lastClr="000000"/>
                </a:solidFill>
                <a:latin typeface="+mn-lt"/>
              </a:rPr>
              <a:t>this</a:t>
            </a:r>
            <a:r>
              <a:rPr lang="en-US" sz="1800" spc="-14" dirty="0">
                <a:solidFill>
                  <a:sysClr val="windowText" lastClr="000000"/>
                </a:solidFill>
                <a:latin typeface="+mn-lt"/>
              </a:rPr>
              <a:t> </a:t>
            </a:r>
            <a:r>
              <a:rPr lang="en-US" sz="1800" dirty="0">
                <a:solidFill>
                  <a:sysClr val="windowText" lastClr="000000"/>
                </a:solidFill>
                <a:latin typeface="+mn-lt"/>
              </a:rPr>
              <a:t>decision,</a:t>
            </a:r>
            <a:r>
              <a:rPr lang="en-US" sz="1800" spc="-7" dirty="0">
                <a:solidFill>
                  <a:sysClr val="windowText" lastClr="000000"/>
                </a:solidFill>
                <a:latin typeface="+mn-lt"/>
              </a:rPr>
              <a:t> </a:t>
            </a:r>
            <a:r>
              <a:rPr lang="en-US" sz="1800" dirty="0">
                <a:solidFill>
                  <a:sysClr val="windowText" lastClr="000000"/>
                </a:solidFill>
                <a:latin typeface="+mn-lt"/>
              </a:rPr>
              <a:t>and</a:t>
            </a:r>
            <a:r>
              <a:rPr lang="en-US" sz="1800" spc="-3" dirty="0">
                <a:solidFill>
                  <a:sysClr val="windowText" lastClr="000000"/>
                </a:solidFill>
                <a:latin typeface="+mn-lt"/>
              </a:rPr>
              <a:t> </a:t>
            </a:r>
            <a:r>
              <a:rPr lang="en-US" sz="1800" dirty="0">
                <a:solidFill>
                  <a:sysClr val="windowText" lastClr="000000"/>
                </a:solidFill>
                <a:latin typeface="+mn-lt"/>
              </a:rPr>
              <a:t>in</a:t>
            </a:r>
            <a:r>
              <a:rPr lang="en-US" sz="1800" spc="-14" dirty="0">
                <a:solidFill>
                  <a:sysClr val="windowText" lastClr="000000"/>
                </a:solidFill>
                <a:latin typeface="+mn-lt"/>
              </a:rPr>
              <a:t> </a:t>
            </a:r>
            <a:r>
              <a:rPr lang="en-US" sz="1800" dirty="0">
                <a:solidFill>
                  <a:sysClr val="windowText" lastClr="000000"/>
                </a:solidFill>
                <a:latin typeface="+mn-lt"/>
              </a:rPr>
              <a:t>producing</a:t>
            </a:r>
            <a:r>
              <a:rPr lang="en-US" sz="1800" spc="-3" dirty="0">
                <a:solidFill>
                  <a:sysClr val="windowText" lastClr="000000"/>
                </a:solidFill>
                <a:latin typeface="+mn-lt"/>
              </a:rPr>
              <a:t> </a:t>
            </a:r>
            <a:r>
              <a:rPr lang="en-US" sz="1800" dirty="0">
                <a:solidFill>
                  <a:sysClr val="windowText" lastClr="000000"/>
                </a:solidFill>
                <a:latin typeface="+mn-lt"/>
              </a:rPr>
              <a:t>the</a:t>
            </a:r>
            <a:r>
              <a:rPr lang="en-US" sz="1800" spc="-14" dirty="0">
                <a:solidFill>
                  <a:sysClr val="windowText" lastClr="000000"/>
                </a:solidFill>
                <a:latin typeface="+mn-lt"/>
              </a:rPr>
              <a:t> </a:t>
            </a:r>
            <a:r>
              <a:rPr lang="en-US" sz="1800" dirty="0">
                <a:solidFill>
                  <a:sysClr val="windowText" lastClr="000000"/>
                </a:solidFill>
                <a:latin typeface="+mn-lt"/>
              </a:rPr>
              <a:t>IFB/Q</a:t>
            </a:r>
            <a:r>
              <a:rPr lang="en-US" sz="1800" spc="-3" dirty="0">
                <a:solidFill>
                  <a:sysClr val="windowText" lastClr="000000"/>
                </a:solidFill>
                <a:latin typeface="+mn-lt"/>
              </a:rPr>
              <a:t> </a:t>
            </a:r>
            <a:r>
              <a:rPr lang="en-US" sz="1800" dirty="0">
                <a:solidFill>
                  <a:sysClr val="windowText" lastClr="000000"/>
                </a:solidFill>
                <a:latin typeface="+mn-lt"/>
              </a:rPr>
              <a:t>or</a:t>
            </a:r>
            <a:r>
              <a:rPr lang="en-US" sz="1800" spc="-14" dirty="0">
                <a:solidFill>
                  <a:sysClr val="windowText" lastClr="000000"/>
                </a:solidFill>
                <a:latin typeface="+mn-lt"/>
              </a:rPr>
              <a:t> </a:t>
            </a:r>
            <a:r>
              <a:rPr lang="en-US" sz="1800" dirty="0">
                <a:solidFill>
                  <a:sysClr val="windowText" lastClr="000000"/>
                </a:solidFill>
                <a:latin typeface="+mn-lt"/>
              </a:rPr>
              <a:t>RFP,</a:t>
            </a:r>
            <a:r>
              <a:rPr lang="en-US" sz="1800" spc="-14" dirty="0">
                <a:solidFill>
                  <a:sysClr val="windowText" lastClr="000000"/>
                </a:solidFill>
                <a:latin typeface="+mn-lt"/>
              </a:rPr>
              <a:t> </a:t>
            </a:r>
            <a:r>
              <a:rPr lang="en-US" sz="1800" dirty="0">
                <a:solidFill>
                  <a:sysClr val="windowText" lastClr="000000"/>
                </a:solidFill>
                <a:latin typeface="+mn-lt"/>
              </a:rPr>
              <a:t>departments</a:t>
            </a:r>
            <a:r>
              <a:rPr lang="en-US" sz="1800" spc="-17" dirty="0">
                <a:solidFill>
                  <a:sysClr val="windowText" lastClr="000000"/>
                </a:solidFill>
                <a:latin typeface="+mn-lt"/>
              </a:rPr>
              <a:t> </a:t>
            </a:r>
            <a:r>
              <a:rPr lang="en-US" sz="1800" dirty="0">
                <a:solidFill>
                  <a:sysClr val="windowText" lastClr="000000"/>
                </a:solidFill>
                <a:latin typeface="+mn-lt"/>
              </a:rPr>
              <a:t>are</a:t>
            </a:r>
            <a:r>
              <a:rPr lang="en-US" sz="1800" spc="-3" dirty="0">
                <a:solidFill>
                  <a:sysClr val="windowText" lastClr="000000"/>
                </a:solidFill>
                <a:latin typeface="+mn-lt"/>
              </a:rPr>
              <a:t> </a:t>
            </a:r>
            <a:r>
              <a:rPr lang="en-US" sz="1800" dirty="0">
                <a:solidFill>
                  <a:sysClr val="windowText" lastClr="000000"/>
                </a:solidFill>
                <a:latin typeface="+mn-lt"/>
              </a:rPr>
              <a:t>always</a:t>
            </a:r>
            <a:r>
              <a:rPr lang="en-US" sz="1800" spc="-17" dirty="0">
                <a:solidFill>
                  <a:sysClr val="windowText" lastClr="000000"/>
                </a:solidFill>
                <a:latin typeface="+mn-lt"/>
              </a:rPr>
              <a:t> </a:t>
            </a:r>
            <a:r>
              <a:rPr lang="en-US" sz="1800" dirty="0">
                <a:solidFill>
                  <a:sysClr val="windowText" lastClr="000000"/>
                </a:solidFill>
                <a:latin typeface="+mn-lt"/>
              </a:rPr>
              <a:t>encouraged</a:t>
            </a:r>
            <a:r>
              <a:rPr lang="en-US" sz="1800" spc="-10" dirty="0">
                <a:solidFill>
                  <a:sysClr val="windowText" lastClr="000000"/>
                </a:solidFill>
                <a:latin typeface="+mn-lt"/>
              </a:rPr>
              <a:t> </a:t>
            </a:r>
            <a:r>
              <a:rPr lang="en-US" sz="1800" spc="-17" dirty="0">
                <a:solidFill>
                  <a:sysClr val="windowText" lastClr="000000"/>
                </a:solidFill>
                <a:latin typeface="+mn-lt"/>
              </a:rPr>
              <a:t>to </a:t>
            </a:r>
            <a:r>
              <a:rPr lang="en-US" sz="1800" dirty="0">
                <a:solidFill>
                  <a:sysClr val="windowText" lastClr="000000"/>
                </a:solidFill>
                <a:latin typeface="+mn-lt"/>
              </a:rPr>
              <a:t>consult</a:t>
            </a:r>
            <a:r>
              <a:rPr lang="en-US" sz="1800" spc="-14" dirty="0">
                <a:solidFill>
                  <a:sysClr val="windowText" lastClr="000000"/>
                </a:solidFill>
                <a:latin typeface="+mn-lt"/>
              </a:rPr>
              <a:t> </a:t>
            </a:r>
            <a:r>
              <a:rPr lang="en-US" sz="1800" dirty="0">
                <a:solidFill>
                  <a:sysClr val="windowText" lastClr="000000"/>
                </a:solidFill>
                <a:latin typeface="+mn-lt"/>
              </a:rPr>
              <a:t>with</a:t>
            </a:r>
            <a:r>
              <a:rPr lang="en-US" sz="1800" spc="-14" dirty="0">
                <a:solidFill>
                  <a:sysClr val="windowText" lastClr="000000"/>
                </a:solidFill>
                <a:latin typeface="+mn-lt"/>
              </a:rPr>
              <a:t> </a:t>
            </a:r>
            <a:r>
              <a:rPr lang="en-US" sz="1800" dirty="0">
                <a:solidFill>
                  <a:sysClr val="windowText" lastClr="000000"/>
                </a:solidFill>
                <a:latin typeface="+mn-lt"/>
              </a:rPr>
              <a:t>Purchasing</a:t>
            </a:r>
            <a:r>
              <a:rPr lang="en-US" sz="1800" spc="-3" dirty="0">
                <a:solidFill>
                  <a:sysClr val="windowText" lastClr="000000"/>
                </a:solidFill>
                <a:latin typeface="+mn-lt"/>
              </a:rPr>
              <a:t> </a:t>
            </a:r>
            <a:r>
              <a:rPr lang="en-US" sz="1800" dirty="0">
                <a:solidFill>
                  <a:sysClr val="windowText" lastClr="000000"/>
                </a:solidFill>
                <a:latin typeface="+mn-lt"/>
              </a:rPr>
              <a:t>Services</a:t>
            </a:r>
            <a:r>
              <a:rPr lang="en-US" sz="1800" spc="-17" dirty="0">
                <a:solidFill>
                  <a:sysClr val="windowText" lastClr="000000"/>
                </a:solidFill>
                <a:latin typeface="+mn-lt"/>
              </a:rPr>
              <a:t> </a:t>
            </a:r>
            <a:r>
              <a:rPr lang="en-US" sz="1800" dirty="0">
                <a:solidFill>
                  <a:sysClr val="windowText" lastClr="000000"/>
                </a:solidFill>
                <a:latin typeface="+mn-lt"/>
              </a:rPr>
              <a:t>at</a:t>
            </a:r>
            <a:r>
              <a:rPr lang="en-US" sz="1800" spc="-10" dirty="0">
                <a:solidFill>
                  <a:sysClr val="windowText" lastClr="000000"/>
                </a:solidFill>
                <a:latin typeface="+mn-lt"/>
              </a:rPr>
              <a:t> </a:t>
            </a:r>
            <a:r>
              <a:rPr lang="en-US" sz="1800" dirty="0">
                <a:solidFill>
                  <a:sysClr val="windowText" lastClr="000000"/>
                </a:solidFill>
                <a:latin typeface="+mn-lt"/>
              </a:rPr>
              <a:t>the</a:t>
            </a:r>
            <a:r>
              <a:rPr lang="en-US" sz="1800" spc="-10" dirty="0">
                <a:solidFill>
                  <a:sysClr val="windowText" lastClr="000000"/>
                </a:solidFill>
                <a:latin typeface="+mn-lt"/>
              </a:rPr>
              <a:t> </a:t>
            </a:r>
            <a:r>
              <a:rPr lang="en-US" sz="1800" dirty="0">
                <a:solidFill>
                  <a:sysClr val="windowText" lastClr="000000"/>
                </a:solidFill>
                <a:latin typeface="+mn-lt"/>
              </a:rPr>
              <a:t>beginning</a:t>
            </a:r>
            <a:r>
              <a:rPr lang="en-US" sz="1800" spc="-14" dirty="0">
                <a:solidFill>
                  <a:sysClr val="windowText" lastClr="000000"/>
                </a:solidFill>
                <a:latin typeface="+mn-lt"/>
              </a:rPr>
              <a:t> </a:t>
            </a:r>
            <a:r>
              <a:rPr lang="en-US" sz="1800" dirty="0">
                <a:solidFill>
                  <a:sysClr val="windowText" lastClr="000000"/>
                </a:solidFill>
                <a:latin typeface="+mn-lt"/>
              </a:rPr>
              <a:t>of</a:t>
            </a:r>
            <a:r>
              <a:rPr lang="en-US" sz="1800" spc="-7" dirty="0">
                <a:solidFill>
                  <a:sysClr val="windowText" lastClr="000000"/>
                </a:solidFill>
                <a:latin typeface="+mn-lt"/>
              </a:rPr>
              <a:t> </a:t>
            </a:r>
            <a:r>
              <a:rPr lang="en-US" sz="1800" dirty="0">
                <a:solidFill>
                  <a:sysClr val="windowText" lastClr="000000"/>
                </a:solidFill>
                <a:latin typeface="+mn-lt"/>
              </a:rPr>
              <a:t>the</a:t>
            </a:r>
            <a:r>
              <a:rPr lang="en-US" sz="1800" spc="-10" dirty="0">
                <a:solidFill>
                  <a:sysClr val="windowText" lastClr="000000"/>
                </a:solidFill>
                <a:latin typeface="+mn-lt"/>
              </a:rPr>
              <a:t> </a:t>
            </a:r>
            <a:r>
              <a:rPr lang="en-US" sz="1800" dirty="0">
                <a:solidFill>
                  <a:sysClr val="windowText" lastClr="000000"/>
                </a:solidFill>
                <a:latin typeface="+mn-lt"/>
              </a:rPr>
              <a:t>process.</a:t>
            </a:r>
          </a:p>
          <a:p>
            <a:pPr marL="294409" marR="51520" indent="-285750" defTabSz="623438">
              <a:buClrTx/>
              <a:buFont typeface="Arial" panose="020B0604020202020204" pitchFamily="34" charset="0"/>
              <a:buChar char="•"/>
            </a:pPr>
            <a:endParaRPr lang="en-US" dirty="0">
              <a:solidFill>
                <a:sysClr val="windowText" lastClr="000000"/>
              </a:solidFill>
            </a:endParaRPr>
          </a:p>
          <a:p>
            <a:pPr marL="294409" marR="51520" indent="-285750" defTabSz="623438">
              <a:buClrTx/>
              <a:buFont typeface="Arial" panose="020B0604020202020204" pitchFamily="34" charset="0"/>
              <a:buChar char="•"/>
            </a:pPr>
            <a:r>
              <a:rPr lang="en-US" sz="1800" dirty="0">
                <a:solidFill>
                  <a:sysClr val="windowText" lastClr="000000"/>
                </a:solidFill>
                <a:latin typeface="+mn-lt"/>
              </a:rPr>
              <a:t>An</a:t>
            </a:r>
            <a:r>
              <a:rPr lang="en-US" sz="1800" spc="-17" dirty="0">
                <a:solidFill>
                  <a:sysClr val="windowText" lastClr="000000"/>
                </a:solidFill>
                <a:latin typeface="+mn-lt"/>
              </a:rPr>
              <a:t> </a:t>
            </a:r>
            <a:r>
              <a:rPr lang="en-US" sz="1800" dirty="0">
                <a:solidFill>
                  <a:sysClr val="windowText" lastClr="000000"/>
                </a:solidFill>
                <a:latin typeface="+mn-lt"/>
              </a:rPr>
              <a:t>RFP</a:t>
            </a:r>
            <a:r>
              <a:rPr lang="en-US" sz="1800" spc="-7" dirty="0">
                <a:solidFill>
                  <a:sysClr val="windowText" lastClr="000000"/>
                </a:solidFill>
                <a:latin typeface="+mn-lt"/>
              </a:rPr>
              <a:t> </a:t>
            </a:r>
            <a:r>
              <a:rPr lang="en-US" sz="1800" dirty="0">
                <a:solidFill>
                  <a:sysClr val="windowText" lastClr="000000"/>
                </a:solidFill>
                <a:latin typeface="+mn-lt"/>
              </a:rPr>
              <a:t>is</a:t>
            </a:r>
            <a:r>
              <a:rPr lang="en-US" sz="1800" spc="-10" dirty="0">
                <a:solidFill>
                  <a:sysClr val="windowText" lastClr="000000"/>
                </a:solidFill>
                <a:latin typeface="+mn-lt"/>
              </a:rPr>
              <a:t> </a:t>
            </a:r>
            <a:r>
              <a:rPr lang="en-US" sz="1800" dirty="0">
                <a:solidFill>
                  <a:sysClr val="windowText" lastClr="000000"/>
                </a:solidFill>
                <a:latin typeface="+mn-lt"/>
              </a:rPr>
              <a:t>used</a:t>
            </a:r>
            <a:r>
              <a:rPr lang="en-US" sz="1800" spc="-7" dirty="0">
                <a:solidFill>
                  <a:sysClr val="windowText" lastClr="000000"/>
                </a:solidFill>
                <a:latin typeface="+mn-lt"/>
              </a:rPr>
              <a:t> </a:t>
            </a:r>
            <a:r>
              <a:rPr lang="en-US" sz="1800" dirty="0">
                <a:solidFill>
                  <a:sysClr val="windowText" lastClr="000000"/>
                </a:solidFill>
                <a:latin typeface="+mn-lt"/>
              </a:rPr>
              <a:t>when</a:t>
            </a:r>
            <a:r>
              <a:rPr lang="en-US" sz="1800" spc="-14" dirty="0">
                <a:solidFill>
                  <a:sysClr val="windowText" lastClr="000000"/>
                </a:solidFill>
                <a:latin typeface="+mn-lt"/>
              </a:rPr>
              <a:t> </a:t>
            </a:r>
            <a:r>
              <a:rPr lang="en-US" sz="1800" dirty="0">
                <a:solidFill>
                  <a:sysClr val="windowText" lastClr="000000"/>
                </a:solidFill>
                <a:latin typeface="+mn-lt"/>
              </a:rPr>
              <a:t>factors</a:t>
            </a:r>
            <a:r>
              <a:rPr lang="en-US" sz="1800" spc="-10" dirty="0">
                <a:solidFill>
                  <a:sysClr val="windowText" lastClr="000000"/>
                </a:solidFill>
                <a:latin typeface="+mn-lt"/>
              </a:rPr>
              <a:t> </a:t>
            </a:r>
            <a:r>
              <a:rPr lang="en-US" sz="1800" dirty="0">
                <a:solidFill>
                  <a:sysClr val="windowText" lastClr="000000"/>
                </a:solidFill>
                <a:latin typeface="+mn-lt"/>
              </a:rPr>
              <a:t>other</a:t>
            </a:r>
            <a:r>
              <a:rPr lang="en-US" sz="1800" spc="-14" dirty="0">
                <a:solidFill>
                  <a:sysClr val="windowText" lastClr="000000"/>
                </a:solidFill>
                <a:latin typeface="+mn-lt"/>
              </a:rPr>
              <a:t> </a:t>
            </a:r>
            <a:r>
              <a:rPr lang="en-US" sz="1800" dirty="0">
                <a:solidFill>
                  <a:sysClr val="windowText" lastClr="000000"/>
                </a:solidFill>
                <a:latin typeface="+mn-lt"/>
              </a:rPr>
              <a:t>than</a:t>
            </a:r>
            <a:r>
              <a:rPr lang="en-US" sz="1800" spc="-7" dirty="0">
                <a:solidFill>
                  <a:sysClr val="windowText" lastClr="000000"/>
                </a:solidFill>
                <a:latin typeface="+mn-lt"/>
              </a:rPr>
              <a:t> </a:t>
            </a:r>
            <a:r>
              <a:rPr lang="en-US" sz="1800" dirty="0">
                <a:solidFill>
                  <a:sysClr val="windowText" lastClr="000000"/>
                </a:solidFill>
                <a:latin typeface="+mn-lt"/>
              </a:rPr>
              <a:t>price</a:t>
            </a:r>
            <a:r>
              <a:rPr lang="en-US" sz="1800" spc="-14" dirty="0">
                <a:solidFill>
                  <a:sysClr val="windowText" lastClr="000000"/>
                </a:solidFill>
                <a:latin typeface="+mn-lt"/>
              </a:rPr>
              <a:t> </a:t>
            </a:r>
            <a:r>
              <a:rPr lang="en-US" sz="1800" dirty="0">
                <a:solidFill>
                  <a:sysClr val="windowText" lastClr="000000"/>
                </a:solidFill>
                <a:latin typeface="+mn-lt"/>
              </a:rPr>
              <a:t>(quality</a:t>
            </a:r>
            <a:r>
              <a:rPr lang="en-US" sz="1800" spc="-10" dirty="0">
                <a:solidFill>
                  <a:sysClr val="windowText" lastClr="000000"/>
                </a:solidFill>
                <a:latin typeface="+mn-lt"/>
              </a:rPr>
              <a:t> </a:t>
            </a:r>
            <a:r>
              <a:rPr lang="en-US" sz="1800" dirty="0">
                <a:solidFill>
                  <a:sysClr val="windowText" lastClr="000000"/>
                </a:solidFill>
                <a:latin typeface="+mn-lt"/>
              </a:rPr>
              <a:t>of</a:t>
            </a:r>
            <a:r>
              <a:rPr lang="en-US" sz="1800" spc="-17" dirty="0">
                <a:solidFill>
                  <a:sysClr val="windowText" lastClr="000000"/>
                </a:solidFill>
                <a:latin typeface="+mn-lt"/>
              </a:rPr>
              <a:t> </a:t>
            </a:r>
            <a:r>
              <a:rPr lang="en-US" sz="1800" dirty="0">
                <a:solidFill>
                  <a:sysClr val="windowText" lastClr="000000"/>
                </a:solidFill>
                <a:latin typeface="+mn-lt"/>
              </a:rPr>
              <a:t>goods,</a:t>
            </a:r>
            <a:r>
              <a:rPr lang="en-US" sz="1800" spc="-17" dirty="0">
                <a:solidFill>
                  <a:sysClr val="windowText" lastClr="000000"/>
                </a:solidFill>
                <a:latin typeface="+mn-lt"/>
              </a:rPr>
              <a:t> </a:t>
            </a:r>
            <a:r>
              <a:rPr lang="en-US" sz="1800" dirty="0">
                <a:solidFill>
                  <a:sysClr val="windowText" lastClr="000000"/>
                </a:solidFill>
                <a:latin typeface="+mn-lt"/>
              </a:rPr>
              <a:t>experience/qualifications</a:t>
            </a:r>
            <a:r>
              <a:rPr lang="en-US" sz="1800" spc="-14" dirty="0">
                <a:solidFill>
                  <a:sysClr val="windowText" lastClr="000000"/>
                </a:solidFill>
                <a:latin typeface="+mn-lt"/>
              </a:rPr>
              <a:t> </a:t>
            </a:r>
            <a:r>
              <a:rPr lang="en-US" sz="1800" dirty="0">
                <a:solidFill>
                  <a:sysClr val="windowText" lastClr="000000"/>
                </a:solidFill>
                <a:latin typeface="+mn-lt"/>
              </a:rPr>
              <a:t>of</a:t>
            </a:r>
            <a:r>
              <a:rPr lang="en-US" sz="1800" spc="-20" dirty="0">
                <a:solidFill>
                  <a:sysClr val="windowText" lastClr="000000"/>
                </a:solidFill>
                <a:latin typeface="+mn-lt"/>
              </a:rPr>
              <a:t> </a:t>
            </a:r>
            <a:r>
              <a:rPr lang="en-US" sz="1800" spc="-7" dirty="0">
                <a:solidFill>
                  <a:sysClr val="windowText" lastClr="000000"/>
                </a:solidFill>
                <a:latin typeface="+mn-lt"/>
              </a:rPr>
              <a:t>service </a:t>
            </a:r>
            <a:r>
              <a:rPr lang="en-US" sz="1800" dirty="0">
                <a:solidFill>
                  <a:sysClr val="windowText" lastClr="000000"/>
                </a:solidFill>
                <a:latin typeface="+mn-lt"/>
              </a:rPr>
              <a:t>providers,</a:t>
            </a:r>
            <a:r>
              <a:rPr lang="en-US" sz="1800" spc="-14" dirty="0">
                <a:solidFill>
                  <a:sysClr val="windowText" lastClr="000000"/>
                </a:solidFill>
                <a:latin typeface="+mn-lt"/>
              </a:rPr>
              <a:t> </a:t>
            </a:r>
            <a:r>
              <a:rPr lang="en-US" sz="1800" dirty="0">
                <a:solidFill>
                  <a:sysClr val="windowText" lastClr="000000"/>
                </a:solidFill>
                <a:latin typeface="+mn-lt"/>
              </a:rPr>
              <a:t>etc.)</a:t>
            </a:r>
            <a:r>
              <a:rPr lang="en-US" sz="1800" spc="-14" dirty="0">
                <a:solidFill>
                  <a:sysClr val="windowText" lastClr="000000"/>
                </a:solidFill>
                <a:latin typeface="+mn-lt"/>
              </a:rPr>
              <a:t> </a:t>
            </a:r>
            <a:r>
              <a:rPr lang="en-US" sz="1800" dirty="0">
                <a:solidFill>
                  <a:sysClr val="windowText" lastClr="000000"/>
                </a:solidFill>
                <a:latin typeface="+mn-lt"/>
              </a:rPr>
              <a:t>need</a:t>
            </a:r>
            <a:r>
              <a:rPr lang="en-US" sz="1800" spc="-14" dirty="0">
                <a:solidFill>
                  <a:sysClr val="windowText" lastClr="000000"/>
                </a:solidFill>
                <a:latin typeface="+mn-lt"/>
              </a:rPr>
              <a:t> </a:t>
            </a:r>
            <a:r>
              <a:rPr lang="en-US" sz="1800" dirty="0">
                <a:solidFill>
                  <a:sysClr val="windowText" lastClr="000000"/>
                </a:solidFill>
                <a:latin typeface="+mn-lt"/>
              </a:rPr>
              <a:t>to</a:t>
            </a:r>
            <a:r>
              <a:rPr lang="en-US" sz="1800" spc="-10" dirty="0">
                <a:solidFill>
                  <a:sysClr val="windowText" lastClr="000000"/>
                </a:solidFill>
                <a:latin typeface="+mn-lt"/>
              </a:rPr>
              <a:t> </a:t>
            </a:r>
            <a:r>
              <a:rPr lang="en-US" sz="1800" dirty="0">
                <a:solidFill>
                  <a:sysClr val="windowText" lastClr="000000"/>
                </a:solidFill>
                <a:latin typeface="+mn-lt"/>
              </a:rPr>
              <a:t>be</a:t>
            </a:r>
            <a:r>
              <a:rPr lang="en-US" sz="1800" spc="-7" dirty="0">
                <a:solidFill>
                  <a:sysClr val="windowText" lastClr="000000"/>
                </a:solidFill>
                <a:latin typeface="+mn-lt"/>
              </a:rPr>
              <a:t> </a:t>
            </a:r>
            <a:r>
              <a:rPr lang="en-US" sz="1800" dirty="0">
                <a:solidFill>
                  <a:sysClr val="windowText" lastClr="000000"/>
                </a:solidFill>
                <a:latin typeface="+mn-lt"/>
              </a:rPr>
              <a:t>considered. Before</a:t>
            </a:r>
            <a:r>
              <a:rPr lang="en-US" sz="1800" spc="-17" dirty="0">
                <a:solidFill>
                  <a:sysClr val="windowText" lastClr="000000"/>
                </a:solidFill>
                <a:latin typeface="+mn-lt"/>
              </a:rPr>
              <a:t> </a:t>
            </a:r>
            <a:r>
              <a:rPr lang="en-US" sz="1800" dirty="0">
                <a:solidFill>
                  <a:sysClr val="windowText" lastClr="000000"/>
                </a:solidFill>
                <a:latin typeface="+mn-lt"/>
              </a:rPr>
              <a:t>a</a:t>
            </a:r>
            <a:r>
              <a:rPr lang="en-US" sz="1800" spc="-7" dirty="0">
                <a:solidFill>
                  <a:sysClr val="windowText" lastClr="000000"/>
                </a:solidFill>
                <a:latin typeface="+mn-lt"/>
              </a:rPr>
              <a:t> </a:t>
            </a:r>
            <a:r>
              <a:rPr lang="en-US" sz="1800" dirty="0">
                <a:solidFill>
                  <a:sysClr val="windowText" lastClr="000000"/>
                </a:solidFill>
                <a:latin typeface="+mn-lt"/>
              </a:rPr>
              <a:t>vendor</a:t>
            </a:r>
            <a:r>
              <a:rPr lang="en-US" sz="1800" spc="-10" dirty="0">
                <a:solidFill>
                  <a:sysClr val="windowText" lastClr="000000"/>
                </a:solidFill>
                <a:latin typeface="+mn-lt"/>
              </a:rPr>
              <a:t> </a:t>
            </a:r>
            <a:r>
              <a:rPr lang="en-US" sz="1800" dirty="0">
                <a:solidFill>
                  <a:sysClr val="windowText" lastClr="000000"/>
                </a:solidFill>
                <a:latin typeface="+mn-lt"/>
              </a:rPr>
              <a:t>can</a:t>
            </a:r>
            <a:r>
              <a:rPr lang="en-US" sz="1800" spc="-10" dirty="0">
                <a:solidFill>
                  <a:sysClr val="windowText" lastClr="000000"/>
                </a:solidFill>
                <a:latin typeface="+mn-lt"/>
              </a:rPr>
              <a:t> </a:t>
            </a:r>
            <a:r>
              <a:rPr lang="en-US" sz="1800" dirty="0">
                <a:solidFill>
                  <a:sysClr val="windowText" lastClr="000000"/>
                </a:solidFill>
                <a:latin typeface="+mn-lt"/>
              </a:rPr>
              <a:t>be</a:t>
            </a:r>
            <a:r>
              <a:rPr lang="en-US" sz="1800" spc="-3" dirty="0">
                <a:solidFill>
                  <a:sysClr val="windowText" lastClr="000000"/>
                </a:solidFill>
                <a:latin typeface="+mn-lt"/>
              </a:rPr>
              <a:t> </a:t>
            </a:r>
            <a:r>
              <a:rPr lang="en-US" sz="1800" dirty="0">
                <a:solidFill>
                  <a:sysClr val="windowText" lastClr="000000"/>
                </a:solidFill>
                <a:latin typeface="+mn-lt"/>
              </a:rPr>
              <a:t>selected</a:t>
            </a:r>
            <a:r>
              <a:rPr lang="en-US" sz="1800" spc="-10" dirty="0">
                <a:solidFill>
                  <a:sysClr val="windowText" lastClr="000000"/>
                </a:solidFill>
                <a:latin typeface="+mn-lt"/>
              </a:rPr>
              <a:t> </a:t>
            </a:r>
            <a:r>
              <a:rPr lang="en-US" sz="1800" dirty="0">
                <a:solidFill>
                  <a:sysClr val="windowText" lastClr="000000"/>
                </a:solidFill>
                <a:latin typeface="+mn-lt"/>
              </a:rPr>
              <a:t>and</a:t>
            </a:r>
            <a:r>
              <a:rPr lang="en-US" sz="1800" spc="-10" dirty="0">
                <a:solidFill>
                  <a:sysClr val="windowText" lastClr="000000"/>
                </a:solidFill>
                <a:latin typeface="+mn-lt"/>
              </a:rPr>
              <a:t> </a:t>
            </a:r>
            <a:r>
              <a:rPr lang="en-US" sz="1800" dirty="0">
                <a:solidFill>
                  <a:sysClr val="windowText" lastClr="000000"/>
                </a:solidFill>
                <a:latin typeface="+mn-lt"/>
              </a:rPr>
              <a:t>an</a:t>
            </a:r>
            <a:r>
              <a:rPr lang="en-US" sz="1800" spc="-10" dirty="0">
                <a:solidFill>
                  <a:sysClr val="windowText" lastClr="000000"/>
                </a:solidFill>
                <a:latin typeface="+mn-lt"/>
              </a:rPr>
              <a:t> </a:t>
            </a:r>
            <a:r>
              <a:rPr lang="en-US" sz="1800" dirty="0">
                <a:solidFill>
                  <a:sysClr val="windowText" lastClr="000000"/>
                </a:solidFill>
                <a:latin typeface="+mn-lt"/>
              </a:rPr>
              <a:t>order</a:t>
            </a:r>
            <a:r>
              <a:rPr lang="en-US" sz="1800" spc="-10" dirty="0">
                <a:solidFill>
                  <a:sysClr val="windowText" lastClr="000000"/>
                </a:solidFill>
                <a:latin typeface="+mn-lt"/>
              </a:rPr>
              <a:t> </a:t>
            </a:r>
            <a:r>
              <a:rPr lang="en-US" sz="1800" dirty="0">
                <a:solidFill>
                  <a:sysClr val="windowText" lastClr="000000"/>
                </a:solidFill>
                <a:latin typeface="+mn-lt"/>
              </a:rPr>
              <a:t>placed</a:t>
            </a:r>
            <a:r>
              <a:rPr lang="en-US" sz="1800" spc="-3" dirty="0">
                <a:solidFill>
                  <a:sysClr val="windowText" lastClr="000000"/>
                </a:solidFill>
                <a:latin typeface="+mn-lt"/>
              </a:rPr>
              <a:t> </a:t>
            </a:r>
            <a:r>
              <a:rPr lang="en-US" sz="1800" dirty="0">
                <a:solidFill>
                  <a:sysClr val="windowText" lastClr="000000"/>
                </a:solidFill>
                <a:latin typeface="+mn-lt"/>
              </a:rPr>
              <a:t>(for</a:t>
            </a:r>
            <a:r>
              <a:rPr lang="en-US" sz="1800" spc="-10" dirty="0">
                <a:solidFill>
                  <a:sysClr val="windowText" lastClr="000000"/>
                </a:solidFill>
                <a:latin typeface="+mn-lt"/>
              </a:rPr>
              <a:t> </a:t>
            </a:r>
            <a:r>
              <a:rPr lang="en-US" sz="1800" dirty="0">
                <a:solidFill>
                  <a:sysClr val="windowText" lastClr="000000"/>
                </a:solidFill>
                <a:latin typeface="+mn-lt"/>
              </a:rPr>
              <a:t>purchases</a:t>
            </a:r>
            <a:r>
              <a:rPr lang="en-US" sz="1800" spc="-14" dirty="0">
                <a:solidFill>
                  <a:sysClr val="windowText" lastClr="000000"/>
                </a:solidFill>
                <a:latin typeface="+mn-lt"/>
              </a:rPr>
              <a:t> </a:t>
            </a:r>
            <a:r>
              <a:rPr lang="en-US" sz="1800" dirty="0">
                <a:solidFill>
                  <a:sysClr val="windowText" lastClr="000000"/>
                </a:solidFill>
                <a:latin typeface="+mn-lt"/>
              </a:rPr>
              <a:t>of</a:t>
            </a:r>
            <a:r>
              <a:rPr lang="en-US" sz="1800" spc="-7" dirty="0">
                <a:solidFill>
                  <a:sysClr val="windowText" lastClr="000000"/>
                </a:solidFill>
                <a:latin typeface="+mn-lt"/>
              </a:rPr>
              <a:t> </a:t>
            </a:r>
            <a:r>
              <a:rPr lang="en-US" sz="1800" dirty="0">
                <a:solidFill>
                  <a:sysClr val="windowText" lastClr="000000"/>
                </a:solidFill>
                <a:latin typeface="+mn-lt"/>
              </a:rPr>
              <a:t>$10,000</a:t>
            </a:r>
            <a:r>
              <a:rPr lang="en-US" sz="1800" spc="-3" dirty="0">
                <a:solidFill>
                  <a:sysClr val="windowText" lastClr="000000"/>
                </a:solidFill>
                <a:latin typeface="+mn-lt"/>
              </a:rPr>
              <a:t> </a:t>
            </a:r>
            <a:r>
              <a:rPr lang="en-US" sz="1800" dirty="0">
                <a:solidFill>
                  <a:sysClr val="windowText" lastClr="000000"/>
                </a:solidFill>
                <a:latin typeface="+mn-lt"/>
              </a:rPr>
              <a:t>or</a:t>
            </a:r>
            <a:r>
              <a:rPr lang="en-US" sz="1800" spc="-10" dirty="0">
                <a:solidFill>
                  <a:sysClr val="windowText" lastClr="000000"/>
                </a:solidFill>
                <a:latin typeface="+mn-lt"/>
              </a:rPr>
              <a:t> </a:t>
            </a:r>
            <a:r>
              <a:rPr lang="en-US" sz="1800" dirty="0">
                <a:solidFill>
                  <a:sysClr val="windowText" lastClr="000000"/>
                </a:solidFill>
                <a:latin typeface="+mn-lt"/>
              </a:rPr>
              <a:t>greater,</a:t>
            </a:r>
            <a:r>
              <a:rPr lang="en-US" sz="1800" spc="-17" dirty="0">
                <a:solidFill>
                  <a:sysClr val="windowText" lastClr="000000"/>
                </a:solidFill>
                <a:latin typeface="+mn-lt"/>
              </a:rPr>
              <a:t> </a:t>
            </a:r>
            <a:r>
              <a:rPr lang="en-US" sz="1800" dirty="0">
                <a:solidFill>
                  <a:sysClr val="windowText" lastClr="000000"/>
                </a:solidFill>
                <a:latin typeface="+mn-lt"/>
              </a:rPr>
              <a:t>but</a:t>
            </a:r>
            <a:r>
              <a:rPr lang="en-US" sz="1800" spc="-7" dirty="0">
                <a:solidFill>
                  <a:sysClr val="windowText" lastClr="000000"/>
                </a:solidFill>
                <a:latin typeface="+mn-lt"/>
              </a:rPr>
              <a:t> </a:t>
            </a:r>
            <a:r>
              <a:rPr lang="en-US" sz="1800" spc="-14" dirty="0">
                <a:solidFill>
                  <a:sysClr val="windowText" lastClr="000000"/>
                </a:solidFill>
                <a:latin typeface="+mn-lt"/>
              </a:rPr>
              <a:t>less </a:t>
            </a:r>
            <a:r>
              <a:rPr lang="en-US" sz="1800" dirty="0">
                <a:solidFill>
                  <a:sysClr val="windowText" lastClr="000000"/>
                </a:solidFill>
                <a:latin typeface="+mn-lt"/>
              </a:rPr>
              <a:t>than</a:t>
            </a:r>
            <a:r>
              <a:rPr lang="en-US" sz="1800" spc="-14" dirty="0">
                <a:solidFill>
                  <a:sysClr val="windowText" lastClr="000000"/>
                </a:solidFill>
                <a:latin typeface="+mn-lt"/>
              </a:rPr>
              <a:t> </a:t>
            </a:r>
            <a:r>
              <a:rPr lang="en-US" sz="1800" dirty="0">
                <a:solidFill>
                  <a:sysClr val="windowText" lastClr="000000"/>
                </a:solidFill>
                <a:latin typeface="+mn-lt"/>
              </a:rPr>
              <a:t>$100,000),</a:t>
            </a:r>
            <a:r>
              <a:rPr lang="en-US" sz="1800" spc="-17" dirty="0">
                <a:solidFill>
                  <a:sysClr val="windowText" lastClr="000000"/>
                </a:solidFill>
                <a:latin typeface="+mn-lt"/>
              </a:rPr>
              <a:t> </a:t>
            </a:r>
            <a:r>
              <a:rPr lang="en-US" sz="1800" dirty="0">
                <a:solidFill>
                  <a:sysClr val="windowText" lastClr="000000"/>
                </a:solidFill>
                <a:latin typeface="+mn-lt"/>
              </a:rPr>
              <a:t>college</a:t>
            </a:r>
            <a:r>
              <a:rPr lang="en-US" sz="1800" spc="-7" dirty="0">
                <a:solidFill>
                  <a:sysClr val="windowText" lastClr="000000"/>
                </a:solidFill>
                <a:latin typeface="+mn-lt"/>
              </a:rPr>
              <a:t> </a:t>
            </a:r>
            <a:r>
              <a:rPr lang="en-US" sz="1800" dirty="0">
                <a:solidFill>
                  <a:sysClr val="windowText" lastClr="000000"/>
                </a:solidFill>
                <a:latin typeface="+mn-lt"/>
              </a:rPr>
              <a:t>departments</a:t>
            </a:r>
            <a:r>
              <a:rPr lang="en-US" sz="1800" spc="-17" dirty="0">
                <a:solidFill>
                  <a:sysClr val="windowText" lastClr="000000"/>
                </a:solidFill>
                <a:latin typeface="+mn-lt"/>
              </a:rPr>
              <a:t> </a:t>
            </a:r>
            <a:r>
              <a:rPr lang="en-US" sz="1800" dirty="0">
                <a:solidFill>
                  <a:sysClr val="windowText" lastClr="000000"/>
                </a:solidFill>
                <a:latin typeface="+mn-lt"/>
              </a:rPr>
              <a:t>must</a:t>
            </a:r>
            <a:r>
              <a:rPr lang="en-US" sz="1800" spc="-17" dirty="0">
                <a:solidFill>
                  <a:sysClr val="windowText" lastClr="000000"/>
                </a:solidFill>
                <a:latin typeface="+mn-lt"/>
              </a:rPr>
              <a:t> </a:t>
            </a:r>
            <a:r>
              <a:rPr lang="en-US" sz="1800" dirty="0">
                <a:solidFill>
                  <a:sysClr val="windowText" lastClr="000000"/>
                </a:solidFill>
                <a:latin typeface="+mn-lt"/>
              </a:rPr>
              <a:t>first</a:t>
            </a:r>
            <a:r>
              <a:rPr lang="en-US" sz="1800" spc="-3" dirty="0">
                <a:solidFill>
                  <a:sysClr val="windowText" lastClr="000000"/>
                </a:solidFill>
                <a:latin typeface="+mn-lt"/>
              </a:rPr>
              <a:t> </a:t>
            </a:r>
            <a:r>
              <a:rPr lang="en-US" sz="1800" dirty="0">
                <a:solidFill>
                  <a:sysClr val="windowText" lastClr="000000"/>
                </a:solidFill>
                <a:latin typeface="+mn-lt"/>
              </a:rPr>
              <a:t>obtain</a:t>
            </a:r>
            <a:r>
              <a:rPr lang="en-US" sz="1800" spc="-14" dirty="0">
                <a:solidFill>
                  <a:sysClr val="windowText" lastClr="000000"/>
                </a:solidFill>
                <a:latin typeface="+mn-lt"/>
              </a:rPr>
              <a:t> </a:t>
            </a:r>
            <a:r>
              <a:rPr lang="en-US" sz="1800" dirty="0">
                <a:solidFill>
                  <a:sysClr val="windowText" lastClr="000000"/>
                </a:solidFill>
                <a:latin typeface="+mn-lt"/>
              </a:rPr>
              <a:t>a</a:t>
            </a:r>
            <a:r>
              <a:rPr lang="en-US" sz="1800" spc="-7" dirty="0">
                <a:solidFill>
                  <a:sysClr val="windowText" lastClr="000000"/>
                </a:solidFill>
                <a:latin typeface="+mn-lt"/>
              </a:rPr>
              <a:t> </a:t>
            </a:r>
            <a:r>
              <a:rPr lang="en-US" sz="1800" dirty="0">
                <a:solidFill>
                  <a:sysClr val="windowText" lastClr="000000"/>
                </a:solidFill>
                <a:latin typeface="+mn-lt"/>
              </a:rPr>
              <a:t>minimum</a:t>
            </a:r>
            <a:r>
              <a:rPr lang="en-US" sz="1800" spc="-14" dirty="0">
                <a:solidFill>
                  <a:sysClr val="windowText" lastClr="000000"/>
                </a:solidFill>
                <a:latin typeface="+mn-lt"/>
              </a:rPr>
              <a:t> </a:t>
            </a:r>
            <a:r>
              <a:rPr lang="en-US" sz="1800" dirty="0">
                <a:solidFill>
                  <a:sysClr val="windowText" lastClr="000000"/>
                </a:solidFill>
                <a:latin typeface="+mn-lt"/>
              </a:rPr>
              <a:t>of</a:t>
            </a:r>
            <a:r>
              <a:rPr lang="en-US" sz="1800" spc="-17" dirty="0">
                <a:solidFill>
                  <a:sysClr val="windowText" lastClr="000000"/>
                </a:solidFill>
                <a:latin typeface="+mn-lt"/>
              </a:rPr>
              <a:t> </a:t>
            </a:r>
            <a:r>
              <a:rPr lang="en-US" sz="1800" dirty="0">
                <a:solidFill>
                  <a:sysClr val="windowText" lastClr="000000"/>
                </a:solidFill>
                <a:latin typeface="+mn-lt"/>
              </a:rPr>
              <a:t>three</a:t>
            </a:r>
            <a:r>
              <a:rPr lang="en-US" sz="1800" spc="-7" dirty="0">
                <a:solidFill>
                  <a:sysClr val="windowText" lastClr="000000"/>
                </a:solidFill>
                <a:latin typeface="+mn-lt"/>
              </a:rPr>
              <a:t> </a:t>
            </a:r>
            <a:r>
              <a:rPr lang="en-US" sz="1800" dirty="0">
                <a:solidFill>
                  <a:sysClr val="windowText" lastClr="000000"/>
                </a:solidFill>
                <a:latin typeface="+mn-lt"/>
              </a:rPr>
              <a:t>Responsible</a:t>
            </a:r>
            <a:r>
              <a:rPr lang="en-US" sz="1800" spc="-10" dirty="0">
                <a:solidFill>
                  <a:sysClr val="windowText" lastClr="000000"/>
                </a:solidFill>
                <a:latin typeface="+mn-lt"/>
              </a:rPr>
              <a:t> </a:t>
            </a:r>
            <a:r>
              <a:rPr lang="en-US" sz="1800" spc="-17" dirty="0">
                <a:solidFill>
                  <a:sysClr val="windowText" lastClr="000000"/>
                </a:solidFill>
                <a:latin typeface="+mn-lt"/>
              </a:rPr>
              <a:t>and </a:t>
            </a:r>
            <a:r>
              <a:rPr lang="en-US" sz="1800" dirty="0">
                <a:solidFill>
                  <a:sysClr val="windowText" lastClr="000000"/>
                </a:solidFill>
                <a:latin typeface="+mn-lt"/>
              </a:rPr>
              <a:t>Responsive</a:t>
            </a:r>
            <a:r>
              <a:rPr lang="en-US" sz="1800" spc="-17" dirty="0">
                <a:solidFill>
                  <a:sysClr val="windowText" lastClr="000000"/>
                </a:solidFill>
                <a:latin typeface="+mn-lt"/>
              </a:rPr>
              <a:t> </a:t>
            </a:r>
            <a:r>
              <a:rPr lang="en-US" sz="1800" spc="-7" dirty="0">
                <a:solidFill>
                  <a:sysClr val="windowText" lastClr="000000"/>
                </a:solidFill>
                <a:latin typeface="+mn-lt"/>
              </a:rPr>
              <a:t>Proposals. </a:t>
            </a:r>
          </a:p>
          <a:p>
            <a:pPr marL="294409" marR="51520" indent="-285750" defTabSz="623438">
              <a:buClrTx/>
              <a:buFont typeface="Arial" panose="020B0604020202020204" pitchFamily="34" charset="0"/>
              <a:buChar char="•"/>
            </a:pPr>
            <a:endParaRPr lang="en-US" spc="-7" dirty="0">
              <a:solidFill>
                <a:sysClr val="windowText" lastClr="000000"/>
              </a:solidFill>
            </a:endParaRPr>
          </a:p>
          <a:p>
            <a:pPr marL="294409" marR="51520" indent="-285750" defTabSz="623438">
              <a:buClrTx/>
              <a:buFont typeface="Arial" panose="020B0604020202020204" pitchFamily="34" charset="0"/>
              <a:buChar char="•"/>
            </a:pPr>
            <a:r>
              <a:rPr lang="en-US" sz="1800" dirty="0">
                <a:solidFill>
                  <a:sysClr val="windowText" lastClr="000000"/>
                </a:solidFill>
                <a:latin typeface="+mn-lt"/>
              </a:rPr>
              <a:t>This</a:t>
            </a:r>
            <a:r>
              <a:rPr lang="en-US" sz="1800" spc="-17" dirty="0">
                <a:solidFill>
                  <a:sysClr val="windowText" lastClr="000000"/>
                </a:solidFill>
                <a:latin typeface="+mn-lt"/>
              </a:rPr>
              <a:t> </a:t>
            </a:r>
            <a:r>
              <a:rPr lang="en-US" sz="1800" dirty="0">
                <a:solidFill>
                  <a:sysClr val="windowText" lastClr="000000"/>
                </a:solidFill>
                <a:latin typeface="+mn-lt"/>
              </a:rPr>
              <a:t>process</a:t>
            </a:r>
            <a:r>
              <a:rPr lang="en-US" sz="1800" spc="-10" dirty="0">
                <a:solidFill>
                  <a:sysClr val="windowText" lastClr="000000"/>
                </a:solidFill>
                <a:latin typeface="+mn-lt"/>
              </a:rPr>
              <a:t> </a:t>
            </a:r>
            <a:r>
              <a:rPr lang="en-US" sz="1800" dirty="0">
                <a:solidFill>
                  <a:sysClr val="windowText" lastClr="000000"/>
                </a:solidFill>
                <a:latin typeface="+mn-lt"/>
              </a:rPr>
              <a:t>closely</a:t>
            </a:r>
            <a:r>
              <a:rPr lang="en-US" sz="1800" spc="-10" dirty="0">
                <a:solidFill>
                  <a:sysClr val="windowText" lastClr="000000"/>
                </a:solidFill>
                <a:latin typeface="+mn-lt"/>
              </a:rPr>
              <a:t> </a:t>
            </a:r>
            <a:r>
              <a:rPr lang="en-US" sz="1800" dirty="0">
                <a:solidFill>
                  <a:sysClr val="windowText" lastClr="000000"/>
                </a:solidFill>
                <a:latin typeface="+mn-lt"/>
              </a:rPr>
              <a:t>resembles</a:t>
            </a:r>
            <a:r>
              <a:rPr lang="en-US" sz="1800" spc="-10" dirty="0">
                <a:solidFill>
                  <a:sysClr val="windowText" lastClr="000000"/>
                </a:solidFill>
                <a:latin typeface="+mn-lt"/>
              </a:rPr>
              <a:t> </a:t>
            </a:r>
            <a:r>
              <a:rPr lang="en-US" sz="1800" dirty="0">
                <a:solidFill>
                  <a:sysClr val="windowText" lastClr="000000"/>
                </a:solidFill>
                <a:latin typeface="+mn-lt"/>
              </a:rPr>
              <a:t>a</a:t>
            </a:r>
            <a:r>
              <a:rPr lang="en-US" sz="1800" spc="-14" dirty="0">
                <a:solidFill>
                  <a:sysClr val="windowText" lastClr="000000"/>
                </a:solidFill>
                <a:latin typeface="+mn-lt"/>
              </a:rPr>
              <a:t> </a:t>
            </a:r>
            <a:r>
              <a:rPr lang="en-US" sz="1800" dirty="0">
                <a:solidFill>
                  <a:sysClr val="windowText" lastClr="000000"/>
                </a:solidFill>
                <a:latin typeface="+mn-lt"/>
              </a:rPr>
              <a:t>hiring</a:t>
            </a:r>
            <a:r>
              <a:rPr lang="en-US" sz="1800" spc="-7" dirty="0">
                <a:solidFill>
                  <a:sysClr val="windowText" lastClr="000000"/>
                </a:solidFill>
                <a:latin typeface="+mn-lt"/>
              </a:rPr>
              <a:t> </a:t>
            </a:r>
            <a:r>
              <a:rPr lang="en-US" sz="1800" dirty="0">
                <a:solidFill>
                  <a:sysClr val="windowText" lastClr="000000"/>
                </a:solidFill>
                <a:latin typeface="+mn-lt"/>
              </a:rPr>
              <a:t>committee,</a:t>
            </a:r>
            <a:r>
              <a:rPr lang="en-US" sz="1800" spc="-10" dirty="0">
                <a:solidFill>
                  <a:sysClr val="windowText" lastClr="000000"/>
                </a:solidFill>
                <a:latin typeface="+mn-lt"/>
              </a:rPr>
              <a:t> </a:t>
            </a:r>
            <a:r>
              <a:rPr lang="en-US" sz="1800" dirty="0">
                <a:solidFill>
                  <a:sysClr val="windowText" lastClr="000000"/>
                </a:solidFill>
                <a:latin typeface="+mn-lt"/>
              </a:rPr>
              <a:t>in</a:t>
            </a:r>
            <a:r>
              <a:rPr lang="en-US" sz="1800" spc="-10" dirty="0">
                <a:solidFill>
                  <a:sysClr val="windowText" lastClr="000000"/>
                </a:solidFill>
                <a:latin typeface="+mn-lt"/>
              </a:rPr>
              <a:t> </a:t>
            </a:r>
            <a:r>
              <a:rPr lang="en-US" sz="1800" dirty="0">
                <a:solidFill>
                  <a:sysClr val="windowText" lastClr="000000"/>
                </a:solidFill>
                <a:latin typeface="+mn-lt"/>
              </a:rPr>
              <a:t>that</a:t>
            </a:r>
            <a:r>
              <a:rPr lang="en-US" sz="1800" spc="-7" dirty="0">
                <a:solidFill>
                  <a:sysClr val="windowText" lastClr="000000"/>
                </a:solidFill>
                <a:latin typeface="+mn-lt"/>
              </a:rPr>
              <a:t> </a:t>
            </a:r>
            <a:r>
              <a:rPr lang="en-US" sz="1800" dirty="0">
                <a:solidFill>
                  <a:sysClr val="windowText" lastClr="000000"/>
                </a:solidFill>
                <a:latin typeface="+mn-lt"/>
              </a:rPr>
              <a:t>the</a:t>
            </a:r>
            <a:r>
              <a:rPr lang="en-US" sz="1800" spc="-7" dirty="0">
                <a:solidFill>
                  <a:sysClr val="windowText" lastClr="000000"/>
                </a:solidFill>
                <a:latin typeface="+mn-lt"/>
              </a:rPr>
              <a:t> </a:t>
            </a:r>
            <a:r>
              <a:rPr lang="en-US" sz="1800" dirty="0">
                <a:solidFill>
                  <a:sysClr val="windowText" lastClr="000000"/>
                </a:solidFill>
                <a:latin typeface="+mn-lt"/>
              </a:rPr>
              <a:t>potential</a:t>
            </a:r>
            <a:r>
              <a:rPr lang="en-US" sz="1800" spc="-14" dirty="0">
                <a:solidFill>
                  <a:sysClr val="windowText" lastClr="000000"/>
                </a:solidFill>
                <a:latin typeface="+mn-lt"/>
              </a:rPr>
              <a:t> </a:t>
            </a:r>
            <a:r>
              <a:rPr lang="en-US" sz="1800" dirty="0">
                <a:solidFill>
                  <a:sysClr val="windowText" lastClr="000000"/>
                </a:solidFill>
                <a:latin typeface="+mn-lt"/>
              </a:rPr>
              <a:t>vendors</a:t>
            </a:r>
            <a:r>
              <a:rPr lang="en-US" sz="1800" spc="-17" dirty="0">
                <a:solidFill>
                  <a:sysClr val="windowText" lastClr="000000"/>
                </a:solidFill>
                <a:latin typeface="+mn-lt"/>
              </a:rPr>
              <a:t> </a:t>
            </a:r>
            <a:r>
              <a:rPr lang="en-US" sz="1800" dirty="0">
                <a:solidFill>
                  <a:sysClr val="windowText" lastClr="000000"/>
                </a:solidFill>
                <a:latin typeface="+mn-lt"/>
              </a:rPr>
              <a:t>are</a:t>
            </a:r>
            <a:r>
              <a:rPr lang="en-US" sz="1800" spc="-7" dirty="0">
                <a:solidFill>
                  <a:sysClr val="windowText" lastClr="000000"/>
                </a:solidFill>
                <a:latin typeface="+mn-lt"/>
              </a:rPr>
              <a:t> </a:t>
            </a:r>
            <a:r>
              <a:rPr lang="en-US" sz="1800" dirty="0">
                <a:solidFill>
                  <a:sysClr val="windowText" lastClr="000000"/>
                </a:solidFill>
                <a:latin typeface="+mn-lt"/>
              </a:rPr>
              <a:t>given</a:t>
            </a:r>
            <a:r>
              <a:rPr lang="en-US" sz="1800" spc="-10" dirty="0">
                <a:solidFill>
                  <a:sysClr val="windowText" lastClr="000000"/>
                </a:solidFill>
                <a:latin typeface="+mn-lt"/>
              </a:rPr>
              <a:t> </a:t>
            </a:r>
            <a:r>
              <a:rPr lang="en-US" sz="1800" spc="-34" dirty="0">
                <a:solidFill>
                  <a:sysClr val="windowText" lastClr="000000"/>
                </a:solidFill>
                <a:latin typeface="+mn-lt"/>
              </a:rPr>
              <a:t>a </a:t>
            </a:r>
            <a:r>
              <a:rPr lang="en-US" sz="1800" dirty="0">
                <a:solidFill>
                  <a:sysClr val="windowText" lastClr="000000"/>
                </a:solidFill>
                <a:latin typeface="+mn-lt"/>
              </a:rPr>
              <a:t>description</a:t>
            </a:r>
            <a:r>
              <a:rPr lang="en-US" sz="1800" spc="-17" dirty="0">
                <a:solidFill>
                  <a:sysClr val="windowText" lastClr="000000"/>
                </a:solidFill>
                <a:latin typeface="+mn-lt"/>
              </a:rPr>
              <a:t> </a:t>
            </a:r>
            <a:r>
              <a:rPr lang="en-US" sz="1800" dirty="0">
                <a:solidFill>
                  <a:sysClr val="windowText" lastClr="000000"/>
                </a:solidFill>
                <a:latin typeface="+mn-lt"/>
              </a:rPr>
              <a:t>of</a:t>
            </a:r>
            <a:r>
              <a:rPr lang="en-US" sz="1800" spc="-7" dirty="0">
                <a:solidFill>
                  <a:sysClr val="windowText" lastClr="000000"/>
                </a:solidFill>
                <a:latin typeface="+mn-lt"/>
              </a:rPr>
              <a:t> </a:t>
            </a:r>
            <a:r>
              <a:rPr lang="en-US" sz="1800" dirty="0">
                <a:solidFill>
                  <a:sysClr val="windowText" lastClr="000000"/>
                </a:solidFill>
                <a:latin typeface="+mn-lt"/>
              </a:rPr>
              <a:t>what</a:t>
            </a:r>
            <a:r>
              <a:rPr lang="en-US" sz="1800" spc="-14" dirty="0">
                <a:solidFill>
                  <a:sysClr val="windowText" lastClr="000000"/>
                </a:solidFill>
                <a:latin typeface="+mn-lt"/>
              </a:rPr>
              <a:t> </a:t>
            </a:r>
            <a:r>
              <a:rPr lang="en-US" sz="1800" dirty="0">
                <a:solidFill>
                  <a:sysClr val="windowText" lastClr="000000"/>
                </a:solidFill>
                <a:latin typeface="+mn-lt"/>
              </a:rPr>
              <a:t>the</a:t>
            </a:r>
            <a:r>
              <a:rPr lang="en-US" sz="1800" spc="-7" dirty="0">
                <a:solidFill>
                  <a:sysClr val="windowText" lastClr="000000"/>
                </a:solidFill>
                <a:latin typeface="+mn-lt"/>
              </a:rPr>
              <a:t> </a:t>
            </a:r>
            <a:r>
              <a:rPr lang="en-US" sz="1800" dirty="0">
                <a:solidFill>
                  <a:sysClr val="windowText" lastClr="000000"/>
                </a:solidFill>
                <a:latin typeface="+mn-lt"/>
              </a:rPr>
              <a:t>college</a:t>
            </a:r>
            <a:r>
              <a:rPr lang="en-US" sz="1800" spc="-10" dirty="0">
                <a:solidFill>
                  <a:sysClr val="windowText" lastClr="000000"/>
                </a:solidFill>
                <a:latin typeface="+mn-lt"/>
              </a:rPr>
              <a:t> </a:t>
            </a:r>
            <a:r>
              <a:rPr lang="en-US" sz="1800" dirty="0">
                <a:solidFill>
                  <a:sysClr val="windowText" lastClr="000000"/>
                </a:solidFill>
                <a:latin typeface="+mn-lt"/>
              </a:rPr>
              <a:t>needs,</a:t>
            </a:r>
            <a:r>
              <a:rPr lang="en-US" sz="1800" spc="-3" dirty="0">
                <a:solidFill>
                  <a:sysClr val="windowText" lastClr="000000"/>
                </a:solidFill>
                <a:latin typeface="+mn-lt"/>
              </a:rPr>
              <a:t> </a:t>
            </a:r>
            <a:r>
              <a:rPr lang="en-US" sz="1800" dirty="0">
                <a:solidFill>
                  <a:sysClr val="windowText" lastClr="000000"/>
                </a:solidFill>
                <a:latin typeface="+mn-lt"/>
              </a:rPr>
              <a:t>called</a:t>
            </a:r>
            <a:r>
              <a:rPr lang="en-US" sz="1800" spc="-7" dirty="0">
                <a:solidFill>
                  <a:sysClr val="windowText" lastClr="000000"/>
                </a:solidFill>
                <a:latin typeface="+mn-lt"/>
              </a:rPr>
              <a:t> </a:t>
            </a:r>
            <a:r>
              <a:rPr lang="en-US" sz="1800" dirty="0">
                <a:solidFill>
                  <a:sysClr val="windowText" lastClr="000000"/>
                </a:solidFill>
                <a:latin typeface="+mn-lt"/>
              </a:rPr>
              <a:t>a</a:t>
            </a:r>
            <a:r>
              <a:rPr lang="en-US" sz="1800" spc="-3" dirty="0">
                <a:solidFill>
                  <a:sysClr val="windowText" lastClr="000000"/>
                </a:solidFill>
                <a:latin typeface="+mn-lt"/>
              </a:rPr>
              <a:t> </a:t>
            </a:r>
            <a:r>
              <a:rPr lang="en-US" sz="1800" dirty="0">
                <a:solidFill>
                  <a:sysClr val="windowText" lastClr="000000"/>
                </a:solidFill>
                <a:latin typeface="+mn-lt"/>
              </a:rPr>
              <a:t>Scope</a:t>
            </a:r>
            <a:r>
              <a:rPr lang="en-US" sz="1800" spc="-3" dirty="0">
                <a:solidFill>
                  <a:sysClr val="windowText" lastClr="000000"/>
                </a:solidFill>
                <a:latin typeface="+mn-lt"/>
              </a:rPr>
              <a:t> </a:t>
            </a:r>
            <a:r>
              <a:rPr lang="en-US" sz="1800" dirty="0">
                <a:solidFill>
                  <a:sysClr val="windowText" lastClr="000000"/>
                </a:solidFill>
                <a:latin typeface="+mn-lt"/>
              </a:rPr>
              <a:t>Of</a:t>
            </a:r>
            <a:r>
              <a:rPr lang="en-US" sz="1800" spc="-3" dirty="0">
                <a:solidFill>
                  <a:sysClr val="windowText" lastClr="000000"/>
                </a:solidFill>
                <a:latin typeface="+mn-lt"/>
              </a:rPr>
              <a:t> </a:t>
            </a:r>
            <a:r>
              <a:rPr lang="en-US" sz="1800" dirty="0">
                <a:solidFill>
                  <a:sysClr val="windowText" lastClr="000000"/>
                </a:solidFill>
                <a:latin typeface="+mn-lt"/>
              </a:rPr>
              <a:t>Work,</a:t>
            </a:r>
            <a:r>
              <a:rPr lang="en-US" sz="1800" spc="-3" dirty="0">
                <a:solidFill>
                  <a:sysClr val="windowText" lastClr="000000"/>
                </a:solidFill>
                <a:latin typeface="+mn-lt"/>
              </a:rPr>
              <a:t> </a:t>
            </a:r>
            <a:r>
              <a:rPr lang="en-US" sz="1800" dirty="0">
                <a:solidFill>
                  <a:sysClr val="windowText" lastClr="000000"/>
                </a:solidFill>
                <a:latin typeface="+mn-lt"/>
              </a:rPr>
              <a:t>and</a:t>
            </a:r>
            <a:r>
              <a:rPr lang="en-US" sz="1800" spc="-7" dirty="0">
                <a:solidFill>
                  <a:sysClr val="windowText" lastClr="000000"/>
                </a:solidFill>
                <a:latin typeface="+mn-lt"/>
              </a:rPr>
              <a:t> </a:t>
            </a:r>
            <a:r>
              <a:rPr lang="en-US" sz="1800" dirty="0">
                <a:solidFill>
                  <a:sysClr val="windowText" lastClr="000000"/>
                </a:solidFill>
                <a:latin typeface="+mn-lt"/>
              </a:rPr>
              <a:t>a</a:t>
            </a:r>
            <a:r>
              <a:rPr lang="en-US" sz="1800" spc="-3" dirty="0">
                <a:solidFill>
                  <a:sysClr val="windowText" lastClr="000000"/>
                </a:solidFill>
                <a:latin typeface="+mn-lt"/>
              </a:rPr>
              <a:t> </a:t>
            </a:r>
            <a:r>
              <a:rPr lang="en-US" sz="1800" dirty="0">
                <a:solidFill>
                  <a:sysClr val="windowText" lastClr="000000"/>
                </a:solidFill>
                <a:latin typeface="+mn-lt"/>
              </a:rPr>
              <a:t>set</a:t>
            </a:r>
            <a:r>
              <a:rPr lang="en-US" sz="1800" spc="-14" dirty="0">
                <a:solidFill>
                  <a:sysClr val="windowText" lastClr="000000"/>
                </a:solidFill>
                <a:latin typeface="+mn-lt"/>
              </a:rPr>
              <a:t> </a:t>
            </a:r>
            <a:r>
              <a:rPr lang="en-US" sz="1800" dirty="0">
                <a:solidFill>
                  <a:sysClr val="windowText" lastClr="000000"/>
                </a:solidFill>
                <a:latin typeface="+mn-lt"/>
              </a:rPr>
              <a:t>of</a:t>
            </a:r>
            <a:r>
              <a:rPr lang="en-US" sz="1800" spc="-7" dirty="0">
                <a:solidFill>
                  <a:sysClr val="windowText" lastClr="000000"/>
                </a:solidFill>
                <a:latin typeface="+mn-lt"/>
              </a:rPr>
              <a:t> </a:t>
            </a:r>
            <a:r>
              <a:rPr lang="en-US" sz="1800" dirty="0">
                <a:solidFill>
                  <a:sysClr val="windowText" lastClr="000000"/>
                </a:solidFill>
                <a:latin typeface="+mn-lt"/>
              </a:rPr>
              <a:t>questions</a:t>
            </a:r>
            <a:r>
              <a:rPr lang="en-US" sz="1800" spc="-14" dirty="0">
                <a:solidFill>
                  <a:sysClr val="windowText" lastClr="000000"/>
                </a:solidFill>
                <a:latin typeface="+mn-lt"/>
              </a:rPr>
              <a:t> </a:t>
            </a:r>
            <a:r>
              <a:rPr lang="en-US" sz="1800" dirty="0">
                <a:solidFill>
                  <a:sysClr val="windowText" lastClr="000000"/>
                </a:solidFill>
                <a:latin typeface="+mn-lt"/>
              </a:rPr>
              <a:t>to</a:t>
            </a:r>
            <a:r>
              <a:rPr lang="en-US" sz="1800" spc="-10" dirty="0">
                <a:solidFill>
                  <a:sysClr val="windowText" lastClr="000000"/>
                </a:solidFill>
                <a:latin typeface="+mn-lt"/>
              </a:rPr>
              <a:t> </a:t>
            </a:r>
            <a:r>
              <a:rPr lang="en-US" sz="1800" dirty="0">
                <a:solidFill>
                  <a:sysClr val="windowText" lastClr="000000"/>
                </a:solidFill>
                <a:latin typeface="+mn-lt"/>
              </a:rPr>
              <a:t>be </a:t>
            </a:r>
            <a:r>
              <a:rPr lang="en-US" sz="1800" spc="-7" dirty="0">
                <a:solidFill>
                  <a:sysClr val="windowText" lastClr="000000"/>
                </a:solidFill>
                <a:latin typeface="+mn-lt"/>
              </a:rPr>
              <a:t>answered </a:t>
            </a:r>
            <a:r>
              <a:rPr lang="en-US" sz="1800" dirty="0">
                <a:solidFill>
                  <a:sysClr val="windowText" lastClr="000000"/>
                </a:solidFill>
                <a:latin typeface="+mn-lt"/>
              </a:rPr>
              <a:t>in</a:t>
            </a:r>
            <a:r>
              <a:rPr lang="en-US" sz="1800" spc="-10" dirty="0">
                <a:solidFill>
                  <a:sysClr val="windowText" lastClr="000000"/>
                </a:solidFill>
                <a:latin typeface="+mn-lt"/>
              </a:rPr>
              <a:t> </a:t>
            </a:r>
            <a:r>
              <a:rPr lang="en-US" sz="1800" dirty="0">
                <a:solidFill>
                  <a:sysClr val="windowText" lastClr="000000"/>
                </a:solidFill>
                <a:latin typeface="+mn-lt"/>
              </a:rPr>
              <a:t>the</a:t>
            </a:r>
            <a:r>
              <a:rPr lang="en-US" sz="1800" spc="-10" dirty="0">
                <a:solidFill>
                  <a:sysClr val="windowText" lastClr="000000"/>
                </a:solidFill>
                <a:latin typeface="+mn-lt"/>
              </a:rPr>
              <a:t> </a:t>
            </a:r>
            <a:r>
              <a:rPr lang="en-US" sz="1800" dirty="0">
                <a:solidFill>
                  <a:sysClr val="windowText" lastClr="000000"/>
                </a:solidFill>
                <a:latin typeface="+mn-lt"/>
              </a:rPr>
              <a:t>form of</a:t>
            </a:r>
            <a:r>
              <a:rPr lang="en-US" sz="1800" spc="-14" dirty="0">
                <a:solidFill>
                  <a:sysClr val="windowText" lastClr="000000"/>
                </a:solidFill>
                <a:latin typeface="+mn-lt"/>
              </a:rPr>
              <a:t> </a:t>
            </a:r>
            <a:r>
              <a:rPr lang="en-US" sz="1800" dirty="0">
                <a:solidFill>
                  <a:sysClr val="windowText" lastClr="000000"/>
                </a:solidFill>
                <a:latin typeface="+mn-lt"/>
              </a:rPr>
              <a:t>a</a:t>
            </a:r>
            <a:r>
              <a:rPr lang="en-US" sz="1800" spc="-3" dirty="0">
                <a:solidFill>
                  <a:sysClr val="windowText" lastClr="000000"/>
                </a:solidFill>
                <a:latin typeface="+mn-lt"/>
              </a:rPr>
              <a:t> </a:t>
            </a:r>
            <a:r>
              <a:rPr lang="en-US" sz="1800" dirty="0">
                <a:solidFill>
                  <a:sysClr val="windowText" lastClr="000000"/>
                </a:solidFill>
                <a:latin typeface="+mn-lt"/>
              </a:rPr>
              <a:t>Proposal.</a:t>
            </a:r>
            <a:r>
              <a:rPr lang="en-US" sz="1800" spc="215" dirty="0">
                <a:solidFill>
                  <a:sysClr val="windowText" lastClr="000000"/>
                </a:solidFill>
                <a:latin typeface="+mn-lt"/>
              </a:rPr>
              <a:t> </a:t>
            </a:r>
            <a:r>
              <a:rPr lang="en-US" sz="1800" dirty="0">
                <a:solidFill>
                  <a:sysClr val="windowText" lastClr="000000"/>
                </a:solidFill>
                <a:latin typeface="+mn-lt"/>
              </a:rPr>
              <a:t>Then,</a:t>
            </a:r>
            <a:r>
              <a:rPr lang="en-US" sz="1800" spc="-14" dirty="0">
                <a:solidFill>
                  <a:sysClr val="windowText" lastClr="000000"/>
                </a:solidFill>
                <a:latin typeface="+mn-lt"/>
              </a:rPr>
              <a:t> </a:t>
            </a:r>
            <a:r>
              <a:rPr lang="en-US" sz="1800" dirty="0">
                <a:solidFill>
                  <a:sysClr val="windowText" lastClr="000000"/>
                </a:solidFill>
                <a:latin typeface="+mn-lt"/>
              </a:rPr>
              <a:t>the</a:t>
            </a:r>
            <a:r>
              <a:rPr lang="en-US" sz="1800" spc="-3" dirty="0">
                <a:solidFill>
                  <a:sysClr val="windowText" lastClr="000000"/>
                </a:solidFill>
                <a:latin typeface="+mn-lt"/>
              </a:rPr>
              <a:t> </a:t>
            </a:r>
            <a:r>
              <a:rPr lang="en-US" sz="1800" dirty="0">
                <a:solidFill>
                  <a:sysClr val="windowText" lastClr="000000"/>
                </a:solidFill>
                <a:latin typeface="+mn-lt"/>
              </a:rPr>
              <a:t>College</a:t>
            </a:r>
            <a:r>
              <a:rPr lang="en-US" sz="1800" spc="-20" dirty="0">
                <a:solidFill>
                  <a:sysClr val="windowText" lastClr="000000"/>
                </a:solidFill>
                <a:latin typeface="+mn-lt"/>
              </a:rPr>
              <a:t> </a:t>
            </a:r>
            <a:r>
              <a:rPr lang="en-US" sz="1800" dirty="0">
                <a:solidFill>
                  <a:sysClr val="windowText" lastClr="000000"/>
                </a:solidFill>
                <a:latin typeface="+mn-lt"/>
              </a:rPr>
              <a:t>has</a:t>
            </a:r>
            <a:r>
              <a:rPr lang="en-US" sz="1800" spc="-3" dirty="0">
                <a:solidFill>
                  <a:sysClr val="windowText" lastClr="000000"/>
                </a:solidFill>
                <a:latin typeface="+mn-lt"/>
              </a:rPr>
              <a:t> </a:t>
            </a:r>
            <a:r>
              <a:rPr lang="en-US" sz="1800" dirty="0">
                <a:solidFill>
                  <a:sysClr val="windowText" lastClr="000000"/>
                </a:solidFill>
                <a:latin typeface="+mn-lt"/>
              </a:rPr>
              <a:t>a</a:t>
            </a:r>
            <a:r>
              <a:rPr lang="en-US" sz="1800" spc="-10" dirty="0">
                <a:solidFill>
                  <a:sysClr val="windowText" lastClr="000000"/>
                </a:solidFill>
                <a:latin typeface="+mn-lt"/>
              </a:rPr>
              <a:t> </a:t>
            </a:r>
            <a:r>
              <a:rPr lang="en-US" sz="1800" dirty="0">
                <a:solidFill>
                  <a:sysClr val="windowText" lastClr="000000"/>
                </a:solidFill>
                <a:latin typeface="+mn-lt"/>
              </a:rPr>
              <a:t>team</a:t>
            </a:r>
            <a:r>
              <a:rPr lang="en-US" sz="1800" spc="-10" dirty="0">
                <a:solidFill>
                  <a:sysClr val="windowText" lastClr="000000"/>
                </a:solidFill>
                <a:latin typeface="+mn-lt"/>
              </a:rPr>
              <a:t> </a:t>
            </a:r>
            <a:r>
              <a:rPr lang="en-US" sz="1800" dirty="0">
                <a:solidFill>
                  <a:sysClr val="windowText" lastClr="000000"/>
                </a:solidFill>
                <a:latin typeface="+mn-lt"/>
              </a:rPr>
              <a:t>of</a:t>
            </a:r>
            <a:r>
              <a:rPr lang="en-US" sz="1800" spc="-7" dirty="0">
                <a:solidFill>
                  <a:sysClr val="windowText" lastClr="000000"/>
                </a:solidFill>
                <a:latin typeface="+mn-lt"/>
              </a:rPr>
              <a:t> </a:t>
            </a:r>
            <a:r>
              <a:rPr lang="en-US" sz="1800" dirty="0">
                <a:solidFill>
                  <a:sysClr val="windowText" lastClr="000000"/>
                </a:solidFill>
                <a:latin typeface="+mn-lt"/>
              </a:rPr>
              <a:t>staff</a:t>
            </a:r>
            <a:r>
              <a:rPr lang="en-US" sz="1800" spc="-3" dirty="0">
                <a:solidFill>
                  <a:sysClr val="windowText" lastClr="000000"/>
                </a:solidFill>
                <a:latin typeface="+mn-lt"/>
              </a:rPr>
              <a:t> </a:t>
            </a:r>
            <a:r>
              <a:rPr lang="en-US" sz="1800" dirty="0">
                <a:solidFill>
                  <a:sysClr val="windowText" lastClr="000000"/>
                </a:solidFill>
                <a:latin typeface="+mn-lt"/>
              </a:rPr>
              <a:t>review</a:t>
            </a:r>
            <a:r>
              <a:rPr lang="en-US" sz="1800" spc="-7" dirty="0">
                <a:solidFill>
                  <a:sysClr val="windowText" lastClr="000000"/>
                </a:solidFill>
                <a:latin typeface="+mn-lt"/>
              </a:rPr>
              <a:t> </a:t>
            </a:r>
            <a:r>
              <a:rPr lang="en-US" sz="1800" dirty="0">
                <a:solidFill>
                  <a:sysClr val="windowText" lastClr="000000"/>
                </a:solidFill>
                <a:latin typeface="+mn-lt"/>
              </a:rPr>
              <a:t>the</a:t>
            </a:r>
            <a:r>
              <a:rPr lang="en-US" sz="1800" spc="-10" dirty="0">
                <a:solidFill>
                  <a:sysClr val="windowText" lastClr="000000"/>
                </a:solidFill>
                <a:latin typeface="+mn-lt"/>
              </a:rPr>
              <a:t> </a:t>
            </a:r>
            <a:r>
              <a:rPr lang="en-US" sz="1800" dirty="0">
                <a:solidFill>
                  <a:sysClr val="windowText" lastClr="000000"/>
                </a:solidFill>
                <a:latin typeface="+mn-lt"/>
              </a:rPr>
              <a:t>Proposals,</a:t>
            </a:r>
            <a:r>
              <a:rPr lang="en-US" sz="1800" spc="-14" dirty="0">
                <a:solidFill>
                  <a:sysClr val="windowText" lastClr="000000"/>
                </a:solidFill>
                <a:latin typeface="+mn-lt"/>
              </a:rPr>
              <a:t> </a:t>
            </a:r>
            <a:r>
              <a:rPr lang="en-US" sz="1800" dirty="0">
                <a:solidFill>
                  <a:sysClr val="windowText" lastClr="000000"/>
                </a:solidFill>
                <a:latin typeface="+mn-lt"/>
              </a:rPr>
              <a:t>and</a:t>
            </a:r>
            <a:r>
              <a:rPr lang="en-US" sz="1800" spc="-17" dirty="0">
                <a:solidFill>
                  <a:sysClr val="windowText" lastClr="000000"/>
                </a:solidFill>
                <a:latin typeface="+mn-lt"/>
              </a:rPr>
              <a:t> </a:t>
            </a:r>
            <a:r>
              <a:rPr lang="en-US" sz="1800" spc="-7" dirty="0">
                <a:solidFill>
                  <a:sysClr val="windowText" lastClr="000000"/>
                </a:solidFill>
                <a:latin typeface="+mn-lt"/>
              </a:rPr>
              <a:t>score</a:t>
            </a:r>
            <a:r>
              <a:rPr lang="en-US" sz="1800" spc="341" dirty="0">
                <a:solidFill>
                  <a:sysClr val="windowText" lastClr="000000"/>
                </a:solidFill>
                <a:latin typeface="+mn-lt"/>
              </a:rPr>
              <a:t> </a:t>
            </a:r>
            <a:r>
              <a:rPr lang="en-US" sz="1800" dirty="0">
                <a:solidFill>
                  <a:sysClr val="windowText" lastClr="000000"/>
                </a:solidFill>
                <a:latin typeface="+mn-lt"/>
              </a:rPr>
              <a:t>each</a:t>
            </a:r>
            <a:r>
              <a:rPr lang="en-US" sz="1800" spc="-20" dirty="0">
                <a:solidFill>
                  <a:sysClr val="windowText" lastClr="000000"/>
                </a:solidFill>
                <a:latin typeface="+mn-lt"/>
              </a:rPr>
              <a:t> </a:t>
            </a:r>
            <a:r>
              <a:rPr lang="en-US" sz="1800" dirty="0">
                <a:solidFill>
                  <a:sysClr val="windowText" lastClr="000000"/>
                </a:solidFill>
                <a:latin typeface="+mn-lt"/>
              </a:rPr>
              <a:t>element</a:t>
            </a:r>
            <a:r>
              <a:rPr lang="en-US" sz="1800" spc="-7" dirty="0">
                <a:solidFill>
                  <a:sysClr val="windowText" lastClr="000000"/>
                </a:solidFill>
                <a:latin typeface="+mn-lt"/>
              </a:rPr>
              <a:t> </a:t>
            </a:r>
            <a:r>
              <a:rPr lang="en-US" sz="1800" dirty="0">
                <a:solidFill>
                  <a:sysClr val="windowText" lastClr="000000"/>
                </a:solidFill>
                <a:latin typeface="+mn-lt"/>
              </a:rPr>
              <a:t>consistent</a:t>
            </a:r>
            <a:r>
              <a:rPr lang="en-US" sz="1800" spc="-10" dirty="0">
                <a:solidFill>
                  <a:sysClr val="windowText" lastClr="000000"/>
                </a:solidFill>
                <a:latin typeface="+mn-lt"/>
              </a:rPr>
              <a:t> </a:t>
            </a:r>
            <a:r>
              <a:rPr lang="en-US" sz="1800" dirty="0">
                <a:solidFill>
                  <a:sysClr val="windowText" lastClr="000000"/>
                </a:solidFill>
                <a:latin typeface="+mn-lt"/>
              </a:rPr>
              <a:t>with</a:t>
            </a:r>
            <a:r>
              <a:rPr lang="en-US" sz="1800" spc="-3" dirty="0">
                <a:solidFill>
                  <a:sysClr val="windowText" lastClr="000000"/>
                </a:solidFill>
                <a:latin typeface="+mn-lt"/>
              </a:rPr>
              <a:t> </a:t>
            </a:r>
            <a:r>
              <a:rPr lang="en-US" sz="1800" dirty="0">
                <a:solidFill>
                  <a:sysClr val="windowText" lastClr="000000"/>
                </a:solidFill>
                <a:latin typeface="+mn-lt"/>
              </a:rPr>
              <a:t>the</a:t>
            </a:r>
            <a:r>
              <a:rPr lang="en-US" sz="1800" spc="-14" dirty="0">
                <a:solidFill>
                  <a:sysClr val="windowText" lastClr="000000"/>
                </a:solidFill>
                <a:latin typeface="+mn-lt"/>
              </a:rPr>
              <a:t> </a:t>
            </a:r>
            <a:r>
              <a:rPr lang="en-US" sz="1800" dirty="0">
                <a:solidFill>
                  <a:sysClr val="windowText" lastClr="000000"/>
                </a:solidFill>
                <a:latin typeface="+mn-lt"/>
              </a:rPr>
              <a:t>documents</a:t>
            </a:r>
            <a:r>
              <a:rPr lang="en-US" sz="1800" spc="-17" dirty="0">
                <a:solidFill>
                  <a:sysClr val="windowText" lastClr="000000"/>
                </a:solidFill>
                <a:latin typeface="+mn-lt"/>
              </a:rPr>
              <a:t> </a:t>
            </a:r>
            <a:r>
              <a:rPr lang="en-US" sz="1800" dirty="0">
                <a:solidFill>
                  <a:sysClr val="windowText" lastClr="000000"/>
                </a:solidFill>
                <a:latin typeface="+mn-lt"/>
              </a:rPr>
              <a:t>given</a:t>
            </a:r>
            <a:r>
              <a:rPr lang="en-US" sz="1800" spc="-3" dirty="0">
                <a:solidFill>
                  <a:sysClr val="windowText" lastClr="000000"/>
                </a:solidFill>
                <a:latin typeface="+mn-lt"/>
              </a:rPr>
              <a:t> </a:t>
            </a:r>
            <a:r>
              <a:rPr lang="en-US" sz="1800" dirty="0">
                <a:solidFill>
                  <a:sysClr val="windowText" lastClr="000000"/>
                </a:solidFill>
                <a:latin typeface="+mn-lt"/>
              </a:rPr>
              <a:t>to</a:t>
            </a:r>
            <a:r>
              <a:rPr lang="en-US" sz="1800" spc="-7" dirty="0">
                <a:solidFill>
                  <a:sysClr val="windowText" lastClr="000000"/>
                </a:solidFill>
                <a:latin typeface="+mn-lt"/>
              </a:rPr>
              <a:t> </a:t>
            </a:r>
            <a:r>
              <a:rPr lang="en-US" sz="1800" dirty="0">
                <a:solidFill>
                  <a:sysClr val="windowText" lastClr="000000"/>
                </a:solidFill>
                <a:latin typeface="+mn-lt"/>
              </a:rPr>
              <a:t>the</a:t>
            </a:r>
            <a:r>
              <a:rPr lang="en-US" sz="1800" spc="-14" dirty="0">
                <a:solidFill>
                  <a:sysClr val="windowText" lastClr="000000"/>
                </a:solidFill>
                <a:latin typeface="+mn-lt"/>
              </a:rPr>
              <a:t> </a:t>
            </a:r>
            <a:r>
              <a:rPr lang="en-US" sz="1800" dirty="0">
                <a:solidFill>
                  <a:sysClr val="windowText" lastClr="000000"/>
                </a:solidFill>
                <a:latin typeface="+mn-lt"/>
              </a:rPr>
              <a:t>potential</a:t>
            </a:r>
            <a:r>
              <a:rPr lang="en-US" sz="1800" spc="-7" dirty="0">
                <a:solidFill>
                  <a:sysClr val="windowText" lastClr="000000"/>
                </a:solidFill>
                <a:latin typeface="+mn-lt"/>
              </a:rPr>
              <a:t> vendors (or) advertising public announcement.</a:t>
            </a:r>
            <a:endParaRPr lang="en-US" sz="1800" dirty="0">
              <a:solidFill>
                <a:sysClr val="windowText" lastClr="000000"/>
              </a:solidFill>
              <a:latin typeface="+mn-lt"/>
            </a:endParaRPr>
          </a:p>
          <a:p>
            <a:pPr marL="8659" marR="51520" defTabSz="623438">
              <a:buClrTx/>
            </a:pPr>
            <a:endParaRPr lang="en-US" spc="-7" dirty="0">
              <a:solidFill>
                <a:sysClr val="windowText" lastClr="000000"/>
              </a:solidFill>
            </a:endParaRPr>
          </a:p>
          <a:p>
            <a:pPr marL="8659" marR="113431" defTabSz="623438">
              <a:buClrTx/>
            </a:pPr>
            <a:endParaRPr lang="en-US" sz="1800" dirty="0">
              <a:solidFill>
                <a:sysClr val="windowText" lastClr="000000"/>
              </a:solidFill>
              <a:latin typeface="+mn-lt"/>
            </a:endParaRPr>
          </a:p>
          <a:p>
            <a:pPr marL="8659" defTabSz="623438">
              <a:buClrTx/>
            </a:pPr>
            <a:endParaRPr lang="en-US" sz="1800" dirty="0">
              <a:solidFill>
                <a:sysClr val="windowText" lastClr="000000"/>
              </a:solidFill>
              <a:latin typeface="+mn-lt"/>
            </a:endParaRPr>
          </a:p>
          <a:p>
            <a:pPr marL="8659" marR="210843" defTabSz="623438">
              <a:buClrTx/>
            </a:pPr>
            <a:endParaRPr lang="en-US" sz="1800" dirty="0">
              <a:solidFill>
                <a:sysClr val="windowText" lastClr="000000"/>
              </a:solidFill>
            </a:endParaRPr>
          </a:p>
        </p:txBody>
      </p:sp>
      <p:sp>
        <p:nvSpPr>
          <p:cNvPr id="2" name="Title 1">
            <a:extLst>
              <a:ext uri="{FF2B5EF4-FFF2-40B4-BE49-F238E27FC236}">
                <a16:creationId xmlns:a16="http://schemas.microsoft.com/office/drawing/2014/main" id="{053253EB-14FD-4F7B-1B87-F73CB3FEA29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solidFill>
                  <a:schemeClr val="accent5">
                    <a:lumMod val="75000"/>
                  </a:schemeClr>
                </a:solidFill>
              </a:rPr>
              <a:t>Selection of Procurement Methods : Bids/Quotes or Proposals </a:t>
            </a:r>
          </a:p>
        </p:txBody>
      </p:sp>
    </p:spTree>
    <p:extLst>
      <p:ext uri="{BB962C8B-B14F-4D97-AF65-F5344CB8AC3E}">
        <p14:creationId xmlns:p14="http://schemas.microsoft.com/office/powerpoint/2010/main" val="307703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4;p4" descr="A picture containing background pattern&#10;&#10;Description automatically generated">
            <a:extLst>
              <a:ext uri="{FF2B5EF4-FFF2-40B4-BE49-F238E27FC236}">
                <a16:creationId xmlns:a16="http://schemas.microsoft.com/office/drawing/2014/main" id="{43DFCD61-741F-4FCC-A167-F640BBE6E565}"/>
              </a:ext>
            </a:extLst>
          </p:cNvPr>
          <p:cNvPicPr preferRelativeResize="0">
            <a:picLocks/>
          </p:cNvPicPr>
          <p:nvPr/>
        </p:nvPicPr>
        <p:blipFill rotWithShape="1">
          <a:blip r:embed="rId2">
            <a:alphaModFix/>
          </a:blip>
          <a:srcRect t="19"/>
          <a:stretch/>
        </p:blipFill>
        <p:spPr>
          <a:xfrm>
            <a:off x="20" y="0"/>
            <a:ext cx="12191980" cy="6856718"/>
          </a:xfrm>
          <a:prstGeom prst="rect">
            <a:avLst/>
          </a:prstGeom>
          <a:noFill/>
          <a:ln>
            <a:noFill/>
          </a:ln>
        </p:spPr>
      </p:pic>
      <p:sp>
        <p:nvSpPr>
          <p:cNvPr id="6" name="TextBox 5">
            <a:extLst>
              <a:ext uri="{FF2B5EF4-FFF2-40B4-BE49-F238E27FC236}">
                <a16:creationId xmlns:a16="http://schemas.microsoft.com/office/drawing/2014/main" id="{4F8F827D-D4F7-48AA-99A6-CACE040DF5D3}"/>
              </a:ext>
            </a:extLst>
          </p:cNvPr>
          <p:cNvSpPr txBox="1"/>
          <p:nvPr/>
        </p:nvSpPr>
        <p:spPr>
          <a:xfrm>
            <a:off x="1157436" y="368749"/>
            <a:ext cx="10508091" cy="5663089"/>
          </a:xfrm>
          <a:prstGeom prst="rect">
            <a:avLst/>
          </a:prstGeom>
          <a:noFill/>
        </p:spPr>
        <p:txBody>
          <a:bodyPr wrap="square" rtlCol="0">
            <a:spAutoFit/>
          </a:bodyPr>
          <a:lstStyle/>
          <a:p>
            <a:pPr marL="8659" defTabSz="623438">
              <a:buClrTx/>
            </a:pPr>
            <a:r>
              <a:rPr lang="en-US" sz="2400" b="1" dirty="0">
                <a:solidFill>
                  <a:schemeClr val="accent5">
                    <a:lumMod val="75000"/>
                  </a:schemeClr>
                </a:solidFill>
                <a:latin typeface="+mj-lt"/>
              </a:rPr>
              <a:t>General Guideline for Obtaining Proposals Ethically and Responsibly</a:t>
            </a:r>
          </a:p>
          <a:p>
            <a:pPr marL="8659" defTabSz="623438">
              <a:buClrTx/>
            </a:pPr>
            <a:endParaRPr lang="en-US" sz="2400" b="1" dirty="0">
              <a:solidFill>
                <a:schemeClr val="accent5">
                  <a:lumMod val="75000"/>
                </a:schemeClr>
              </a:solidFill>
              <a:latin typeface="+mj-lt"/>
            </a:endParaRPr>
          </a:p>
          <a:p>
            <a:pPr marL="606128" marR="506543" indent="-285750" defTabSz="623438">
              <a:spcBef>
                <a:spcPts val="48"/>
              </a:spcBef>
              <a:buClrTx/>
              <a:buFont typeface="Arial" panose="020B0604020202020204" pitchFamily="34" charset="0"/>
              <a:buChar char="•"/>
              <a:tabLst>
                <a:tab pos="319945" algn="l"/>
                <a:tab pos="320378" algn="l"/>
              </a:tabLst>
            </a:pPr>
            <a:r>
              <a:rPr kumimoji="0" lang="en-US" b="0" i="0" u="none" strike="noStrike" kern="1200" cap="none" spc="0" normalizeH="0" baseline="0" noProof="0" dirty="0">
                <a:ln>
                  <a:noFill/>
                </a:ln>
                <a:solidFill>
                  <a:sysClr val="windowText" lastClr="000000"/>
                </a:solidFill>
                <a:effectLst/>
                <a:uLnTx/>
                <a:uFillTx/>
                <a:ea typeface="+mn-ea"/>
                <a:cs typeface="+mn-cs"/>
              </a:rPr>
              <a:t>Before</a:t>
            </a:r>
            <a:r>
              <a:rPr kumimoji="0" lang="en-US" b="0" i="0" u="none" strike="noStrike" kern="1200" cap="none" spc="-17" normalizeH="0" baseline="0" noProof="0" dirty="0">
                <a:ln>
                  <a:noFill/>
                </a:ln>
                <a:solidFill>
                  <a:sysClr val="windowText" lastClr="000000"/>
                </a:solidFill>
                <a:effectLst/>
                <a:uLnTx/>
                <a:uFillTx/>
                <a:ea typeface="+mn-ea"/>
                <a:cs typeface="+mn-cs"/>
              </a:rPr>
              <a:t> </a:t>
            </a:r>
            <a:r>
              <a:rPr kumimoji="0" lang="en-US" b="0" i="0" u="none" strike="noStrike" kern="1200" cap="none" spc="0" normalizeH="0" baseline="0" noProof="0" dirty="0">
                <a:ln>
                  <a:noFill/>
                </a:ln>
                <a:solidFill>
                  <a:sysClr val="windowText" lastClr="000000"/>
                </a:solidFill>
                <a:effectLst/>
                <a:uLnTx/>
                <a:uFillTx/>
                <a:ea typeface="+mn-ea"/>
                <a:cs typeface="+mn-cs"/>
              </a:rPr>
              <a:t>obtaining</a:t>
            </a:r>
            <a:r>
              <a:rPr kumimoji="0" lang="en-US" b="0" i="0" u="none" strike="noStrike" kern="1200" cap="none" spc="-7" normalizeH="0" baseline="0" noProof="0" dirty="0">
                <a:ln>
                  <a:noFill/>
                </a:ln>
                <a:solidFill>
                  <a:sysClr val="windowText" lastClr="000000"/>
                </a:solidFill>
                <a:effectLst/>
                <a:uLnTx/>
                <a:uFillTx/>
                <a:ea typeface="+mn-ea"/>
                <a:cs typeface="+mn-cs"/>
              </a:rPr>
              <a:t> </a:t>
            </a:r>
            <a:r>
              <a:rPr kumimoji="0" lang="en-US" b="0" i="0" u="none" strike="noStrike" kern="1200" cap="none" spc="0" normalizeH="0" baseline="0" noProof="0" dirty="0">
                <a:ln>
                  <a:noFill/>
                </a:ln>
                <a:solidFill>
                  <a:sysClr val="windowText" lastClr="000000"/>
                </a:solidFill>
                <a:effectLst/>
                <a:uLnTx/>
                <a:uFillTx/>
                <a:ea typeface="+mn-ea"/>
                <a:cs typeface="+mn-cs"/>
              </a:rPr>
              <a:t>Proposals,</a:t>
            </a:r>
            <a:r>
              <a:rPr kumimoji="0" lang="en-US" b="0" i="0" u="none" strike="noStrike" kern="1200" cap="none" spc="-7" normalizeH="0" baseline="0" noProof="0" dirty="0">
                <a:ln>
                  <a:noFill/>
                </a:ln>
                <a:solidFill>
                  <a:sysClr val="windowText" lastClr="000000"/>
                </a:solidFill>
                <a:effectLst/>
                <a:uLnTx/>
                <a:uFillTx/>
                <a:ea typeface="+mn-ea"/>
                <a:cs typeface="+mn-cs"/>
              </a:rPr>
              <a:t> </a:t>
            </a:r>
            <a:r>
              <a:rPr kumimoji="0" lang="en-US" b="0" i="0" u="none" strike="noStrike" kern="1200" cap="none" spc="0" normalizeH="0" baseline="0" noProof="0" dirty="0">
                <a:ln>
                  <a:noFill/>
                </a:ln>
                <a:solidFill>
                  <a:sysClr val="windowText" lastClr="000000"/>
                </a:solidFill>
                <a:effectLst/>
                <a:uLnTx/>
                <a:uFillTx/>
                <a:ea typeface="+mn-ea"/>
                <a:cs typeface="+mn-cs"/>
              </a:rPr>
              <a:t>departments</a:t>
            </a:r>
            <a:r>
              <a:rPr kumimoji="0" lang="en-US" b="0" i="0" u="none" strike="noStrike" kern="1200" cap="none" spc="-17" normalizeH="0" baseline="0" noProof="0" dirty="0">
                <a:ln>
                  <a:noFill/>
                </a:ln>
                <a:solidFill>
                  <a:sysClr val="windowText" lastClr="000000"/>
                </a:solidFill>
                <a:effectLst/>
                <a:uLnTx/>
                <a:uFillTx/>
                <a:ea typeface="+mn-ea"/>
                <a:cs typeface="+mn-cs"/>
              </a:rPr>
              <a:t> </a:t>
            </a:r>
            <a:r>
              <a:rPr kumimoji="0" lang="en-US" b="0" i="0" u="none" strike="noStrike" kern="1200" cap="none" spc="0" normalizeH="0" baseline="0" noProof="0" dirty="0">
                <a:ln>
                  <a:noFill/>
                </a:ln>
                <a:solidFill>
                  <a:sysClr val="windowText" lastClr="000000"/>
                </a:solidFill>
                <a:effectLst/>
                <a:uLnTx/>
                <a:uFillTx/>
                <a:ea typeface="+mn-ea"/>
                <a:cs typeface="+mn-cs"/>
              </a:rPr>
              <a:t>must</a:t>
            </a:r>
            <a:r>
              <a:rPr kumimoji="0" lang="en-US" b="0" i="0" u="none" strike="noStrike" kern="1200" cap="none" spc="-7" normalizeH="0" baseline="0" noProof="0" dirty="0">
                <a:ln>
                  <a:noFill/>
                </a:ln>
                <a:solidFill>
                  <a:sysClr val="windowText" lastClr="000000"/>
                </a:solidFill>
                <a:effectLst/>
                <a:uLnTx/>
                <a:uFillTx/>
                <a:ea typeface="+mn-ea"/>
                <a:cs typeface="+mn-cs"/>
              </a:rPr>
              <a:t> </a:t>
            </a:r>
            <a:r>
              <a:rPr kumimoji="0" lang="en-US" b="0" i="0" u="none" strike="noStrike" kern="1200" cap="none" spc="0" normalizeH="0" baseline="0" noProof="0" dirty="0">
                <a:ln>
                  <a:noFill/>
                </a:ln>
                <a:solidFill>
                  <a:sysClr val="windowText" lastClr="000000"/>
                </a:solidFill>
                <a:effectLst/>
                <a:uLnTx/>
                <a:uFillTx/>
                <a:ea typeface="+mn-ea"/>
                <a:cs typeface="+mn-cs"/>
              </a:rPr>
              <a:t>first</a:t>
            </a:r>
            <a:r>
              <a:rPr kumimoji="0" lang="en-US" b="0" i="0" u="none" strike="noStrike" kern="1200" cap="none" spc="-7" normalizeH="0" baseline="0" noProof="0" dirty="0">
                <a:ln>
                  <a:noFill/>
                </a:ln>
                <a:solidFill>
                  <a:sysClr val="windowText" lastClr="000000"/>
                </a:solidFill>
                <a:effectLst/>
                <a:uLnTx/>
                <a:uFillTx/>
                <a:ea typeface="+mn-ea"/>
                <a:cs typeface="+mn-cs"/>
              </a:rPr>
              <a:t> </a:t>
            </a:r>
            <a:r>
              <a:rPr kumimoji="0" lang="en-US" b="0" i="0" u="none" strike="noStrike" kern="1200" cap="none" spc="0" normalizeH="0" baseline="0" noProof="0" dirty="0">
                <a:ln>
                  <a:noFill/>
                </a:ln>
                <a:solidFill>
                  <a:sysClr val="windowText" lastClr="000000"/>
                </a:solidFill>
                <a:effectLst/>
                <a:uLnTx/>
                <a:uFillTx/>
                <a:ea typeface="+mn-ea"/>
                <a:cs typeface="+mn-cs"/>
              </a:rPr>
              <a:t>establish</a:t>
            </a:r>
            <a:r>
              <a:rPr kumimoji="0" lang="en-US" b="0" i="0" u="none" strike="noStrike" kern="1200" cap="none" spc="-7" normalizeH="0" baseline="0" noProof="0" dirty="0">
                <a:ln>
                  <a:noFill/>
                </a:ln>
                <a:solidFill>
                  <a:sysClr val="windowText" lastClr="000000"/>
                </a:solidFill>
                <a:effectLst/>
                <a:uLnTx/>
                <a:uFillTx/>
                <a:ea typeface="+mn-ea"/>
                <a:cs typeface="+mn-cs"/>
              </a:rPr>
              <a:t> </a:t>
            </a:r>
            <a:r>
              <a:rPr kumimoji="0" lang="en-US" b="0" i="0" u="none" strike="noStrike" kern="1200" cap="none" spc="0" normalizeH="0" baseline="0" noProof="0" dirty="0">
                <a:ln>
                  <a:noFill/>
                </a:ln>
                <a:solidFill>
                  <a:sysClr val="windowText" lastClr="000000"/>
                </a:solidFill>
                <a:effectLst/>
                <a:uLnTx/>
                <a:uFillTx/>
                <a:ea typeface="+mn-ea"/>
                <a:cs typeface="+mn-cs"/>
              </a:rPr>
              <a:t>the</a:t>
            </a:r>
            <a:r>
              <a:rPr kumimoji="0" lang="en-US" b="0" i="0" u="none" strike="noStrike" kern="1200" cap="none" spc="-10" normalizeH="0" baseline="0" noProof="0" dirty="0">
                <a:ln>
                  <a:noFill/>
                </a:ln>
                <a:solidFill>
                  <a:sysClr val="windowText" lastClr="000000"/>
                </a:solidFill>
                <a:effectLst/>
                <a:uLnTx/>
                <a:uFillTx/>
                <a:ea typeface="+mn-ea"/>
                <a:cs typeface="+mn-cs"/>
              </a:rPr>
              <a:t> </a:t>
            </a:r>
            <a:r>
              <a:rPr kumimoji="0" lang="en-US" b="0" i="0" u="none" strike="noStrike" kern="1200" cap="none" spc="0" normalizeH="0" baseline="0" noProof="0" dirty="0">
                <a:ln>
                  <a:noFill/>
                </a:ln>
                <a:solidFill>
                  <a:sysClr val="windowText" lastClr="000000"/>
                </a:solidFill>
                <a:effectLst/>
                <a:uLnTx/>
                <a:uFillTx/>
                <a:ea typeface="+mn-ea"/>
                <a:cs typeface="+mn-cs"/>
              </a:rPr>
              <a:t>scope</a:t>
            </a:r>
            <a:r>
              <a:rPr kumimoji="0" lang="en-US" b="0" i="0" u="none" strike="noStrike" kern="1200" cap="none" spc="-7" normalizeH="0" baseline="0" noProof="0" dirty="0">
                <a:ln>
                  <a:noFill/>
                </a:ln>
                <a:solidFill>
                  <a:sysClr val="windowText" lastClr="000000"/>
                </a:solidFill>
                <a:effectLst/>
                <a:uLnTx/>
                <a:uFillTx/>
                <a:ea typeface="+mn-ea"/>
                <a:cs typeface="+mn-cs"/>
              </a:rPr>
              <a:t> </a:t>
            </a:r>
            <a:r>
              <a:rPr kumimoji="0" lang="en-US" b="0" i="0" u="none" strike="noStrike" kern="1200" cap="none" spc="0" normalizeH="0" baseline="0" noProof="0" dirty="0">
                <a:ln>
                  <a:noFill/>
                </a:ln>
                <a:solidFill>
                  <a:sysClr val="windowText" lastClr="000000"/>
                </a:solidFill>
                <a:effectLst/>
                <a:uLnTx/>
                <a:uFillTx/>
                <a:ea typeface="+mn-ea"/>
                <a:cs typeface="+mn-cs"/>
              </a:rPr>
              <a:t>of</a:t>
            </a:r>
            <a:r>
              <a:rPr kumimoji="0" lang="en-US" b="0" i="0" u="none" strike="noStrike" kern="1200" cap="none" spc="-7" normalizeH="0" baseline="0" noProof="0" dirty="0">
                <a:ln>
                  <a:noFill/>
                </a:ln>
                <a:solidFill>
                  <a:sysClr val="windowText" lastClr="000000"/>
                </a:solidFill>
                <a:effectLst/>
                <a:uLnTx/>
                <a:uFillTx/>
                <a:ea typeface="+mn-ea"/>
                <a:cs typeface="+mn-cs"/>
              </a:rPr>
              <a:t> </a:t>
            </a:r>
            <a:r>
              <a:rPr kumimoji="0" lang="en-US" b="0" i="0" u="none" strike="noStrike" kern="1200" cap="none" spc="0" normalizeH="0" baseline="0" noProof="0" dirty="0">
                <a:ln>
                  <a:noFill/>
                </a:ln>
                <a:solidFill>
                  <a:sysClr val="windowText" lastClr="000000"/>
                </a:solidFill>
                <a:effectLst/>
                <a:uLnTx/>
                <a:uFillTx/>
                <a:ea typeface="+mn-ea"/>
                <a:cs typeface="+mn-cs"/>
              </a:rPr>
              <a:t>work</a:t>
            </a:r>
            <a:r>
              <a:rPr kumimoji="0" lang="en-US" b="0" i="0" u="none" strike="noStrike" kern="1200" cap="none" spc="-10" normalizeH="0" baseline="0" noProof="0" dirty="0">
                <a:ln>
                  <a:noFill/>
                </a:ln>
                <a:solidFill>
                  <a:sysClr val="windowText" lastClr="000000"/>
                </a:solidFill>
                <a:effectLst/>
                <a:uLnTx/>
                <a:uFillTx/>
                <a:ea typeface="+mn-ea"/>
                <a:cs typeface="+mn-cs"/>
              </a:rPr>
              <a:t> </a:t>
            </a:r>
            <a:r>
              <a:rPr kumimoji="0" lang="en-US" b="0" i="0" u="none" strike="noStrike" kern="1200" cap="none" spc="0" normalizeH="0" baseline="0" noProof="0" dirty="0">
                <a:ln>
                  <a:noFill/>
                </a:ln>
                <a:solidFill>
                  <a:sysClr val="windowText" lastClr="000000"/>
                </a:solidFill>
                <a:effectLst/>
                <a:uLnTx/>
                <a:uFillTx/>
                <a:ea typeface="+mn-ea"/>
                <a:cs typeface="+mn-cs"/>
              </a:rPr>
              <a:t>to</a:t>
            </a:r>
            <a:r>
              <a:rPr kumimoji="0" lang="en-US" b="0" i="0" u="none" strike="noStrike" kern="1200" cap="none" spc="-14" normalizeH="0" baseline="0" noProof="0" dirty="0">
                <a:ln>
                  <a:noFill/>
                </a:ln>
                <a:solidFill>
                  <a:sysClr val="windowText" lastClr="000000"/>
                </a:solidFill>
                <a:effectLst/>
                <a:uLnTx/>
                <a:uFillTx/>
                <a:ea typeface="+mn-ea"/>
                <a:cs typeface="+mn-cs"/>
              </a:rPr>
              <a:t> </a:t>
            </a:r>
            <a:r>
              <a:rPr kumimoji="0" lang="en-US" b="0" i="0" u="none" strike="noStrike" kern="1200" cap="none" spc="0" normalizeH="0" baseline="0" noProof="0" dirty="0">
                <a:ln>
                  <a:noFill/>
                </a:ln>
                <a:solidFill>
                  <a:sysClr val="windowText" lastClr="000000"/>
                </a:solidFill>
                <a:effectLst/>
                <a:uLnTx/>
                <a:uFillTx/>
                <a:ea typeface="+mn-ea"/>
                <a:cs typeface="+mn-cs"/>
              </a:rPr>
              <a:t>be</a:t>
            </a:r>
            <a:r>
              <a:rPr kumimoji="0" lang="en-US" b="0" i="0" u="none" strike="noStrike" kern="1200" cap="none" spc="-14" normalizeH="0" baseline="0" noProof="0" dirty="0">
                <a:ln>
                  <a:noFill/>
                </a:ln>
                <a:solidFill>
                  <a:sysClr val="windowText" lastClr="000000"/>
                </a:solidFill>
                <a:effectLst/>
                <a:uLnTx/>
                <a:uFillTx/>
                <a:ea typeface="+mn-ea"/>
                <a:cs typeface="+mn-cs"/>
              </a:rPr>
              <a:t> </a:t>
            </a:r>
            <a:r>
              <a:rPr kumimoji="0" lang="en-US" b="0" i="0" u="none" strike="noStrike" kern="1200" cap="none" spc="0" normalizeH="0" baseline="0" noProof="0" dirty="0">
                <a:ln>
                  <a:noFill/>
                </a:ln>
                <a:solidFill>
                  <a:sysClr val="windowText" lastClr="000000"/>
                </a:solidFill>
                <a:effectLst/>
                <a:uLnTx/>
                <a:uFillTx/>
                <a:ea typeface="+mn-ea"/>
                <a:cs typeface="+mn-cs"/>
              </a:rPr>
              <a:t>performed,</a:t>
            </a:r>
            <a:r>
              <a:rPr kumimoji="0" lang="en-US" b="0" i="0" u="none" strike="noStrike" kern="1200" cap="none" spc="-7" normalizeH="0" baseline="0" noProof="0" dirty="0">
                <a:ln>
                  <a:noFill/>
                </a:ln>
                <a:solidFill>
                  <a:sysClr val="windowText" lastClr="000000"/>
                </a:solidFill>
                <a:effectLst/>
                <a:uLnTx/>
                <a:uFillTx/>
                <a:ea typeface="+mn-ea"/>
                <a:cs typeface="+mn-cs"/>
              </a:rPr>
              <a:t> specification of job </a:t>
            </a:r>
            <a:r>
              <a:rPr kumimoji="0" lang="en-US" b="0" i="0" u="none" strike="noStrike" kern="1200" cap="none" spc="-17" normalizeH="0" baseline="0" noProof="0" dirty="0">
                <a:ln>
                  <a:noFill/>
                </a:ln>
                <a:solidFill>
                  <a:sysClr val="windowText" lastClr="000000"/>
                </a:solidFill>
                <a:effectLst/>
                <a:uLnTx/>
                <a:uFillTx/>
                <a:ea typeface="+mn-ea"/>
                <a:cs typeface="+mn-cs"/>
              </a:rPr>
              <a:t>and </a:t>
            </a:r>
            <a:r>
              <a:rPr kumimoji="0" lang="en-US" b="0" i="0" u="none" strike="noStrike" kern="1200" cap="none" spc="0" normalizeH="0" baseline="0" noProof="0" dirty="0">
                <a:ln>
                  <a:noFill/>
                </a:ln>
                <a:solidFill>
                  <a:sysClr val="windowText" lastClr="000000"/>
                </a:solidFill>
                <a:effectLst/>
                <a:uLnTx/>
                <a:uFillTx/>
                <a:ea typeface="+mn-ea"/>
                <a:cs typeface="+mn-cs"/>
              </a:rPr>
              <a:t>the</a:t>
            </a:r>
            <a:r>
              <a:rPr kumimoji="0" lang="en-US" b="0" i="0" u="none" strike="noStrike" kern="1200" cap="none" spc="-14" normalizeH="0" baseline="0" noProof="0" dirty="0">
                <a:ln>
                  <a:noFill/>
                </a:ln>
                <a:solidFill>
                  <a:sysClr val="windowText" lastClr="000000"/>
                </a:solidFill>
                <a:effectLst/>
                <a:uLnTx/>
                <a:uFillTx/>
                <a:ea typeface="+mn-ea"/>
                <a:cs typeface="+mn-cs"/>
              </a:rPr>
              <a:t> </a:t>
            </a:r>
            <a:r>
              <a:rPr kumimoji="0" lang="en-US" b="0" i="0" u="none" strike="noStrike" kern="1200" cap="none" spc="0" normalizeH="0" baseline="0" noProof="0" dirty="0">
                <a:ln>
                  <a:noFill/>
                </a:ln>
                <a:solidFill>
                  <a:sysClr val="windowText" lastClr="000000"/>
                </a:solidFill>
                <a:effectLst/>
                <a:uLnTx/>
                <a:uFillTx/>
                <a:ea typeface="+mn-ea"/>
                <a:cs typeface="+mn-cs"/>
              </a:rPr>
              <a:t>criteria</a:t>
            </a:r>
            <a:r>
              <a:rPr kumimoji="0" lang="en-US" b="0" i="0" u="none" strike="noStrike" kern="1200" cap="none" spc="-10" normalizeH="0" baseline="0" noProof="0" dirty="0">
                <a:ln>
                  <a:noFill/>
                </a:ln>
                <a:solidFill>
                  <a:sysClr val="windowText" lastClr="000000"/>
                </a:solidFill>
                <a:effectLst/>
                <a:uLnTx/>
                <a:uFillTx/>
                <a:ea typeface="+mn-ea"/>
                <a:cs typeface="+mn-cs"/>
              </a:rPr>
              <a:t> </a:t>
            </a:r>
            <a:r>
              <a:rPr kumimoji="0" lang="en-US" b="0" i="0" u="none" strike="noStrike" kern="1200" cap="none" spc="0" normalizeH="0" baseline="0" noProof="0" dirty="0">
                <a:ln>
                  <a:noFill/>
                </a:ln>
                <a:solidFill>
                  <a:sysClr val="windowText" lastClr="000000"/>
                </a:solidFill>
                <a:effectLst/>
                <a:uLnTx/>
                <a:uFillTx/>
                <a:ea typeface="+mn-ea"/>
                <a:cs typeface="+mn-cs"/>
              </a:rPr>
              <a:t>to</a:t>
            </a:r>
            <a:r>
              <a:rPr kumimoji="0" lang="en-US" b="0" i="0" u="none" strike="noStrike" kern="1200" cap="none" spc="-10" normalizeH="0" baseline="0" noProof="0" dirty="0">
                <a:ln>
                  <a:noFill/>
                </a:ln>
                <a:solidFill>
                  <a:sysClr val="windowText" lastClr="000000"/>
                </a:solidFill>
                <a:effectLst/>
                <a:uLnTx/>
                <a:uFillTx/>
                <a:ea typeface="+mn-ea"/>
                <a:cs typeface="+mn-cs"/>
              </a:rPr>
              <a:t> </a:t>
            </a:r>
            <a:r>
              <a:rPr kumimoji="0" lang="en-US" b="0" i="0" u="none" strike="noStrike" kern="1200" cap="none" spc="0" normalizeH="0" baseline="0" noProof="0" dirty="0">
                <a:ln>
                  <a:noFill/>
                </a:ln>
                <a:solidFill>
                  <a:sysClr val="windowText" lastClr="000000"/>
                </a:solidFill>
                <a:effectLst/>
                <a:uLnTx/>
                <a:uFillTx/>
                <a:ea typeface="+mn-ea"/>
                <a:cs typeface="+mn-cs"/>
              </a:rPr>
              <a:t>be</a:t>
            </a:r>
            <a:r>
              <a:rPr kumimoji="0" lang="en-US" b="0" i="0" u="none" strike="noStrike" kern="1200" cap="none" spc="-3" normalizeH="0" baseline="0" noProof="0" dirty="0">
                <a:ln>
                  <a:noFill/>
                </a:ln>
                <a:solidFill>
                  <a:sysClr val="windowText" lastClr="000000"/>
                </a:solidFill>
                <a:effectLst/>
                <a:uLnTx/>
                <a:uFillTx/>
                <a:ea typeface="+mn-ea"/>
                <a:cs typeface="+mn-cs"/>
              </a:rPr>
              <a:t> </a:t>
            </a:r>
            <a:r>
              <a:rPr kumimoji="0" lang="en-US" b="0" i="0" u="none" strike="noStrike" kern="1200" cap="none" spc="0" normalizeH="0" baseline="0" noProof="0" dirty="0">
                <a:ln>
                  <a:noFill/>
                </a:ln>
                <a:solidFill>
                  <a:sysClr val="windowText" lastClr="000000"/>
                </a:solidFill>
                <a:effectLst/>
                <a:uLnTx/>
                <a:uFillTx/>
                <a:ea typeface="+mn-ea"/>
                <a:cs typeface="+mn-cs"/>
              </a:rPr>
              <a:t>used</a:t>
            </a:r>
            <a:r>
              <a:rPr kumimoji="0" lang="en-US" b="0" i="0" u="none" strike="noStrike" kern="1200" cap="none" spc="-3" normalizeH="0" baseline="0" noProof="0" dirty="0">
                <a:ln>
                  <a:noFill/>
                </a:ln>
                <a:solidFill>
                  <a:sysClr val="windowText" lastClr="000000"/>
                </a:solidFill>
                <a:effectLst/>
                <a:uLnTx/>
                <a:uFillTx/>
                <a:ea typeface="+mn-ea"/>
                <a:cs typeface="+mn-cs"/>
              </a:rPr>
              <a:t> </a:t>
            </a:r>
            <a:r>
              <a:rPr kumimoji="0" lang="en-US" b="0" i="0" u="none" strike="noStrike" kern="1200" cap="none" spc="0" normalizeH="0" baseline="0" noProof="0" dirty="0">
                <a:ln>
                  <a:noFill/>
                </a:ln>
                <a:solidFill>
                  <a:sysClr val="windowText" lastClr="000000"/>
                </a:solidFill>
                <a:effectLst/>
                <a:uLnTx/>
                <a:uFillTx/>
                <a:ea typeface="+mn-ea"/>
                <a:cs typeface="+mn-cs"/>
              </a:rPr>
              <a:t>in</a:t>
            </a:r>
            <a:r>
              <a:rPr kumimoji="0" lang="en-US" b="0" i="0" u="none" strike="noStrike" kern="1200" cap="none" spc="-7" normalizeH="0" baseline="0" noProof="0" dirty="0">
                <a:ln>
                  <a:noFill/>
                </a:ln>
                <a:solidFill>
                  <a:sysClr val="windowText" lastClr="000000"/>
                </a:solidFill>
                <a:effectLst/>
                <a:uLnTx/>
                <a:uFillTx/>
                <a:ea typeface="+mn-ea"/>
                <a:cs typeface="+mn-cs"/>
              </a:rPr>
              <a:t> </a:t>
            </a:r>
            <a:r>
              <a:rPr kumimoji="0" lang="en-US" b="0" i="0" u="none" strike="noStrike" kern="1200" cap="none" spc="0" normalizeH="0" baseline="0" noProof="0" dirty="0">
                <a:ln>
                  <a:noFill/>
                </a:ln>
                <a:solidFill>
                  <a:sysClr val="windowText" lastClr="000000"/>
                </a:solidFill>
                <a:effectLst/>
                <a:uLnTx/>
                <a:uFillTx/>
                <a:ea typeface="+mn-ea"/>
                <a:cs typeface="+mn-cs"/>
              </a:rPr>
              <a:t>evaluating</a:t>
            </a:r>
            <a:r>
              <a:rPr kumimoji="0" lang="en-US" b="0" i="0" u="none" strike="noStrike" kern="1200" cap="none" spc="-3" normalizeH="0" baseline="0" noProof="0" dirty="0">
                <a:ln>
                  <a:noFill/>
                </a:ln>
                <a:solidFill>
                  <a:sysClr val="windowText" lastClr="000000"/>
                </a:solidFill>
                <a:effectLst/>
                <a:uLnTx/>
                <a:uFillTx/>
                <a:ea typeface="+mn-ea"/>
                <a:cs typeface="+mn-cs"/>
              </a:rPr>
              <a:t> </a:t>
            </a:r>
            <a:r>
              <a:rPr kumimoji="0" lang="en-US" b="0" i="0" u="none" strike="noStrike" kern="1200" cap="none" spc="0" normalizeH="0" baseline="0" noProof="0" dirty="0">
                <a:ln>
                  <a:noFill/>
                </a:ln>
                <a:solidFill>
                  <a:sysClr val="windowText" lastClr="000000"/>
                </a:solidFill>
                <a:effectLst/>
                <a:uLnTx/>
                <a:uFillTx/>
                <a:ea typeface="+mn-ea"/>
                <a:cs typeface="+mn-cs"/>
              </a:rPr>
              <a:t>(scoring)</a:t>
            </a:r>
            <a:r>
              <a:rPr kumimoji="0" lang="en-US" b="0" i="0" u="none" strike="noStrike" kern="1200" cap="none" spc="-17" normalizeH="0" baseline="0" noProof="0" dirty="0">
                <a:ln>
                  <a:noFill/>
                </a:ln>
                <a:solidFill>
                  <a:sysClr val="windowText" lastClr="000000"/>
                </a:solidFill>
                <a:effectLst/>
                <a:uLnTx/>
                <a:uFillTx/>
                <a:ea typeface="+mn-ea"/>
                <a:cs typeface="+mn-cs"/>
              </a:rPr>
              <a:t> </a:t>
            </a:r>
            <a:r>
              <a:rPr kumimoji="0" lang="en-US" b="0" i="0" u="none" strike="noStrike" kern="1200" cap="none" spc="0" normalizeH="0" baseline="0" noProof="0" dirty="0">
                <a:ln>
                  <a:noFill/>
                </a:ln>
                <a:solidFill>
                  <a:sysClr val="windowText" lastClr="000000"/>
                </a:solidFill>
                <a:effectLst/>
                <a:uLnTx/>
                <a:uFillTx/>
                <a:ea typeface="+mn-ea"/>
                <a:cs typeface="+mn-cs"/>
              </a:rPr>
              <a:t>Proposals. Only factors which were specified in the solicitation may be evaluated and/or scored.</a:t>
            </a:r>
          </a:p>
          <a:p>
            <a:pPr marL="606128" marR="506543" indent="-285750" defTabSz="623438">
              <a:spcBef>
                <a:spcPts val="48"/>
              </a:spcBef>
              <a:buClrTx/>
              <a:buFont typeface="Arial" panose="020B0604020202020204" pitchFamily="34" charset="0"/>
              <a:buChar char="•"/>
              <a:tabLst>
                <a:tab pos="319945" algn="l"/>
                <a:tab pos="320378" algn="l"/>
              </a:tabLst>
            </a:pPr>
            <a:r>
              <a:rPr lang="en-US" dirty="0">
                <a:solidFill>
                  <a:sysClr val="windowText" lastClr="000000"/>
                </a:solidFill>
              </a:rPr>
              <a:t>Give</a:t>
            </a:r>
            <a:r>
              <a:rPr lang="en-US" spc="-14" dirty="0">
                <a:solidFill>
                  <a:sysClr val="windowText" lastClr="000000"/>
                </a:solidFill>
              </a:rPr>
              <a:t> </a:t>
            </a:r>
            <a:r>
              <a:rPr lang="en-US" dirty="0">
                <a:solidFill>
                  <a:sysClr val="windowText" lastClr="000000"/>
                </a:solidFill>
              </a:rPr>
              <a:t>all</a:t>
            </a:r>
            <a:r>
              <a:rPr lang="en-US" spc="-10" dirty="0">
                <a:solidFill>
                  <a:sysClr val="windowText" lastClr="000000"/>
                </a:solidFill>
              </a:rPr>
              <a:t> </a:t>
            </a:r>
            <a:r>
              <a:rPr lang="en-US" dirty="0">
                <a:solidFill>
                  <a:sysClr val="windowText" lastClr="000000"/>
                </a:solidFill>
              </a:rPr>
              <a:t>potential</a:t>
            </a:r>
            <a:r>
              <a:rPr lang="en-US" spc="-10" dirty="0">
                <a:solidFill>
                  <a:sysClr val="windowText" lastClr="000000"/>
                </a:solidFill>
              </a:rPr>
              <a:t> </a:t>
            </a:r>
            <a:r>
              <a:rPr lang="en-US" dirty="0">
                <a:solidFill>
                  <a:sysClr val="windowText" lastClr="000000"/>
                </a:solidFill>
              </a:rPr>
              <a:t>vendors</a:t>
            </a:r>
            <a:r>
              <a:rPr lang="en-US" spc="-10" dirty="0">
                <a:solidFill>
                  <a:sysClr val="windowText" lastClr="000000"/>
                </a:solidFill>
              </a:rPr>
              <a:t> </a:t>
            </a:r>
            <a:r>
              <a:rPr lang="en-US" dirty="0">
                <a:solidFill>
                  <a:sysClr val="windowText" lastClr="000000"/>
                </a:solidFill>
              </a:rPr>
              <a:t>the</a:t>
            </a:r>
            <a:r>
              <a:rPr lang="en-US" spc="-7" dirty="0">
                <a:solidFill>
                  <a:sysClr val="windowText" lastClr="000000"/>
                </a:solidFill>
              </a:rPr>
              <a:t> </a:t>
            </a:r>
            <a:r>
              <a:rPr lang="en-US" dirty="0">
                <a:solidFill>
                  <a:sysClr val="windowText" lastClr="000000"/>
                </a:solidFill>
              </a:rPr>
              <a:t>same</a:t>
            </a:r>
            <a:r>
              <a:rPr lang="en-US" spc="-7" dirty="0">
                <a:solidFill>
                  <a:sysClr val="windowText" lastClr="000000"/>
                </a:solidFill>
              </a:rPr>
              <a:t> </a:t>
            </a:r>
            <a:r>
              <a:rPr lang="en-US" dirty="0">
                <a:solidFill>
                  <a:sysClr val="windowText" lastClr="000000"/>
                </a:solidFill>
              </a:rPr>
              <a:t>information,</a:t>
            </a:r>
            <a:r>
              <a:rPr lang="en-US" spc="-7" dirty="0">
                <a:solidFill>
                  <a:sysClr val="windowText" lastClr="000000"/>
                </a:solidFill>
              </a:rPr>
              <a:t> </a:t>
            </a:r>
            <a:r>
              <a:rPr lang="en-US" dirty="0">
                <a:solidFill>
                  <a:sysClr val="windowText" lastClr="000000"/>
                </a:solidFill>
              </a:rPr>
              <a:t>in</a:t>
            </a:r>
            <a:r>
              <a:rPr lang="en-US" spc="-14" dirty="0">
                <a:solidFill>
                  <a:sysClr val="windowText" lastClr="000000"/>
                </a:solidFill>
              </a:rPr>
              <a:t> </a:t>
            </a:r>
            <a:r>
              <a:rPr lang="en-US" dirty="0">
                <a:solidFill>
                  <a:sysClr val="windowText" lastClr="000000"/>
                </a:solidFill>
              </a:rPr>
              <a:t>writing</a:t>
            </a:r>
            <a:r>
              <a:rPr lang="en-US" spc="-7" dirty="0">
                <a:solidFill>
                  <a:sysClr val="windowText" lastClr="000000"/>
                </a:solidFill>
              </a:rPr>
              <a:t> </a:t>
            </a:r>
            <a:r>
              <a:rPr lang="en-US" dirty="0">
                <a:solidFill>
                  <a:sysClr val="windowText" lastClr="000000"/>
                </a:solidFill>
              </a:rPr>
              <a:t>if</a:t>
            </a:r>
            <a:r>
              <a:rPr lang="en-US" spc="-7" dirty="0">
                <a:solidFill>
                  <a:sysClr val="windowText" lastClr="000000"/>
                </a:solidFill>
              </a:rPr>
              <a:t> </a:t>
            </a:r>
            <a:r>
              <a:rPr lang="en-US" dirty="0">
                <a:solidFill>
                  <a:sysClr val="windowText" lastClr="000000"/>
                </a:solidFill>
              </a:rPr>
              <a:t>there</a:t>
            </a:r>
            <a:r>
              <a:rPr lang="en-US" spc="-14" dirty="0">
                <a:solidFill>
                  <a:sysClr val="windowText" lastClr="000000"/>
                </a:solidFill>
              </a:rPr>
              <a:t> </a:t>
            </a:r>
            <a:r>
              <a:rPr lang="en-US" dirty="0">
                <a:solidFill>
                  <a:sysClr val="windowText" lastClr="000000"/>
                </a:solidFill>
              </a:rPr>
              <a:t>are</a:t>
            </a:r>
            <a:r>
              <a:rPr lang="en-US" spc="-3" dirty="0">
                <a:solidFill>
                  <a:sysClr val="windowText" lastClr="000000"/>
                </a:solidFill>
              </a:rPr>
              <a:t> </a:t>
            </a:r>
            <a:r>
              <a:rPr lang="en-US" spc="-7" dirty="0">
                <a:solidFill>
                  <a:sysClr val="windowText" lastClr="000000"/>
                </a:solidFill>
              </a:rPr>
              <a:t>complicated </a:t>
            </a:r>
            <a:r>
              <a:rPr lang="en-US" dirty="0">
                <a:solidFill>
                  <a:sysClr val="windowText" lastClr="000000"/>
                </a:solidFill>
              </a:rPr>
              <a:t>requirements</a:t>
            </a:r>
            <a:r>
              <a:rPr lang="en-US" spc="-14" dirty="0">
                <a:solidFill>
                  <a:sysClr val="windowText" lastClr="000000"/>
                </a:solidFill>
              </a:rPr>
              <a:t> </a:t>
            </a:r>
            <a:r>
              <a:rPr lang="en-US" dirty="0">
                <a:solidFill>
                  <a:sysClr val="windowText" lastClr="000000"/>
                </a:solidFill>
              </a:rPr>
              <a:t>or</a:t>
            </a:r>
            <a:r>
              <a:rPr lang="en-US" spc="-10" dirty="0">
                <a:solidFill>
                  <a:sysClr val="windowText" lastClr="000000"/>
                </a:solidFill>
              </a:rPr>
              <a:t> </a:t>
            </a:r>
            <a:r>
              <a:rPr lang="en-US" dirty="0">
                <a:solidFill>
                  <a:sysClr val="windowText" lastClr="000000"/>
                </a:solidFill>
              </a:rPr>
              <a:t>other</a:t>
            </a:r>
            <a:r>
              <a:rPr lang="en-US" spc="-10" dirty="0">
                <a:solidFill>
                  <a:sysClr val="windowText" lastClr="000000"/>
                </a:solidFill>
              </a:rPr>
              <a:t> </a:t>
            </a:r>
            <a:r>
              <a:rPr lang="en-US" spc="-7" dirty="0">
                <a:solidFill>
                  <a:sysClr val="windowText" lastClr="000000"/>
                </a:solidFill>
              </a:rPr>
              <a:t>information.</a:t>
            </a:r>
            <a:r>
              <a:rPr lang="en-US" sz="1800" dirty="0">
                <a:solidFill>
                  <a:sysClr val="windowText" lastClr="000000"/>
                </a:solidFill>
              </a:rPr>
              <a:t> Potential</a:t>
            </a:r>
            <a:r>
              <a:rPr lang="en-US" sz="1800" spc="-10" dirty="0">
                <a:solidFill>
                  <a:sysClr val="windowText" lastClr="000000"/>
                </a:solidFill>
              </a:rPr>
              <a:t> </a:t>
            </a:r>
            <a:r>
              <a:rPr lang="en-US" sz="1800" dirty="0">
                <a:solidFill>
                  <a:sysClr val="windowText" lastClr="000000"/>
                </a:solidFill>
              </a:rPr>
              <a:t>vendors</a:t>
            </a:r>
            <a:r>
              <a:rPr lang="en-US" sz="1800" spc="-10" dirty="0">
                <a:solidFill>
                  <a:sysClr val="windowText" lastClr="000000"/>
                </a:solidFill>
              </a:rPr>
              <a:t> </a:t>
            </a:r>
            <a:r>
              <a:rPr lang="en-US" sz="1800" dirty="0">
                <a:solidFill>
                  <a:sysClr val="windowText" lastClr="000000"/>
                </a:solidFill>
              </a:rPr>
              <a:t>must</a:t>
            </a:r>
            <a:r>
              <a:rPr lang="en-US" sz="1800" spc="-7" dirty="0">
                <a:solidFill>
                  <a:sysClr val="windowText" lastClr="000000"/>
                </a:solidFill>
              </a:rPr>
              <a:t> </a:t>
            </a:r>
            <a:r>
              <a:rPr lang="en-US" sz="1800" dirty="0">
                <a:solidFill>
                  <a:sysClr val="windowText" lastClr="000000"/>
                </a:solidFill>
              </a:rPr>
              <a:t>be</a:t>
            </a:r>
            <a:r>
              <a:rPr lang="en-US" sz="1800" spc="-10" dirty="0">
                <a:solidFill>
                  <a:sysClr val="windowText" lastClr="000000"/>
                </a:solidFill>
              </a:rPr>
              <a:t> </a:t>
            </a:r>
            <a:r>
              <a:rPr lang="en-US" sz="1800" spc="-7" dirty="0">
                <a:solidFill>
                  <a:sysClr val="windowText" lastClr="000000"/>
                </a:solidFill>
              </a:rPr>
              <a:t>contacted </a:t>
            </a:r>
            <a:r>
              <a:rPr lang="en-US" sz="1800" dirty="0">
                <a:solidFill>
                  <a:sysClr val="windowText" lastClr="000000"/>
                </a:solidFill>
              </a:rPr>
              <a:t>in</a:t>
            </a:r>
            <a:r>
              <a:rPr lang="en-US" sz="1800" spc="-10" dirty="0">
                <a:solidFill>
                  <a:sysClr val="windowText" lastClr="000000"/>
                </a:solidFill>
              </a:rPr>
              <a:t> </a:t>
            </a:r>
            <a:r>
              <a:rPr lang="en-US" sz="1800" dirty="0">
                <a:solidFill>
                  <a:sysClr val="windowText" lastClr="000000"/>
                </a:solidFill>
              </a:rPr>
              <a:t>the</a:t>
            </a:r>
            <a:r>
              <a:rPr lang="en-US" sz="1800" spc="-7" dirty="0">
                <a:solidFill>
                  <a:sysClr val="windowText" lastClr="000000"/>
                </a:solidFill>
              </a:rPr>
              <a:t> </a:t>
            </a:r>
            <a:r>
              <a:rPr lang="en-US" sz="1800" dirty="0">
                <a:solidFill>
                  <a:sysClr val="windowText" lastClr="000000"/>
                </a:solidFill>
              </a:rPr>
              <a:t>same</a:t>
            </a:r>
            <a:r>
              <a:rPr lang="en-US" sz="1800" spc="-7" dirty="0">
                <a:solidFill>
                  <a:sysClr val="windowText" lastClr="000000"/>
                </a:solidFill>
              </a:rPr>
              <a:t> </a:t>
            </a:r>
            <a:r>
              <a:rPr lang="en-US" sz="1800" dirty="0">
                <a:solidFill>
                  <a:sysClr val="windowText" lastClr="000000"/>
                </a:solidFill>
              </a:rPr>
              <a:t>manner,</a:t>
            </a:r>
            <a:r>
              <a:rPr lang="en-US" sz="1800" spc="-7" dirty="0">
                <a:solidFill>
                  <a:sysClr val="windowText" lastClr="000000"/>
                </a:solidFill>
              </a:rPr>
              <a:t> </a:t>
            </a:r>
            <a:r>
              <a:rPr lang="en-US" sz="1800" dirty="0">
                <a:solidFill>
                  <a:sysClr val="windowText" lastClr="000000"/>
                </a:solidFill>
              </a:rPr>
              <a:t>and</a:t>
            </a:r>
            <a:r>
              <a:rPr lang="en-US" sz="1800" spc="-3" dirty="0">
                <a:solidFill>
                  <a:sysClr val="windowText" lastClr="000000"/>
                </a:solidFill>
              </a:rPr>
              <a:t> </a:t>
            </a:r>
            <a:r>
              <a:rPr lang="en-US" sz="1800" dirty="0">
                <a:solidFill>
                  <a:sysClr val="windowText" lastClr="000000"/>
                </a:solidFill>
              </a:rPr>
              <a:t>as</a:t>
            </a:r>
            <a:r>
              <a:rPr lang="en-US" sz="1800" spc="-7" dirty="0">
                <a:solidFill>
                  <a:sysClr val="windowText" lastClr="000000"/>
                </a:solidFill>
              </a:rPr>
              <a:t> </a:t>
            </a:r>
            <a:r>
              <a:rPr lang="en-US" sz="1800" dirty="0">
                <a:solidFill>
                  <a:sysClr val="windowText" lastClr="000000"/>
                </a:solidFill>
              </a:rPr>
              <a:t>close</a:t>
            </a:r>
            <a:r>
              <a:rPr lang="en-US" sz="1800" spc="-7" dirty="0">
                <a:solidFill>
                  <a:sysClr val="windowText" lastClr="000000"/>
                </a:solidFill>
              </a:rPr>
              <a:t> </a:t>
            </a:r>
            <a:r>
              <a:rPr lang="en-US" sz="1800" dirty="0">
                <a:solidFill>
                  <a:sysClr val="windowText" lastClr="000000"/>
                </a:solidFill>
              </a:rPr>
              <a:t>to</a:t>
            </a:r>
            <a:r>
              <a:rPr lang="en-US" sz="1800" spc="-7" dirty="0">
                <a:solidFill>
                  <a:sysClr val="windowText" lastClr="000000"/>
                </a:solidFill>
              </a:rPr>
              <a:t> </a:t>
            </a:r>
            <a:r>
              <a:rPr lang="en-US" sz="1800" dirty="0">
                <a:solidFill>
                  <a:sysClr val="windowText" lastClr="000000"/>
                </a:solidFill>
              </a:rPr>
              <a:t>each</a:t>
            </a:r>
            <a:r>
              <a:rPr lang="en-US" sz="1800" spc="-7" dirty="0">
                <a:solidFill>
                  <a:sysClr val="windowText" lastClr="000000"/>
                </a:solidFill>
              </a:rPr>
              <a:t> </a:t>
            </a:r>
            <a:r>
              <a:rPr lang="en-US" sz="1800" dirty="0">
                <a:solidFill>
                  <a:sysClr val="windowText" lastClr="000000"/>
                </a:solidFill>
              </a:rPr>
              <a:t>other</a:t>
            </a:r>
            <a:r>
              <a:rPr lang="en-US" sz="1800" spc="-7" dirty="0">
                <a:solidFill>
                  <a:sysClr val="windowText" lastClr="000000"/>
                </a:solidFill>
              </a:rPr>
              <a:t> </a:t>
            </a:r>
            <a:r>
              <a:rPr lang="en-US" sz="1800" dirty="0">
                <a:solidFill>
                  <a:sysClr val="windowText" lastClr="000000"/>
                </a:solidFill>
              </a:rPr>
              <a:t>in time</a:t>
            </a:r>
            <a:r>
              <a:rPr lang="en-US" sz="1800" spc="-7" dirty="0">
                <a:solidFill>
                  <a:sysClr val="windowText" lastClr="000000"/>
                </a:solidFill>
              </a:rPr>
              <a:t> </a:t>
            </a:r>
            <a:r>
              <a:rPr lang="en-US" sz="1800" dirty="0">
                <a:solidFill>
                  <a:sysClr val="windowText" lastClr="000000"/>
                </a:solidFill>
              </a:rPr>
              <a:t>as</a:t>
            </a:r>
            <a:r>
              <a:rPr lang="en-US" sz="1800" spc="-3" dirty="0">
                <a:solidFill>
                  <a:sysClr val="windowText" lastClr="000000"/>
                </a:solidFill>
              </a:rPr>
              <a:t> </a:t>
            </a:r>
            <a:r>
              <a:rPr lang="en-US" sz="1800" dirty="0">
                <a:solidFill>
                  <a:sysClr val="windowText" lastClr="000000"/>
                </a:solidFill>
              </a:rPr>
              <a:t>is</a:t>
            </a:r>
            <a:r>
              <a:rPr lang="en-US" sz="1800" spc="-3" dirty="0">
                <a:solidFill>
                  <a:sysClr val="windowText" lastClr="000000"/>
                </a:solidFill>
              </a:rPr>
              <a:t> </a:t>
            </a:r>
            <a:r>
              <a:rPr lang="en-US" sz="1800" spc="-7" dirty="0">
                <a:solidFill>
                  <a:sysClr val="windowText" lastClr="000000"/>
                </a:solidFill>
              </a:rPr>
              <a:t>possible.</a:t>
            </a:r>
            <a:endParaRPr lang="en-US" dirty="0">
              <a:solidFill>
                <a:sysClr val="windowText" lastClr="000000"/>
              </a:solidFill>
            </a:endParaRPr>
          </a:p>
          <a:p>
            <a:pPr marL="606128" indent="-285750" defTabSz="623438">
              <a:buClrTx/>
              <a:buFont typeface="Arial" panose="020B0604020202020204" pitchFamily="34" charset="0"/>
              <a:buChar char="•"/>
              <a:tabLst>
                <a:tab pos="319945" algn="l"/>
                <a:tab pos="320378" algn="l"/>
              </a:tabLst>
            </a:pPr>
            <a:r>
              <a:rPr lang="en-US" dirty="0">
                <a:solidFill>
                  <a:sysClr val="windowText" lastClr="000000"/>
                </a:solidFill>
              </a:rPr>
              <a:t>Never</a:t>
            </a:r>
            <a:r>
              <a:rPr lang="en-US" spc="-20" dirty="0">
                <a:solidFill>
                  <a:sysClr val="windowText" lastClr="000000"/>
                </a:solidFill>
              </a:rPr>
              <a:t> </a:t>
            </a:r>
            <a:r>
              <a:rPr lang="en-US" dirty="0">
                <a:solidFill>
                  <a:sysClr val="windowText" lastClr="000000"/>
                </a:solidFill>
              </a:rPr>
              <a:t>disclose</a:t>
            </a:r>
            <a:r>
              <a:rPr lang="en-US" spc="-10" dirty="0">
                <a:solidFill>
                  <a:sysClr val="windowText" lastClr="000000"/>
                </a:solidFill>
              </a:rPr>
              <a:t> </a:t>
            </a:r>
            <a:r>
              <a:rPr lang="en-US" dirty="0">
                <a:solidFill>
                  <a:sysClr val="windowText" lastClr="000000"/>
                </a:solidFill>
              </a:rPr>
              <a:t>Proposal</a:t>
            </a:r>
            <a:r>
              <a:rPr lang="en-US" spc="-7" dirty="0">
                <a:solidFill>
                  <a:sysClr val="windowText" lastClr="000000"/>
                </a:solidFill>
              </a:rPr>
              <a:t> </a:t>
            </a:r>
            <a:r>
              <a:rPr lang="en-US" dirty="0">
                <a:solidFill>
                  <a:sysClr val="windowText" lastClr="000000"/>
                </a:solidFill>
              </a:rPr>
              <a:t>content</a:t>
            </a:r>
            <a:r>
              <a:rPr lang="en-US" spc="-14" dirty="0">
                <a:solidFill>
                  <a:sysClr val="windowText" lastClr="000000"/>
                </a:solidFill>
              </a:rPr>
              <a:t> </a:t>
            </a:r>
            <a:r>
              <a:rPr lang="en-US" dirty="0">
                <a:solidFill>
                  <a:sysClr val="windowText" lastClr="000000"/>
                </a:solidFill>
              </a:rPr>
              <a:t>beyond</a:t>
            </a:r>
            <a:r>
              <a:rPr lang="en-US" spc="-14" dirty="0">
                <a:solidFill>
                  <a:sysClr val="windowText" lastClr="000000"/>
                </a:solidFill>
              </a:rPr>
              <a:t> </a:t>
            </a:r>
            <a:r>
              <a:rPr lang="en-US" dirty="0">
                <a:solidFill>
                  <a:sysClr val="windowText" lastClr="000000"/>
                </a:solidFill>
              </a:rPr>
              <a:t>the</a:t>
            </a:r>
            <a:r>
              <a:rPr lang="en-US" spc="-10" dirty="0">
                <a:solidFill>
                  <a:sysClr val="windowText" lastClr="000000"/>
                </a:solidFill>
              </a:rPr>
              <a:t> </a:t>
            </a:r>
            <a:r>
              <a:rPr lang="en-US" dirty="0">
                <a:solidFill>
                  <a:sysClr val="windowText" lastClr="000000"/>
                </a:solidFill>
              </a:rPr>
              <a:t>confines</a:t>
            </a:r>
            <a:r>
              <a:rPr lang="en-US" spc="-7" dirty="0">
                <a:solidFill>
                  <a:sysClr val="windowText" lastClr="000000"/>
                </a:solidFill>
              </a:rPr>
              <a:t> </a:t>
            </a:r>
            <a:r>
              <a:rPr lang="en-US" dirty="0">
                <a:solidFill>
                  <a:sysClr val="windowText" lastClr="000000"/>
                </a:solidFill>
              </a:rPr>
              <a:t>of</a:t>
            </a:r>
            <a:r>
              <a:rPr lang="en-US" spc="-14" dirty="0">
                <a:solidFill>
                  <a:sysClr val="windowText" lastClr="000000"/>
                </a:solidFill>
              </a:rPr>
              <a:t> </a:t>
            </a:r>
            <a:r>
              <a:rPr lang="en-US" dirty="0">
                <a:solidFill>
                  <a:sysClr val="windowText" lastClr="000000"/>
                </a:solidFill>
              </a:rPr>
              <a:t>college</a:t>
            </a:r>
            <a:r>
              <a:rPr lang="en-US" spc="-3" dirty="0">
                <a:solidFill>
                  <a:sysClr val="windowText" lastClr="000000"/>
                </a:solidFill>
              </a:rPr>
              <a:t> </a:t>
            </a:r>
            <a:r>
              <a:rPr lang="en-US" dirty="0">
                <a:solidFill>
                  <a:sysClr val="windowText" lastClr="000000"/>
                </a:solidFill>
              </a:rPr>
              <a:t>staff</a:t>
            </a:r>
            <a:r>
              <a:rPr lang="en-US" spc="-7" dirty="0">
                <a:solidFill>
                  <a:sysClr val="windowText" lastClr="000000"/>
                </a:solidFill>
              </a:rPr>
              <a:t> </a:t>
            </a:r>
            <a:r>
              <a:rPr lang="en-US" dirty="0">
                <a:solidFill>
                  <a:sysClr val="windowText" lastClr="000000"/>
                </a:solidFill>
              </a:rPr>
              <a:t>until</a:t>
            </a:r>
            <a:r>
              <a:rPr lang="en-US" spc="-17" dirty="0">
                <a:solidFill>
                  <a:sysClr val="windowText" lastClr="000000"/>
                </a:solidFill>
              </a:rPr>
              <a:t> </a:t>
            </a:r>
            <a:r>
              <a:rPr lang="en-US" dirty="0">
                <a:solidFill>
                  <a:sysClr val="windowText" lastClr="000000"/>
                </a:solidFill>
              </a:rPr>
              <a:t>an</a:t>
            </a:r>
            <a:r>
              <a:rPr lang="en-US" spc="-10" dirty="0">
                <a:solidFill>
                  <a:sysClr val="windowText" lastClr="000000"/>
                </a:solidFill>
              </a:rPr>
              <a:t> </a:t>
            </a:r>
            <a:r>
              <a:rPr lang="en-US" dirty="0">
                <a:solidFill>
                  <a:sysClr val="windowText" lastClr="000000"/>
                </a:solidFill>
              </a:rPr>
              <a:t>award</a:t>
            </a:r>
            <a:r>
              <a:rPr lang="en-US" spc="-3" dirty="0">
                <a:solidFill>
                  <a:sysClr val="windowText" lastClr="000000"/>
                </a:solidFill>
              </a:rPr>
              <a:t> </a:t>
            </a:r>
            <a:r>
              <a:rPr lang="en-US" dirty="0">
                <a:solidFill>
                  <a:sysClr val="windowText" lastClr="000000"/>
                </a:solidFill>
              </a:rPr>
              <a:t>is</a:t>
            </a:r>
            <a:r>
              <a:rPr lang="en-US" spc="-14" dirty="0">
                <a:solidFill>
                  <a:sysClr val="windowText" lastClr="000000"/>
                </a:solidFill>
              </a:rPr>
              <a:t> </a:t>
            </a:r>
            <a:r>
              <a:rPr lang="en-US" spc="-7" dirty="0">
                <a:solidFill>
                  <a:sysClr val="windowText" lastClr="000000"/>
                </a:solidFill>
              </a:rPr>
              <a:t>made.</a:t>
            </a:r>
            <a:endParaRPr lang="en-US" dirty="0">
              <a:solidFill>
                <a:sysClr val="windowText" lastClr="000000"/>
              </a:solidFill>
            </a:endParaRPr>
          </a:p>
          <a:p>
            <a:pPr marL="606128" indent="-285750" defTabSz="623438">
              <a:buClrTx/>
              <a:buFont typeface="Arial" panose="020B0604020202020204" pitchFamily="34" charset="0"/>
              <a:buChar char="•"/>
              <a:tabLst>
                <a:tab pos="319945" algn="l"/>
                <a:tab pos="320378" algn="l"/>
              </a:tabLst>
            </a:pPr>
            <a:r>
              <a:rPr lang="en-US" dirty="0">
                <a:solidFill>
                  <a:sysClr val="windowText" lastClr="000000"/>
                </a:solidFill>
              </a:rPr>
              <a:t>Tell</a:t>
            </a:r>
            <a:r>
              <a:rPr lang="en-US" spc="-10" dirty="0">
                <a:solidFill>
                  <a:sysClr val="windowText" lastClr="000000"/>
                </a:solidFill>
              </a:rPr>
              <a:t> </a:t>
            </a:r>
            <a:r>
              <a:rPr lang="en-US" dirty="0">
                <a:solidFill>
                  <a:sysClr val="windowText" lastClr="000000"/>
                </a:solidFill>
              </a:rPr>
              <a:t>potential</a:t>
            </a:r>
            <a:r>
              <a:rPr lang="en-US" spc="-7" dirty="0">
                <a:solidFill>
                  <a:sysClr val="windowText" lastClr="000000"/>
                </a:solidFill>
              </a:rPr>
              <a:t> </a:t>
            </a:r>
            <a:r>
              <a:rPr lang="en-US" dirty="0">
                <a:solidFill>
                  <a:sysClr val="windowText" lastClr="000000"/>
                </a:solidFill>
              </a:rPr>
              <a:t>vendors</a:t>
            </a:r>
            <a:r>
              <a:rPr lang="en-US" spc="-7" dirty="0">
                <a:solidFill>
                  <a:sysClr val="windowText" lastClr="000000"/>
                </a:solidFill>
              </a:rPr>
              <a:t> </a:t>
            </a:r>
            <a:r>
              <a:rPr lang="en-US" dirty="0">
                <a:solidFill>
                  <a:sysClr val="windowText" lastClr="000000"/>
                </a:solidFill>
              </a:rPr>
              <a:t>if</a:t>
            </a:r>
            <a:r>
              <a:rPr lang="en-US" spc="-3" dirty="0">
                <a:solidFill>
                  <a:sysClr val="windowText" lastClr="000000"/>
                </a:solidFill>
              </a:rPr>
              <a:t> </a:t>
            </a:r>
            <a:r>
              <a:rPr lang="en-US" dirty="0">
                <a:solidFill>
                  <a:sysClr val="windowText" lastClr="000000"/>
                </a:solidFill>
              </a:rPr>
              <a:t>you</a:t>
            </a:r>
            <a:r>
              <a:rPr lang="en-US" spc="-7" dirty="0">
                <a:solidFill>
                  <a:sysClr val="windowText" lastClr="000000"/>
                </a:solidFill>
              </a:rPr>
              <a:t> </a:t>
            </a:r>
            <a:r>
              <a:rPr lang="en-US" dirty="0">
                <a:solidFill>
                  <a:sysClr val="windowText" lastClr="000000"/>
                </a:solidFill>
              </a:rPr>
              <a:t>intend</a:t>
            </a:r>
            <a:r>
              <a:rPr lang="en-US" spc="-3" dirty="0">
                <a:solidFill>
                  <a:sysClr val="windowText" lastClr="000000"/>
                </a:solidFill>
              </a:rPr>
              <a:t> </a:t>
            </a:r>
            <a:r>
              <a:rPr lang="en-US" dirty="0">
                <a:solidFill>
                  <a:sysClr val="windowText" lastClr="000000"/>
                </a:solidFill>
              </a:rPr>
              <a:t>to</a:t>
            </a:r>
            <a:r>
              <a:rPr lang="en-US" spc="-3" dirty="0">
                <a:solidFill>
                  <a:sysClr val="windowText" lastClr="000000"/>
                </a:solidFill>
              </a:rPr>
              <a:t> </a:t>
            </a:r>
            <a:r>
              <a:rPr lang="en-US" dirty="0">
                <a:solidFill>
                  <a:sysClr val="windowText" lastClr="000000"/>
                </a:solidFill>
              </a:rPr>
              <a:t>split</a:t>
            </a:r>
            <a:r>
              <a:rPr lang="en-US" spc="-14" dirty="0">
                <a:solidFill>
                  <a:sysClr val="windowText" lastClr="000000"/>
                </a:solidFill>
              </a:rPr>
              <a:t> </a:t>
            </a:r>
            <a:r>
              <a:rPr lang="en-US" dirty="0">
                <a:solidFill>
                  <a:sysClr val="windowText" lastClr="000000"/>
                </a:solidFill>
              </a:rPr>
              <a:t>the</a:t>
            </a:r>
            <a:r>
              <a:rPr lang="en-US" spc="-10" dirty="0">
                <a:solidFill>
                  <a:sysClr val="windowText" lastClr="000000"/>
                </a:solidFill>
              </a:rPr>
              <a:t> </a:t>
            </a:r>
            <a:r>
              <a:rPr lang="en-US" dirty="0">
                <a:solidFill>
                  <a:sysClr val="windowText" lastClr="000000"/>
                </a:solidFill>
              </a:rPr>
              <a:t>award</a:t>
            </a:r>
            <a:r>
              <a:rPr lang="en-US" spc="-7" dirty="0">
                <a:solidFill>
                  <a:sysClr val="windowText" lastClr="000000"/>
                </a:solidFill>
              </a:rPr>
              <a:t> </a:t>
            </a:r>
            <a:r>
              <a:rPr lang="en-US" dirty="0">
                <a:solidFill>
                  <a:sysClr val="windowText" lastClr="000000"/>
                </a:solidFill>
              </a:rPr>
              <a:t>between</a:t>
            </a:r>
            <a:r>
              <a:rPr lang="en-US" spc="-3" dirty="0">
                <a:solidFill>
                  <a:sysClr val="windowText" lastClr="000000"/>
                </a:solidFill>
              </a:rPr>
              <a:t> </a:t>
            </a:r>
            <a:r>
              <a:rPr lang="en-US" dirty="0">
                <a:solidFill>
                  <a:sysClr val="windowText" lastClr="000000"/>
                </a:solidFill>
              </a:rPr>
              <a:t>two</a:t>
            </a:r>
            <a:r>
              <a:rPr lang="en-US" spc="-3" dirty="0">
                <a:solidFill>
                  <a:sysClr val="windowText" lastClr="000000"/>
                </a:solidFill>
              </a:rPr>
              <a:t> </a:t>
            </a:r>
            <a:r>
              <a:rPr lang="en-US" dirty="0">
                <a:solidFill>
                  <a:sysClr val="windowText" lastClr="000000"/>
                </a:solidFill>
              </a:rPr>
              <a:t>or</a:t>
            </a:r>
            <a:r>
              <a:rPr lang="en-US" spc="-17" dirty="0">
                <a:solidFill>
                  <a:sysClr val="windowText" lastClr="000000"/>
                </a:solidFill>
              </a:rPr>
              <a:t> </a:t>
            </a:r>
            <a:r>
              <a:rPr lang="en-US" dirty="0">
                <a:solidFill>
                  <a:sysClr val="windowText" lastClr="000000"/>
                </a:solidFill>
              </a:rPr>
              <a:t>more</a:t>
            </a:r>
            <a:r>
              <a:rPr lang="en-US" spc="-10" dirty="0">
                <a:solidFill>
                  <a:sysClr val="windowText" lastClr="000000"/>
                </a:solidFill>
              </a:rPr>
              <a:t> </a:t>
            </a:r>
            <a:r>
              <a:rPr lang="en-US" spc="-7" dirty="0">
                <a:solidFill>
                  <a:sysClr val="windowText" lastClr="000000"/>
                </a:solidFill>
              </a:rPr>
              <a:t>vendors.</a:t>
            </a:r>
            <a:endParaRPr lang="en-US" dirty="0">
              <a:solidFill>
                <a:sysClr val="windowText" lastClr="000000"/>
              </a:solidFill>
            </a:endParaRPr>
          </a:p>
          <a:p>
            <a:pPr marL="606128" indent="-285750" defTabSz="623438">
              <a:buClrTx/>
              <a:buFont typeface="Arial" panose="020B0604020202020204" pitchFamily="34" charset="0"/>
              <a:buChar char="•"/>
              <a:tabLst>
                <a:tab pos="319945" algn="l"/>
                <a:tab pos="320378" algn="l"/>
              </a:tabLst>
            </a:pPr>
            <a:r>
              <a:rPr lang="en-US" dirty="0">
                <a:solidFill>
                  <a:sysClr val="windowText" lastClr="000000"/>
                </a:solidFill>
              </a:rPr>
              <a:t>May not negotiate pricing but always check shipping, education discount , time frame of price validity, after service , life cycle cost, certification etc.</a:t>
            </a:r>
          </a:p>
          <a:p>
            <a:pPr marL="606128" indent="-285750" defTabSz="623438">
              <a:buClrTx/>
              <a:buFont typeface="Arial" panose="020B0604020202020204" pitchFamily="34" charset="0"/>
              <a:buChar char="•"/>
              <a:tabLst>
                <a:tab pos="319945" algn="l"/>
                <a:tab pos="320378" algn="l"/>
              </a:tabLst>
            </a:pPr>
            <a:r>
              <a:rPr lang="en-US" dirty="0">
                <a:solidFill>
                  <a:sysClr val="windowText" lastClr="000000"/>
                </a:solidFill>
              </a:rPr>
              <a:t>Do not add non-Quoted items to the Quote after award is made.</a:t>
            </a:r>
          </a:p>
          <a:p>
            <a:pPr marL="606128" indent="-285750" defTabSz="623438">
              <a:buClrTx/>
              <a:buFont typeface="Arial" panose="020B0604020202020204" pitchFamily="34" charset="0"/>
              <a:buChar char="•"/>
              <a:tabLst>
                <a:tab pos="319945" algn="l"/>
                <a:tab pos="320378" algn="l"/>
              </a:tabLst>
            </a:pPr>
            <a:r>
              <a:rPr lang="en-US" dirty="0">
                <a:solidFill>
                  <a:srgbClr val="000000"/>
                </a:solidFill>
              </a:rPr>
              <a:t>P</a:t>
            </a:r>
            <a:r>
              <a:rPr lang="en-US" b="0" i="0" dirty="0">
                <a:solidFill>
                  <a:srgbClr val="000000"/>
                </a:solidFill>
                <a:effectLst/>
              </a:rPr>
              <a:t>urchases may be considered to ensure that no conflict of interest exists. Purchases of products and services from College employees or their immediate family members (spouses, parents and children) are discouraged, except under certain circumstances</a:t>
            </a:r>
            <a:r>
              <a:rPr lang="en-US" sz="2000" b="0" i="0" dirty="0">
                <a:solidFill>
                  <a:srgbClr val="000000"/>
                </a:solidFill>
                <a:effectLst/>
              </a:rPr>
              <a:t>.</a:t>
            </a:r>
          </a:p>
          <a:p>
            <a:pPr marL="606128" indent="-285750" defTabSz="623438">
              <a:buFont typeface="Arial" panose="020B0604020202020204" pitchFamily="34" charset="0"/>
              <a:buChar char="•"/>
              <a:tabLst>
                <a:tab pos="319945" algn="l"/>
                <a:tab pos="320378" algn="l"/>
              </a:tabLst>
            </a:pPr>
            <a:r>
              <a:rPr lang="en-US" dirty="0">
                <a:solidFill>
                  <a:sysClr val="windowText" lastClr="000000"/>
                </a:solidFill>
              </a:rPr>
              <a:t>Don't</a:t>
            </a:r>
            <a:r>
              <a:rPr lang="en-US" spc="-14" dirty="0">
                <a:solidFill>
                  <a:sysClr val="windowText" lastClr="000000"/>
                </a:solidFill>
              </a:rPr>
              <a:t> </a:t>
            </a:r>
            <a:r>
              <a:rPr lang="en-US" dirty="0">
                <a:solidFill>
                  <a:sysClr val="windowText" lastClr="000000"/>
                </a:solidFill>
              </a:rPr>
              <a:t>place</a:t>
            </a:r>
            <a:r>
              <a:rPr lang="en-US" spc="-7" dirty="0">
                <a:solidFill>
                  <a:sysClr val="windowText" lastClr="000000"/>
                </a:solidFill>
              </a:rPr>
              <a:t> </a:t>
            </a:r>
            <a:r>
              <a:rPr lang="en-US" dirty="0">
                <a:solidFill>
                  <a:sysClr val="windowText" lastClr="000000"/>
                </a:solidFill>
              </a:rPr>
              <a:t>an</a:t>
            </a:r>
            <a:r>
              <a:rPr lang="en-US" spc="-7" dirty="0">
                <a:solidFill>
                  <a:sysClr val="windowText" lastClr="000000"/>
                </a:solidFill>
              </a:rPr>
              <a:t> </a:t>
            </a:r>
            <a:r>
              <a:rPr lang="en-US" dirty="0">
                <a:solidFill>
                  <a:sysClr val="windowText" lastClr="000000"/>
                </a:solidFill>
              </a:rPr>
              <a:t>order</a:t>
            </a:r>
            <a:r>
              <a:rPr lang="en-US" spc="-14" dirty="0">
                <a:solidFill>
                  <a:sysClr val="windowText" lastClr="000000"/>
                </a:solidFill>
              </a:rPr>
              <a:t> </a:t>
            </a:r>
            <a:r>
              <a:rPr lang="en-US" dirty="0">
                <a:solidFill>
                  <a:sysClr val="windowText" lastClr="000000"/>
                </a:solidFill>
              </a:rPr>
              <a:t>before</a:t>
            </a:r>
            <a:r>
              <a:rPr lang="en-US" spc="-10" dirty="0">
                <a:solidFill>
                  <a:sysClr val="windowText" lastClr="000000"/>
                </a:solidFill>
              </a:rPr>
              <a:t> </a:t>
            </a:r>
            <a:r>
              <a:rPr lang="en-US" dirty="0">
                <a:solidFill>
                  <a:sysClr val="windowText" lastClr="000000"/>
                </a:solidFill>
              </a:rPr>
              <a:t>the</a:t>
            </a:r>
            <a:r>
              <a:rPr lang="en-US" spc="-10" dirty="0">
                <a:solidFill>
                  <a:sysClr val="windowText" lastClr="000000"/>
                </a:solidFill>
              </a:rPr>
              <a:t> </a:t>
            </a:r>
            <a:r>
              <a:rPr lang="en-US" spc="-7" dirty="0">
                <a:solidFill>
                  <a:sysClr val="windowText" lastClr="000000"/>
                </a:solidFill>
              </a:rPr>
              <a:t>Proposals is approved.</a:t>
            </a:r>
            <a:endParaRPr lang="en-US" dirty="0">
              <a:solidFill>
                <a:sysClr val="windowText" lastClr="000000"/>
              </a:solidFill>
            </a:endParaRPr>
          </a:p>
          <a:p>
            <a:pPr marL="606128" indent="-285750" defTabSz="623438">
              <a:buClrTx/>
              <a:buFont typeface="Arial" panose="020B0604020202020204" pitchFamily="34" charset="0"/>
              <a:buChar char="•"/>
              <a:tabLst>
                <a:tab pos="319945" algn="l"/>
                <a:tab pos="320378" algn="l"/>
              </a:tabLst>
            </a:pPr>
            <a:endParaRPr lang="en-US" sz="2000" dirty="0">
              <a:solidFill>
                <a:sysClr val="windowText" lastClr="000000"/>
              </a:solidFill>
              <a:latin typeface="+mn-lt"/>
            </a:endParaRPr>
          </a:p>
          <a:p>
            <a:pPr marL="8659" defTabSz="623438">
              <a:buClrTx/>
            </a:pPr>
            <a:r>
              <a:rPr lang="en-US" sz="2000" b="1" dirty="0">
                <a:solidFill>
                  <a:schemeClr val="accent5">
                    <a:lumMod val="75000"/>
                  </a:schemeClr>
                </a:solidFill>
                <a:latin typeface="+mj-lt"/>
              </a:rPr>
              <a:t> </a:t>
            </a:r>
          </a:p>
        </p:txBody>
      </p:sp>
      <p:sp>
        <p:nvSpPr>
          <p:cNvPr id="3" name="TextBox 2">
            <a:extLst>
              <a:ext uri="{FF2B5EF4-FFF2-40B4-BE49-F238E27FC236}">
                <a16:creationId xmlns:a16="http://schemas.microsoft.com/office/drawing/2014/main" id="{3F3CE971-E759-49D2-9A0B-8BF40D019143}"/>
              </a:ext>
            </a:extLst>
          </p:cNvPr>
          <p:cNvSpPr txBox="1"/>
          <p:nvPr/>
        </p:nvSpPr>
        <p:spPr>
          <a:xfrm>
            <a:off x="166275" y="5623040"/>
            <a:ext cx="11369963" cy="646331"/>
          </a:xfrm>
          <a:prstGeom prst="rect">
            <a:avLst/>
          </a:prstGeom>
          <a:noFill/>
        </p:spPr>
        <p:txBody>
          <a:bodyPr wrap="square" rtlCol="0">
            <a:spAutoFit/>
          </a:bodyPr>
          <a:lstStyle/>
          <a:p>
            <a:r>
              <a:rPr lang="en-US" sz="1800" i="1" dirty="0">
                <a:solidFill>
                  <a:schemeClr val="accent5">
                    <a:lumMod val="75000"/>
                  </a:schemeClr>
                </a:solidFill>
                <a:latin typeface="Bell MT" panose="02020503060305020303" pitchFamily="18" charset="0"/>
              </a:rPr>
              <a:t>This guidance is general in nature, and due to the complexity of the Oregon Public Contracting Code cannot be comprehensive, or fully address all possible situations</a:t>
            </a:r>
            <a:endParaRPr lang="en-US" i="1" dirty="0">
              <a:solidFill>
                <a:schemeClr val="accent5">
                  <a:lumMod val="75000"/>
                </a:schemeClr>
              </a:solidFill>
              <a:latin typeface="Bell MT" panose="02020503060305020303" pitchFamily="18" charset="0"/>
            </a:endParaRPr>
          </a:p>
        </p:txBody>
      </p:sp>
      <p:sp>
        <p:nvSpPr>
          <p:cNvPr id="2" name="Title 1">
            <a:extLst>
              <a:ext uri="{FF2B5EF4-FFF2-40B4-BE49-F238E27FC236}">
                <a16:creationId xmlns:a16="http://schemas.microsoft.com/office/drawing/2014/main" id="{A2D57A29-62E1-BBD7-D4E6-F76C5336B8D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pPr marL="8659" defTabSz="623438"/>
            <a:r>
              <a:rPr lang="en-US" b="1" dirty="0">
                <a:solidFill>
                  <a:schemeClr val="accent5">
                    <a:lumMod val="75000"/>
                  </a:schemeClr>
                </a:solidFill>
              </a:rPr>
              <a:t>General Guideline for Obtaining Proposals Ethically and Responsibly</a:t>
            </a:r>
          </a:p>
        </p:txBody>
      </p:sp>
    </p:spTree>
    <p:extLst>
      <p:ext uri="{BB962C8B-B14F-4D97-AF65-F5344CB8AC3E}">
        <p14:creationId xmlns:p14="http://schemas.microsoft.com/office/powerpoint/2010/main" val="1850481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14;p4" descr="A picture containing background pattern&#10;&#10;Description automatically generated">
            <a:extLst>
              <a:ext uri="{FF2B5EF4-FFF2-40B4-BE49-F238E27FC236}">
                <a16:creationId xmlns:a16="http://schemas.microsoft.com/office/drawing/2014/main" id="{43DFCD61-741F-4FCC-A167-F640BBE6E565}"/>
              </a:ext>
            </a:extLst>
          </p:cNvPr>
          <p:cNvPicPr preferRelativeResize="0">
            <a:picLocks/>
          </p:cNvPicPr>
          <p:nvPr/>
        </p:nvPicPr>
        <p:blipFill rotWithShape="1">
          <a:blip r:embed="rId2">
            <a:alphaModFix/>
          </a:blip>
          <a:srcRect t="19"/>
          <a:stretch/>
        </p:blipFill>
        <p:spPr>
          <a:xfrm>
            <a:off x="0" y="1282"/>
            <a:ext cx="12191980" cy="6856718"/>
          </a:xfrm>
          <a:prstGeom prst="rect">
            <a:avLst/>
          </a:prstGeom>
          <a:noFill/>
          <a:ln>
            <a:noFill/>
          </a:ln>
        </p:spPr>
      </p:pic>
      <p:sp>
        <p:nvSpPr>
          <p:cNvPr id="6" name="TextBox 5">
            <a:extLst>
              <a:ext uri="{FF2B5EF4-FFF2-40B4-BE49-F238E27FC236}">
                <a16:creationId xmlns:a16="http://schemas.microsoft.com/office/drawing/2014/main" id="{4F8F827D-D4F7-48AA-99A6-CACE040DF5D3}"/>
              </a:ext>
            </a:extLst>
          </p:cNvPr>
          <p:cNvSpPr txBox="1"/>
          <p:nvPr/>
        </p:nvSpPr>
        <p:spPr>
          <a:xfrm>
            <a:off x="4563610" y="-7107"/>
            <a:ext cx="7028025" cy="461665"/>
          </a:xfrm>
          <a:prstGeom prst="rect">
            <a:avLst/>
          </a:prstGeom>
          <a:noFill/>
        </p:spPr>
        <p:txBody>
          <a:bodyPr wrap="square" rtlCol="0">
            <a:spAutoFit/>
          </a:bodyPr>
          <a:lstStyle/>
          <a:p>
            <a:pPr marL="8659" defTabSz="623438">
              <a:buClrTx/>
            </a:pPr>
            <a:r>
              <a:rPr lang="en-US" sz="2400" b="1" dirty="0">
                <a:solidFill>
                  <a:schemeClr val="accent5">
                    <a:lumMod val="75000"/>
                  </a:schemeClr>
                </a:solidFill>
                <a:latin typeface="+mj-lt"/>
              </a:rPr>
              <a:t>Methods</a:t>
            </a:r>
            <a:r>
              <a:rPr lang="en-US" sz="2400" b="1" spc="-17" dirty="0">
                <a:solidFill>
                  <a:schemeClr val="accent5">
                    <a:lumMod val="75000"/>
                  </a:schemeClr>
                </a:solidFill>
                <a:latin typeface="+mj-lt"/>
              </a:rPr>
              <a:t> </a:t>
            </a:r>
            <a:r>
              <a:rPr lang="en-US" sz="2400" b="1" dirty="0">
                <a:solidFill>
                  <a:schemeClr val="accent5">
                    <a:lumMod val="75000"/>
                  </a:schemeClr>
                </a:solidFill>
                <a:latin typeface="+mj-lt"/>
              </a:rPr>
              <a:t>of</a:t>
            </a:r>
            <a:r>
              <a:rPr lang="en-US" sz="2400" b="1" spc="-10" dirty="0">
                <a:solidFill>
                  <a:schemeClr val="accent5">
                    <a:lumMod val="75000"/>
                  </a:schemeClr>
                </a:solidFill>
                <a:latin typeface="+mj-lt"/>
              </a:rPr>
              <a:t> Communication</a:t>
            </a:r>
          </a:p>
        </p:txBody>
      </p:sp>
      <p:sp>
        <p:nvSpPr>
          <p:cNvPr id="2" name="TextBox 1">
            <a:extLst>
              <a:ext uri="{FF2B5EF4-FFF2-40B4-BE49-F238E27FC236}">
                <a16:creationId xmlns:a16="http://schemas.microsoft.com/office/drawing/2014/main" id="{0F0A26D8-3E5C-48AB-A7B6-49D45A6D79BB}"/>
              </a:ext>
            </a:extLst>
          </p:cNvPr>
          <p:cNvSpPr txBox="1"/>
          <p:nvPr/>
        </p:nvSpPr>
        <p:spPr>
          <a:xfrm>
            <a:off x="1157436" y="462947"/>
            <a:ext cx="10207628" cy="6186309"/>
          </a:xfrm>
          <a:prstGeom prst="rect">
            <a:avLst/>
          </a:prstGeom>
          <a:noFill/>
        </p:spPr>
        <p:txBody>
          <a:bodyPr wrap="square" rtlCol="0">
            <a:spAutoFit/>
          </a:bodyPr>
          <a:lstStyle/>
          <a:p>
            <a:pPr marR="3896" defTabSz="623438"/>
            <a:r>
              <a:rPr lang="en-US" sz="1800" b="1" dirty="0">
                <a:solidFill>
                  <a:schemeClr val="accent5">
                    <a:lumMod val="75000"/>
                  </a:schemeClr>
                </a:solidFill>
              </a:rPr>
              <a:t>Obtaining</a:t>
            </a:r>
            <a:r>
              <a:rPr lang="en-US" sz="1800" b="1" spc="-17" dirty="0">
                <a:solidFill>
                  <a:schemeClr val="accent5">
                    <a:lumMod val="75000"/>
                  </a:schemeClr>
                </a:solidFill>
              </a:rPr>
              <a:t> </a:t>
            </a:r>
            <a:r>
              <a:rPr lang="en-US" sz="1800" b="1" dirty="0">
                <a:solidFill>
                  <a:schemeClr val="accent5">
                    <a:lumMod val="75000"/>
                  </a:schemeClr>
                </a:solidFill>
              </a:rPr>
              <a:t>Quotations</a:t>
            </a:r>
          </a:p>
          <a:p>
            <a:pPr marR="3896" defTabSz="623438"/>
            <a:r>
              <a:rPr lang="en-US" sz="1800" dirty="0">
                <a:solidFill>
                  <a:sysClr val="windowText" lastClr="000000"/>
                </a:solidFill>
              </a:rPr>
              <a:t>Departments </a:t>
            </a:r>
            <a:r>
              <a:rPr lang="en-US" dirty="0">
                <a:solidFill>
                  <a:sysClr val="windowText" lastClr="000000"/>
                </a:solidFill>
              </a:rPr>
              <a:t>can directly</a:t>
            </a:r>
            <a:r>
              <a:rPr lang="en-US" sz="1800" dirty="0">
                <a:solidFill>
                  <a:sysClr val="windowText" lastClr="000000"/>
                </a:solidFill>
              </a:rPr>
              <a:t> contact potential vendors for procurements of less than 10K.  If the total value of the procurement is 10K or greater, departments need to obtain a minimum of three quotes. The specifications are provided to all the potential vendors contacted in the same manner, and as close to each other in time as is possible. Potential vendors may provide a Quote by email, fax, or regular mail. </a:t>
            </a:r>
            <a:endParaRPr lang="en-US" dirty="0">
              <a:solidFill>
                <a:sysClr val="windowText" lastClr="000000"/>
              </a:solidFill>
            </a:endParaRPr>
          </a:p>
          <a:p>
            <a:pPr marR="3896" defTabSz="623438"/>
            <a:r>
              <a:rPr lang="en-US" sz="1800" dirty="0">
                <a:solidFill>
                  <a:sysClr val="windowText" lastClr="000000"/>
                </a:solidFill>
              </a:rPr>
              <a:t>All project above 100K </a:t>
            </a:r>
            <a:r>
              <a:rPr lang="en-US" dirty="0">
                <a:solidFill>
                  <a:sysClr val="windowText" lastClr="000000"/>
                </a:solidFill>
              </a:rPr>
              <a:t>require</a:t>
            </a:r>
            <a:r>
              <a:rPr lang="en-US" sz="1800" dirty="0">
                <a:solidFill>
                  <a:sysClr val="windowText" lastClr="000000"/>
                </a:solidFill>
              </a:rPr>
              <a:t> public notification and a S.P.C.( single point of contact)</a:t>
            </a:r>
          </a:p>
          <a:p>
            <a:pPr marR="3896" defTabSz="623438"/>
            <a:endParaRPr lang="en-US" dirty="0">
              <a:solidFill>
                <a:sysClr val="windowText" lastClr="000000"/>
              </a:solidFill>
            </a:endParaRPr>
          </a:p>
          <a:p>
            <a:pPr marR="3896" defTabSz="623438"/>
            <a:endParaRPr lang="en-US" sz="1800" dirty="0">
              <a:solidFill>
                <a:sysClr val="windowText" lastClr="000000"/>
              </a:solidFill>
            </a:endParaRPr>
          </a:p>
          <a:p>
            <a:pPr marR="3896" defTabSz="623438"/>
            <a:endParaRPr lang="en-US" dirty="0">
              <a:solidFill>
                <a:sysClr val="windowText" lastClr="000000"/>
              </a:solidFill>
            </a:endParaRPr>
          </a:p>
          <a:p>
            <a:pPr marR="3896" defTabSz="623438"/>
            <a:r>
              <a:rPr lang="en-US" sz="1800" b="1" dirty="0">
                <a:solidFill>
                  <a:schemeClr val="accent5">
                    <a:lumMod val="75000"/>
                  </a:schemeClr>
                </a:solidFill>
              </a:rPr>
              <a:t>Approving Quotation</a:t>
            </a:r>
          </a:p>
          <a:p>
            <a:pPr marR="3896" defTabSz="623438"/>
            <a:r>
              <a:rPr lang="en-US" sz="1800" dirty="0">
                <a:solidFill>
                  <a:sysClr val="windowText" lastClr="000000"/>
                </a:solidFill>
                <a:latin typeface="+mn-lt"/>
              </a:rPr>
              <a:t>Potential vendors may provide a Quote by email, fax, or regular mail. After the selection is completed by the department, procurement services must approve the selected quotation. The PO can be placed after the selected quotation is approved. A Quote Tabulation Form may be obtained at </a:t>
            </a:r>
            <a:r>
              <a:rPr lang="en-US" sz="1800" dirty="0" err="1">
                <a:solidFill>
                  <a:sysClr val="windowText" lastClr="000000"/>
                </a:solidFill>
                <a:latin typeface="+mn-lt"/>
              </a:rPr>
              <a:t>Etrieve</a:t>
            </a:r>
            <a:r>
              <a:rPr lang="en-US" sz="1800" dirty="0">
                <a:solidFill>
                  <a:sysClr val="windowText" lastClr="000000"/>
                </a:solidFill>
                <a:latin typeface="+mn-lt"/>
              </a:rPr>
              <a:t>. If assistance is </a:t>
            </a:r>
            <a:r>
              <a:rPr lang="en-US" dirty="0">
                <a:solidFill>
                  <a:sysClr val="windowText" lastClr="000000"/>
                </a:solidFill>
              </a:rPr>
              <a:t>needed</a:t>
            </a:r>
            <a:r>
              <a:rPr lang="en-US" sz="1800" dirty="0">
                <a:solidFill>
                  <a:sysClr val="windowText" lastClr="000000"/>
                </a:solidFill>
                <a:latin typeface="+mn-lt"/>
              </a:rPr>
              <a:t>, please contact </a:t>
            </a:r>
            <a:r>
              <a:rPr lang="en-US" sz="1800" dirty="0">
                <a:solidFill>
                  <a:sysClr val="windowText" lastClr="000000"/>
                </a:solidFill>
                <a:latin typeface="+mn-lt"/>
                <a:hlinkClick r:id="rId3"/>
              </a:rPr>
              <a:t>contractprocurement@lanecc.edu</a:t>
            </a:r>
            <a:r>
              <a:rPr lang="en-US" sz="1800" dirty="0">
                <a:solidFill>
                  <a:sysClr val="windowText" lastClr="000000"/>
                </a:solidFill>
                <a:latin typeface="+mn-lt"/>
              </a:rPr>
              <a:t>.</a:t>
            </a:r>
          </a:p>
          <a:p>
            <a:pPr marR="3896" defTabSz="623438"/>
            <a:endParaRPr lang="en-US" dirty="0">
              <a:solidFill>
                <a:sysClr val="windowText" lastClr="000000"/>
              </a:solidFill>
            </a:endParaRPr>
          </a:p>
          <a:p>
            <a:pPr marR="3896" defTabSz="623438"/>
            <a:endParaRPr lang="en-US" sz="1800" dirty="0">
              <a:solidFill>
                <a:sysClr val="windowText" lastClr="000000"/>
              </a:solidFill>
              <a:latin typeface="+mn-lt"/>
            </a:endParaRPr>
          </a:p>
          <a:p>
            <a:pPr marR="3896" defTabSz="623438"/>
            <a:endParaRPr lang="en-US" dirty="0">
              <a:solidFill>
                <a:sysClr val="windowText" lastClr="000000"/>
              </a:solidFill>
            </a:endParaRPr>
          </a:p>
          <a:p>
            <a:pPr marR="3896" defTabSz="623438"/>
            <a:r>
              <a:rPr lang="en-US" sz="1800" b="1" dirty="0">
                <a:solidFill>
                  <a:schemeClr val="accent5">
                    <a:lumMod val="75000"/>
                  </a:schemeClr>
                </a:solidFill>
              </a:rPr>
              <a:t>Notifying</a:t>
            </a:r>
            <a:r>
              <a:rPr lang="en-US" sz="1800" b="1" spc="-10" dirty="0">
                <a:solidFill>
                  <a:schemeClr val="accent5">
                    <a:lumMod val="75000"/>
                  </a:schemeClr>
                </a:solidFill>
              </a:rPr>
              <a:t> </a:t>
            </a:r>
            <a:r>
              <a:rPr lang="en-US" sz="1800" b="1" dirty="0">
                <a:solidFill>
                  <a:schemeClr val="accent5">
                    <a:lumMod val="75000"/>
                  </a:schemeClr>
                </a:solidFill>
              </a:rPr>
              <a:t>Vendors</a:t>
            </a:r>
            <a:r>
              <a:rPr lang="en-US" sz="1800" b="1" spc="-10" dirty="0">
                <a:solidFill>
                  <a:schemeClr val="accent5">
                    <a:lumMod val="75000"/>
                  </a:schemeClr>
                </a:solidFill>
              </a:rPr>
              <a:t> </a:t>
            </a:r>
            <a:r>
              <a:rPr lang="en-US" sz="1800" b="1" dirty="0">
                <a:solidFill>
                  <a:schemeClr val="accent5">
                    <a:lumMod val="75000"/>
                  </a:schemeClr>
                </a:solidFill>
              </a:rPr>
              <a:t>a</a:t>
            </a:r>
            <a:r>
              <a:rPr lang="en-US" sz="1800" b="1" spc="-10" dirty="0">
                <a:solidFill>
                  <a:schemeClr val="accent5">
                    <a:lumMod val="75000"/>
                  </a:schemeClr>
                </a:solidFill>
              </a:rPr>
              <a:t> </a:t>
            </a:r>
            <a:r>
              <a:rPr lang="en-US" sz="1800" b="1" dirty="0">
                <a:solidFill>
                  <a:schemeClr val="accent5">
                    <a:lumMod val="75000"/>
                  </a:schemeClr>
                </a:solidFill>
              </a:rPr>
              <a:t>Contract</a:t>
            </a:r>
            <a:r>
              <a:rPr lang="en-US" sz="1800" b="1" spc="-14" dirty="0">
                <a:solidFill>
                  <a:schemeClr val="accent5">
                    <a:lumMod val="75000"/>
                  </a:schemeClr>
                </a:solidFill>
              </a:rPr>
              <a:t> </a:t>
            </a:r>
            <a:r>
              <a:rPr lang="en-US" sz="1800" b="1" dirty="0">
                <a:solidFill>
                  <a:schemeClr val="accent5">
                    <a:lumMod val="75000"/>
                  </a:schemeClr>
                </a:solidFill>
              </a:rPr>
              <a:t>has</a:t>
            </a:r>
            <a:r>
              <a:rPr lang="en-US" sz="1800" b="1" spc="-7" dirty="0">
                <a:solidFill>
                  <a:schemeClr val="accent5">
                    <a:lumMod val="75000"/>
                  </a:schemeClr>
                </a:solidFill>
              </a:rPr>
              <a:t> </a:t>
            </a:r>
            <a:r>
              <a:rPr lang="en-US" sz="1800" b="1" dirty="0">
                <a:solidFill>
                  <a:schemeClr val="accent5">
                    <a:lumMod val="75000"/>
                  </a:schemeClr>
                </a:solidFill>
              </a:rPr>
              <a:t>Been</a:t>
            </a:r>
            <a:r>
              <a:rPr lang="en-US" sz="1800" b="1" spc="-10" dirty="0">
                <a:solidFill>
                  <a:schemeClr val="accent5">
                    <a:lumMod val="75000"/>
                  </a:schemeClr>
                </a:solidFill>
              </a:rPr>
              <a:t> </a:t>
            </a:r>
            <a:r>
              <a:rPr lang="en-US" sz="1800" b="1" spc="-7" dirty="0">
                <a:solidFill>
                  <a:schemeClr val="accent5">
                    <a:lumMod val="75000"/>
                  </a:schemeClr>
                </a:solidFill>
              </a:rPr>
              <a:t>Awarded</a:t>
            </a:r>
            <a:endParaRPr lang="en-US" sz="1800" b="1" dirty="0">
              <a:solidFill>
                <a:schemeClr val="accent5">
                  <a:lumMod val="75000"/>
                </a:schemeClr>
              </a:solidFill>
            </a:endParaRPr>
          </a:p>
          <a:p>
            <a:pPr marR="3896" defTabSz="623438">
              <a:buClrTx/>
            </a:pPr>
            <a:r>
              <a:rPr lang="en-US" sz="1800" dirty="0">
                <a:solidFill>
                  <a:sysClr val="windowText" lastClr="000000"/>
                </a:solidFill>
              </a:rPr>
              <a:t>For</a:t>
            </a:r>
            <a:r>
              <a:rPr lang="en-US" sz="1800" spc="-20" dirty="0">
                <a:solidFill>
                  <a:sysClr val="windowText" lastClr="000000"/>
                </a:solidFill>
              </a:rPr>
              <a:t> </a:t>
            </a:r>
            <a:r>
              <a:rPr lang="en-US" sz="1800" dirty="0">
                <a:solidFill>
                  <a:sysClr val="windowText" lastClr="000000"/>
                </a:solidFill>
              </a:rPr>
              <a:t>certain</a:t>
            </a:r>
            <a:r>
              <a:rPr lang="en-US" sz="1800" spc="-7" dirty="0">
                <a:solidFill>
                  <a:sysClr val="windowText" lastClr="000000"/>
                </a:solidFill>
              </a:rPr>
              <a:t> </a:t>
            </a:r>
            <a:r>
              <a:rPr lang="en-US" sz="1800" dirty="0">
                <a:solidFill>
                  <a:sysClr val="windowText" lastClr="000000"/>
                </a:solidFill>
              </a:rPr>
              <a:t>small</a:t>
            </a:r>
            <a:r>
              <a:rPr lang="en-US" sz="1800" spc="-10" dirty="0">
                <a:solidFill>
                  <a:sysClr val="windowText" lastClr="000000"/>
                </a:solidFill>
              </a:rPr>
              <a:t> </a:t>
            </a:r>
            <a:r>
              <a:rPr lang="en-US" sz="1800" dirty="0">
                <a:solidFill>
                  <a:sysClr val="windowText" lastClr="000000"/>
                </a:solidFill>
              </a:rPr>
              <a:t>procurements,</a:t>
            </a:r>
            <a:r>
              <a:rPr lang="en-US" sz="1800" spc="-7" dirty="0">
                <a:solidFill>
                  <a:sysClr val="windowText" lastClr="000000"/>
                </a:solidFill>
              </a:rPr>
              <a:t> </a:t>
            </a:r>
            <a:r>
              <a:rPr lang="en-US" sz="1800" dirty="0">
                <a:solidFill>
                  <a:sysClr val="windowText" lastClr="000000"/>
                </a:solidFill>
              </a:rPr>
              <a:t>college</a:t>
            </a:r>
            <a:r>
              <a:rPr lang="en-US" sz="1800" spc="-14" dirty="0">
                <a:solidFill>
                  <a:sysClr val="windowText" lastClr="000000"/>
                </a:solidFill>
              </a:rPr>
              <a:t> </a:t>
            </a:r>
            <a:r>
              <a:rPr lang="en-US" sz="1800" dirty="0">
                <a:solidFill>
                  <a:sysClr val="windowText" lastClr="000000"/>
                </a:solidFill>
              </a:rPr>
              <a:t>employees</a:t>
            </a:r>
            <a:r>
              <a:rPr lang="en-US" sz="1800" spc="-17" dirty="0">
                <a:solidFill>
                  <a:sysClr val="windowText" lastClr="000000"/>
                </a:solidFill>
              </a:rPr>
              <a:t> </a:t>
            </a:r>
            <a:r>
              <a:rPr lang="en-US" sz="1800" dirty="0">
                <a:solidFill>
                  <a:sysClr val="windowText" lastClr="000000"/>
                </a:solidFill>
              </a:rPr>
              <a:t>may</a:t>
            </a:r>
            <a:r>
              <a:rPr lang="en-US" sz="1800" spc="-14" dirty="0">
                <a:solidFill>
                  <a:sysClr val="windowText" lastClr="000000"/>
                </a:solidFill>
              </a:rPr>
              <a:t> </a:t>
            </a:r>
            <a:r>
              <a:rPr lang="en-US" sz="1800" dirty="0">
                <a:solidFill>
                  <a:sysClr val="windowText" lastClr="000000"/>
                </a:solidFill>
              </a:rPr>
              <a:t>simply</a:t>
            </a:r>
            <a:r>
              <a:rPr lang="en-US" sz="1800" spc="-17" dirty="0">
                <a:solidFill>
                  <a:sysClr val="windowText" lastClr="000000"/>
                </a:solidFill>
              </a:rPr>
              <a:t> </a:t>
            </a:r>
            <a:r>
              <a:rPr lang="en-US" sz="1800" dirty="0">
                <a:solidFill>
                  <a:sysClr val="windowText" lastClr="000000"/>
                </a:solidFill>
              </a:rPr>
              <a:t>use</a:t>
            </a:r>
            <a:r>
              <a:rPr lang="en-US" sz="1800" spc="-14" dirty="0">
                <a:solidFill>
                  <a:sysClr val="windowText" lastClr="000000"/>
                </a:solidFill>
              </a:rPr>
              <a:t> </a:t>
            </a:r>
            <a:r>
              <a:rPr lang="en-US" sz="1800" dirty="0">
                <a:solidFill>
                  <a:sysClr val="windowText" lastClr="000000"/>
                </a:solidFill>
              </a:rPr>
              <a:t>a</a:t>
            </a:r>
            <a:r>
              <a:rPr lang="en-US" sz="1800" spc="-7" dirty="0">
                <a:solidFill>
                  <a:sysClr val="windowText" lastClr="000000"/>
                </a:solidFill>
              </a:rPr>
              <a:t> </a:t>
            </a:r>
            <a:r>
              <a:rPr lang="en-US" sz="1800" dirty="0">
                <a:solidFill>
                  <a:sysClr val="windowText" lastClr="000000"/>
                </a:solidFill>
              </a:rPr>
              <a:t>Purchasing</a:t>
            </a:r>
            <a:r>
              <a:rPr lang="en-US" sz="1800" spc="-7" dirty="0">
                <a:solidFill>
                  <a:sysClr val="windowText" lastClr="000000"/>
                </a:solidFill>
              </a:rPr>
              <a:t> </a:t>
            </a:r>
            <a:r>
              <a:rPr lang="en-US" sz="1800" dirty="0">
                <a:solidFill>
                  <a:sysClr val="windowText" lastClr="000000"/>
                </a:solidFill>
              </a:rPr>
              <a:t>Card</a:t>
            </a:r>
            <a:r>
              <a:rPr lang="en-US" sz="1800" spc="-7" dirty="0">
                <a:solidFill>
                  <a:sysClr val="windowText" lastClr="000000"/>
                </a:solidFill>
              </a:rPr>
              <a:t> </a:t>
            </a:r>
            <a:r>
              <a:rPr lang="en-US" sz="1800" dirty="0">
                <a:solidFill>
                  <a:sysClr val="windowText" lastClr="000000"/>
                </a:solidFill>
              </a:rPr>
              <a:t>to</a:t>
            </a:r>
            <a:r>
              <a:rPr lang="en-US" sz="1800" spc="-3" dirty="0">
                <a:solidFill>
                  <a:sysClr val="windowText" lastClr="000000"/>
                </a:solidFill>
              </a:rPr>
              <a:t> </a:t>
            </a:r>
            <a:r>
              <a:rPr lang="en-US" sz="1800" spc="-7" dirty="0">
                <a:solidFill>
                  <a:sysClr val="windowText" lastClr="000000"/>
                </a:solidFill>
              </a:rPr>
              <a:t>conduct </a:t>
            </a:r>
            <a:r>
              <a:rPr lang="en-US" sz="1800" dirty="0">
                <a:solidFill>
                  <a:sysClr val="windowText" lastClr="000000"/>
                </a:solidFill>
              </a:rPr>
              <a:t>their</a:t>
            </a:r>
            <a:r>
              <a:rPr lang="en-US" sz="1800" spc="-24" dirty="0">
                <a:solidFill>
                  <a:sysClr val="windowText" lastClr="000000"/>
                </a:solidFill>
              </a:rPr>
              <a:t> </a:t>
            </a:r>
            <a:r>
              <a:rPr lang="en-US" sz="1800" dirty="0">
                <a:solidFill>
                  <a:sysClr val="windowText" lastClr="000000"/>
                </a:solidFill>
              </a:rPr>
              <a:t>transaction.</a:t>
            </a:r>
            <a:r>
              <a:rPr lang="en-US" sz="1800" spc="208" dirty="0">
                <a:solidFill>
                  <a:sysClr val="windowText" lastClr="000000"/>
                </a:solidFill>
              </a:rPr>
              <a:t> </a:t>
            </a:r>
            <a:r>
              <a:rPr lang="en-US" sz="1800" dirty="0">
                <a:solidFill>
                  <a:sysClr val="windowText" lastClr="000000"/>
                </a:solidFill>
              </a:rPr>
              <a:t>Otherwise,</a:t>
            </a:r>
            <a:r>
              <a:rPr lang="en-US" sz="1800" spc="-10" dirty="0">
                <a:solidFill>
                  <a:sysClr val="windowText" lastClr="000000"/>
                </a:solidFill>
              </a:rPr>
              <a:t> </a:t>
            </a:r>
            <a:r>
              <a:rPr lang="en-US" sz="1800" dirty="0">
                <a:solidFill>
                  <a:sysClr val="windowText" lastClr="000000"/>
                </a:solidFill>
              </a:rPr>
              <a:t>the</a:t>
            </a:r>
            <a:r>
              <a:rPr lang="en-US" sz="1800" spc="-14" dirty="0">
                <a:solidFill>
                  <a:sysClr val="windowText" lastClr="000000"/>
                </a:solidFill>
              </a:rPr>
              <a:t> </a:t>
            </a:r>
            <a:r>
              <a:rPr lang="en-US" sz="1800" dirty="0">
                <a:solidFill>
                  <a:sysClr val="windowText" lastClr="000000"/>
                </a:solidFill>
              </a:rPr>
              <a:t>appropriate</a:t>
            </a:r>
            <a:r>
              <a:rPr lang="en-US" sz="1800" spc="-24" dirty="0">
                <a:solidFill>
                  <a:sysClr val="windowText" lastClr="000000"/>
                </a:solidFill>
              </a:rPr>
              <a:t> </a:t>
            </a:r>
            <a:r>
              <a:rPr lang="en-US" sz="1800" dirty="0">
                <a:solidFill>
                  <a:sysClr val="windowText" lastClr="000000"/>
                </a:solidFill>
              </a:rPr>
              <a:t>means</a:t>
            </a:r>
            <a:r>
              <a:rPr lang="en-US" sz="1800" spc="-10" dirty="0">
                <a:solidFill>
                  <a:sysClr val="windowText" lastClr="000000"/>
                </a:solidFill>
              </a:rPr>
              <a:t> </a:t>
            </a:r>
            <a:r>
              <a:rPr lang="en-US" sz="1800" dirty="0">
                <a:solidFill>
                  <a:sysClr val="windowText" lastClr="000000"/>
                </a:solidFill>
              </a:rPr>
              <a:t>of</a:t>
            </a:r>
            <a:r>
              <a:rPr lang="en-US" sz="1800" spc="-7" dirty="0">
                <a:solidFill>
                  <a:sysClr val="windowText" lastClr="000000"/>
                </a:solidFill>
              </a:rPr>
              <a:t> </a:t>
            </a:r>
            <a:r>
              <a:rPr lang="en-US" sz="1800" dirty="0">
                <a:solidFill>
                  <a:sysClr val="windowText" lastClr="000000"/>
                </a:solidFill>
              </a:rPr>
              <a:t>informing</a:t>
            </a:r>
            <a:r>
              <a:rPr lang="en-US" sz="1800" spc="-7" dirty="0">
                <a:solidFill>
                  <a:sysClr val="windowText" lastClr="000000"/>
                </a:solidFill>
              </a:rPr>
              <a:t> </a:t>
            </a:r>
            <a:r>
              <a:rPr lang="en-US" sz="1800" dirty="0">
                <a:solidFill>
                  <a:sysClr val="windowText" lastClr="000000"/>
                </a:solidFill>
              </a:rPr>
              <a:t>a</a:t>
            </a:r>
            <a:r>
              <a:rPr lang="en-US" sz="1800" spc="-7" dirty="0">
                <a:solidFill>
                  <a:sysClr val="windowText" lastClr="000000"/>
                </a:solidFill>
              </a:rPr>
              <a:t> </a:t>
            </a:r>
            <a:r>
              <a:rPr lang="en-US" sz="1800" dirty="0">
                <a:solidFill>
                  <a:sysClr val="windowText" lastClr="000000"/>
                </a:solidFill>
              </a:rPr>
              <a:t>vendor</a:t>
            </a:r>
            <a:r>
              <a:rPr lang="en-US" sz="1800" spc="-14" dirty="0">
                <a:solidFill>
                  <a:sysClr val="windowText" lastClr="000000"/>
                </a:solidFill>
              </a:rPr>
              <a:t> </a:t>
            </a:r>
            <a:r>
              <a:rPr lang="en-US" sz="1800" dirty="0">
                <a:solidFill>
                  <a:sysClr val="windowText" lastClr="000000"/>
                </a:solidFill>
              </a:rPr>
              <a:t>that</a:t>
            </a:r>
            <a:r>
              <a:rPr lang="en-US" sz="1800" spc="-7" dirty="0">
                <a:solidFill>
                  <a:sysClr val="windowText" lastClr="000000"/>
                </a:solidFill>
              </a:rPr>
              <a:t> </a:t>
            </a:r>
            <a:r>
              <a:rPr lang="en-US" sz="1800" dirty="0">
                <a:solidFill>
                  <a:sysClr val="windowText" lastClr="000000"/>
                </a:solidFill>
              </a:rPr>
              <a:t>the</a:t>
            </a:r>
            <a:r>
              <a:rPr lang="en-US" sz="1800" spc="-7" dirty="0">
                <a:solidFill>
                  <a:sysClr val="windowText" lastClr="000000"/>
                </a:solidFill>
              </a:rPr>
              <a:t> </a:t>
            </a:r>
            <a:r>
              <a:rPr lang="en-US" sz="1800" dirty="0">
                <a:solidFill>
                  <a:sysClr val="windowText" lastClr="000000"/>
                </a:solidFill>
              </a:rPr>
              <a:t>college</a:t>
            </a:r>
            <a:r>
              <a:rPr lang="en-US" sz="1800" spc="-14" dirty="0">
                <a:solidFill>
                  <a:sysClr val="windowText" lastClr="000000"/>
                </a:solidFill>
              </a:rPr>
              <a:t> </a:t>
            </a:r>
            <a:r>
              <a:rPr lang="en-US" sz="1800" spc="-17" dirty="0">
                <a:solidFill>
                  <a:sysClr val="windowText" lastClr="000000"/>
                </a:solidFill>
              </a:rPr>
              <a:t>has </a:t>
            </a:r>
            <a:r>
              <a:rPr lang="en-US" sz="1800" dirty="0">
                <a:solidFill>
                  <a:sysClr val="windowText" lastClr="000000"/>
                </a:solidFill>
              </a:rPr>
              <a:t>awarded</a:t>
            </a:r>
            <a:r>
              <a:rPr lang="en-US" sz="1800" spc="-17" dirty="0">
                <a:solidFill>
                  <a:sysClr val="windowText" lastClr="000000"/>
                </a:solidFill>
              </a:rPr>
              <a:t> </a:t>
            </a:r>
            <a:r>
              <a:rPr lang="en-US" sz="1800" dirty="0">
                <a:solidFill>
                  <a:sysClr val="windowText" lastClr="000000"/>
                </a:solidFill>
              </a:rPr>
              <a:t>them</a:t>
            </a:r>
            <a:r>
              <a:rPr lang="en-US" sz="1800" spc="-10" dirty="0">
                <a:solidFill>
                  <a:sysClr val="windowText" lastClr="000000"/>
                </a:solidFill>
              </a:rPr>
              <a:t> </a:t>
            </a:r>
            <a:r>
              <a:rPr lang="en-US" sz="1800" dirty="0">
                <a:solidFill>
                  <a:sysClr val="windowText" lastClr="000000"/>
                </a:solidFill>
              </a:rPr>
              <a:t>a</a:t>
            </a:r>
            <a:r>
              <a:rPr lang="en-US" sz="1800" spc="-3" dirty="0">
                <a:solidFill>
                  <a:sysClr val="windowText" lastClr="000000"/>
                </a:solidFill>
              </a:rPr>
              <a:t> </a:t>
            </a:r>
            <a:r>
              <a:rPr lang="en-US" sz="1800" dirty="0">
                <a:solidFill>
                  <a:sysClr val="windowText" lastClr="000000"/>
                </a:solidFill>
              </a:rPr>
              <a:t>contract</a:t>
            </a:r>
            <a:r>
              <a:rPr lang="en-US" sz="1800" spc="-3" dirty="0">
                <a:solidFill>
                  <a:sysClr val="windowText" lastClr="000000"/>
                </a:solidFill>
              </a:rPr>
              <a:t> </a:t>
            </a:r>
            <a:r>
              <a:rPr lang="en-US" sz="1800" dirty="0">
                <a:solidFill>
                  <a:sysClr val="windowText" lastClr="000000"/>
                </a:solidFill>
              </a:rPr>
              <a:t>is</a:t>
            </a:r>
            <a:r>
              <a:rPr lang="en-US" sz="1800" spc="-7" dirty="0">
                <a:solidFill>
                  <a:sysClr val="windowText" lastClr="000000"/>
                </a:solidFill>
              </a:rPr>
              <a:t> </a:t>
            </a:r>
            <a:r>
              <a:rPr lang="en-US" sz="1800" dirty="0">
                <a:solidFill>
                  <a:sysClr val="windowText" lastClr="000000"/>
                </a:solidFill>
              </a:rPr>
              <a:t>by</a:t>
            </a:r>
            <a:r>
              <a:rPr lang="en-US" sz="1800" spc="-7" dirty="0">
                <a:solidFill>
                  <a:sysClr val="windowText" lastClr="000000"/>
                </a:solidFill>
              </a:rPr>
              <a:t> </a:t>
            </a:r>
            <a:r>
              <a:rPr lang="en-US" sz="1800" dirty="0">
                <a:solidFill>
                  <a:sysClr val="windowText" lastClr="000000"/>
                </a:solidFill>
              </a:rPr>
              <a:t>issuing</a:t>
            </a:r>
            <a:r>
              <a:rPr lang="en-US" sz="1800" spc="-3" dirty="0">
                <a:solidFill>
                  <a:sysClr val="windowText" lastClr="000000"/>
                </a:solidFill>
              </a:rPr>
              <a:t> </a:t>
            </a:r>
            <a:r>
              <a:rPr lang="en-US" sz="1800" dirty="0">
                <a:solidFill>
                  <a:sysClr val="windowText" lastClr="000000"/>
                </a:solidFill>
              </a:rPr>
              <a:t>a</a:t>
            </a:r>
            <a:r>
              <a:rPr lang="en-US" sz="1800" spc="-10" dirty="0">
                <a:solidFill>
                  <a:sysClr val="windowText" lastClr="000000"/>
                </a:solidFill>
              </a:rPr>
              <a:t> </a:t>
            </a:r>
            <a:r>
              <a:rPr lang="en-US" sz="1800" dirty="0">
                <a:solidFill>
                  <a:sysClr val="windowText" lastClr="000000"/>
                </a:solidFill>
              </a:rPr>
              <a:t>Purchase</a:t>
            </a:r>
            <a:r>
              <a:rPr lang="en-US" sz="1800" spc="-3" dirty="0">
                <a:solidFill>
                  <a:sysClr val="windowText" lastClr="000000"/>
                </a:solidFill>
              </a:rPr>
              <a:t> </a:t>
            </a:r>
            <a:r>
              <a:rPr lang="en-US" sz="1800" spc="-7" dirty="0">
                <a:solidFill>
                  <a:sysClr val="windowText" lastClr="000000"/>
                </a:solidFill>
              </a:rPr>
              <a:t>Order</a:t>
            </a:r>
            <a:r>
              <a:rPr lang="en-US" spc="-7" dirty="0">
                <a:solidFill>
                  <a:sysClr val="windowText" lastClr="000000"/>
                </a:solidFill>
              </a:rPr>
              <a:t> (or) mutually agreed upon signed contract. </a:t>
            </a:r>
            <a:endParaRPr lang="en-US" sz="1800" dirty="0">
              <a:solidFill>
                <a:sysClr val="windowText" lastClr="000000"/>
              </a:solidFill>
            </a:endParaRPr>
          </a:p>
          <a:p>
            <a:pPr marR="3896" defTabSz="623438">
              <a:buClrTx/>
            </a:pPr>
            <a:endParaRPr lang="en-US" sz="1800" dirty="0">
              <a:solidFill>
                <a:sysClr val="windowText" lastClr="000000"/>
              </a:solidFill>
              <a:latin typeface="+mn-lt"/>
            </a:endParaRPr>
          </a:p>
        </p:txBody>
      </p:sp>
      <p:sp>
        <p:nvSpPr>
          <p:cNvPr id="3" name="Title 2">
            <a:extLst>
              <a:ext uri="{FF2B5EF4-FFF2-40B4-BE49-F238E27FC236}">
                <a16:creationId xmlns:a16="http://schemas.microsoft.com/office/drawing/2014/main" id="{0D0899DB-FED1-A563-3292-11B3C58D25A3}"/>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pPr marL="8659" defTabSz="623438"/>
            <a:r>
              <a:rPr lang="en-US" b="1" dirty="0">
                <a:solidFill>
                  <a:schemeClr val="accent5">
                    <a:lumMod val="75000"/>
                  </a:schemeClr>
                </a:solidFill>
              </a:rPr>
              <a:t>Methods</a:t>
            </a:r>
            <a:r>
              <a:rPr lang="en-US" b="1" spc="-17" dirty="0">
                <a:solidFill>
                  <a:schemeClr val="accent5">
                    <a:lumMod val="75000"/>
                  </a:schemeClr>
                </a:solidFill>
              </a:rPr>
              <a:t> </a:t>
            </a:r>
            <a:r>
              <a:rPr lang="en-US" b="1" dirty="0">
                <a:solidFill>
                  <a:schemeClr val="accent5">
                    <a:lumMod val="75000"/>
                  </a:schemeClr>
                </a:solidFill>
              </a:rPr>
              <a:t>of</a:t>
            </a:r>
            <a:r>
              <a:rPr lang="en-US" b="1" spc="-10" dirty="0">
                <a:solidFill>
                  <a:schemeClr val="accent5">
                    <a:lumMod val="75000"/>
                  </a:schemeClr>
                </a:solidFill>
              </a:rPr>
              <a:t> Communication</a:t>
            </a:r>
          </a:p>
        </p:txBody>
      </p:sp>
    </p:spTree>
    <p:extLst>
      <p:ext uri="{BB962C8B-B14F-4D97-AF65-F5344CB8AC3E}">
        <p14:creationId xmlns:p14="http://schemas.microsoft.com/office/powerpoint/2010/main" val="202116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shape&#10;&#10;Description automatically generated">
            <a:extLst>
              <a:ext uri="{FF2B5EF4-FFF2-40B4-BE49-F238E27FC236}">
                <a16:creationId xmlns:a16="http://schemas.microsoft.com/office/drawing/2014/main" id="{ACA84E01-9177-BA48-AB76-155CD13F89A9}"/>
              </a:ext>
            </a:extLst>
          </p:cNvPr>
          <p:cNvPicPr>
            <a:picLocks noGrp="1" noChangeAspect="1"/>
          </p:cNvPicPr>
          <p:nvPr>
            <p:ph idx="1"/>
          </p:nvPr>
        </p:nvPicPr>
        <p:blipFill rotWithShape="1">
          <a:blip r:embed="rId2"/>
          <a:srcRect b="19"/>
          <a:stretch/>
        </p:blipFill>
        <p:spPr>
          <a:xfrm>
            <a:off x="-1504" y="1282"/>
            <a:ext cx="12191980" cy="6856718"/>
          </a:xfrm>
          <a:prstGeom prst="rect">
            <a:avLst/>
          </a:prstGeom>
        </p:spPr>
      </p:pic>
      <p:sp>
        <p:nvSpPr>
          <p:cNvPr id="4" name="TextBox 3">
            <a:extLst>
              <a:ext uri="{FF2B5EF4-FFF2-40B4-BE49-F238E27FC236}">
                <a16:creationId xmlns:a16="http://schemas.microsoft.com/office/drawing/2014/main" id="{03BC6BEB-650B-43BC-A325-B35340292052}"/>
              </a:ext>
            </a:extLst>
          </p:cNvPr>
          <p:cNvSpPr txBox="1"/>
          <p:nvPr/>
        </p:nvSpPr>
        <p:spPr>
          <a:xfrm>
            <a:off x="72705" y="-59348"/>
            <a:ext cx="9185945" cy="1200329"/>
          </a:xfrm>
          <a:prstGeom prst="rect">
            <a:avLst/>
          </a:prstGeom>
          <a:noFill/>
        </p:spPr>
        <p:txBody>
          <a:bodyPr wrap="square" rtlCol="0" anchor="ctr">
            <a:spAutoFit/>
          </a:bodyPr>
          <a:lstStyle/>
          <a:p>
            <a:r>
              <a:rPr lang="en-US" sz="3600" dirty="0">
                <a:ln>
                  <a:solidFill>
                    <a:schemeClr val="accent1">
                      <a:lumMod val="50000"/>
                    </a:schemeClr>
                  </a:solidFill>
                </a:ln>
                <a:solidFill>
                  <a:schemeClr val="accent1">
                    <a:lumMod val="50000"/>
                  </a:schemeClr>
                </a:solidFill>
              </a:rPr>
              <a:t>4. Purchase Order Process</a:t>
            </a:r>
          </a:p>
          <a:p>
            <a:endParaRPr lang="en-US" sz="3600" dirty="0"/>
          </a:p>
        </p:txBody>
      </p:sp>
      <p:sp>
        <p:nvSpPr>
          <p:cNvPr id="6" name="TextBox 5">
            <a:extLst>
              <a:ext uri="{FF2B5EF4-FFF2-40B4-BE49-F238E27FC236}">
                <a16:creationId xmlns:a16="http://schemas.microsoft.com/office/drawing/2014/main" id="{6826D509-15EB-4077-835D-A4BB2C969F4E}"/>
              </a:ext>
            </a:extLst>
          </p:cNvPr>
          <p:cNvSpPr txBox="1"/>
          <p:nvPr/>
        </p:nvSpPr>
        <p:spPr>
          <a:xfrm>
            <a:off x="222309" y="848385"/>
            <a:ext cx="9458586" cy="3924151"/>
          </a:xfrm>
          <a:prstGeom prst="rect">
            <a:avLst/>
          </a:prstGeom>
          <a:noFill/>
        </p:spPr>
        <p:txBody>
          <a:bodyPr wrap="square" rtlCol="0">
            <a:spAutoFit/>
          </a:bodyPr>
          <a:lstStyle/>
          <a:p>
            <a:pPr marL="514350" indent="-514350" fontAlgn="base">
              <a:spcAft>
                <a:spcPts val="600"/>
              </a:spcAft>
              <a:buFont typeface="+mj-lt"/>
              <a:buAutoNum type="alphaLcPeriod"/>
            </a:pPr>
            <a:r>
              <a:rPr lang="en-US" sz="2800" dirty="0"/>
              <a:t>Vendor Setup</a:t>
            </a:r>
          </a:p>
          <a:p>
            <a:pPr marL="514350" indent="-514350" fontAlgn="base">
              <a:spcAft>
                <a:spcPts val="600"/>
              </a:spcAft>
              <a:buFont typeface="+mj-lt"/>
              <a:buAutoNum type="alphaLcPeriod"/>
            </a:pPr>
            <a:r>
              <a:rPr lang="en-US" sz="2800" dirty="0"/>
              <a:t>Creating a Purchase Order</a:t>
            </a:r>
          </a:p>
          <a:p>
            <a:pPr marL="514350" indent="-514350" fontAlgn="base">
              <a:spcAft>
                <a:spcPts val="600"/>
              </a:spcAft>
              <a:buFont typeface="+mj-lt"/>
              <a:buAutoNum type="alphaLcPeriod"/>
            </a:pPr>
            <a:r>
              <a:rPr lang="en-US" sz="2800" dirty="0"/>
              <a:t>Approval Process </a:t>
            </a:r>
          </a:p>
          <a:p>
            <a:pPr marL="514350" indent="-514350" fontAlgn="base">
              <a:spcAft>
                <a:spcPts val="600"/>
              </a:spcAft>
              <a:buFont typeface="+mj-lt"/>
              <a:buAutoNum type="alphaLcPeriod"/>
            </a:pPr>
            <a:r>
              <a:rPr lang="en-US" sz="2800" dirty="0"/>
              <a:t>Change Orders</a:t>
            </a:r>
          </a:p>
          <a:p>
            <a:pPr marL="514350" indent="-514350" fontAlgn="base">
              <a:spcAft>
                <a:spcPts val="600"/>
              </a:spcAft>
              <a:buFont typeface="+mj-lt"/>
              <a:buAutoNum type="alphaLcPeriod"/>
            </a:pPr>
            <a:r>
              <a:rPr lang="en-US" sz="2800" dirty="0"/>
              <a:t>Purchase Order Receiving and Submitting Invoices</a:t>
            </a:r>
          </a:p>
          <a:p>
            <a:pPr marL="514350" indent="-514350" fontAlgn="base">
              <a:spcAft>
                <a:spcPts val="600"/>
              </a:spcAft>
              <a:buFont typeface="+mj-lt"/>
              <a:buAutoNum type="alphaLcPeriod"/>
            </a:pPr>
            <a:r>
              <a:rPr lang="en-US" sz="2800" dirty="0"/>
              <a:t>Purchase with </a:t>
            </a:r>
            <a:r>
              <a:rPr lang="en-US" sz="2800" dirty="0" err="1"/>
              <a:t>Pcard</a:t>
            </a:r>
            <a:endParaRPr lang="en-US" sz="2800" dirty="0"/>
          </a:p>
          <a:p>
            <a:pPr marL="514350" indent="-514350" fontAlgn="base">
              <a:spcAft>
                <a:spcPts val="600"/>
              </a:spcAft>
              <a:buFont typeface="+mj-lt"/>
              <a:buAutoNum type="alphaLcPeriod"/>
            </a:pPr>
            <a:r>
              <a:rPr lang="en-US" sz="2800" dirty="0"/>
              <a:t>Contract Records </a:t>
            </a:r>
          </a:p>
          <a:p>
            <a:endParaRPr lang="en-US" dirty="0"/>
          </a:p>
        </p:txBody>
      </p:sp>
      <p:sp>
        <p:nvSpPr>
          <p:cNvPr id="2" name="Title 1">
            <a:extLst>
              <a:ext uri="{FF2B5EF4-FFF2-40B4-BE49-F238E27FC236}">
                <a16:creationId xmlns:a16="http://schemas.microsoft.com/office/drawing/2014/main" id="{2A8DCA8D-5E90-33FF-A24E-73419C5812B6}"/>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ln>
                  <a:solidFill>
                    <a:schemeClr val="accent1">
                      <a:lumMod val="50000"/>
                    </a:schemeClr>
                  </a:solidFill>
                </a:ln>
                <a:solidFill>
                  <a:schemeClr val="accent1">
                    <a:lumMod val="50000"/>
                  </a:schemeClr>
                </a:solidFill>
              </a:rPr>
              <a:t>Purchase Order Process</a:t>
            </a:r>
          </a:p>
        </p:txBody>
      </p:sp>
    </p:spTree>
    <p:extLst>
      <p:ext uri="{BB962C8B-B14F-4D97-AF65-F5344CB8AC3E}">
        <p14:creationId xmlns:p14="http://schemas.microsoft.com/office/powerpoint/2010/main" val="333798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73691D1-D37F-C149-B27D-087033CF6EEA}" vid="{F2790D9F-386D-DD45-9FF4-393921B4F9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668</TotalTime>
  <Words>2445</Words>
  <Application>Microsoft Office PowerPoint</Application>
  <PresentationFormat>Widescreen</PresentationFormat>
  <Paragraphs>226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Bell MT</vt:lpstr>
      <vt:lpstr>Calibri</vt:lpstr>
      <vt:lpstr>Calibri Light</vt:lpstr>
      <vt:lpstr>Söhne</vt:lpstr>
      <vt:lpstr>Office Theme</vt:lpstr>
      <vt:lpstr>Contract and Procurement Orientation</vt:lpstr>
      <vt:lpstr>Purpose of Presentation</vt:lpstr>
      <vt:lpstr>Content</vt:lpstr>
      <vt:lpstr>Approval Requirement</vt:lpstr>
      <vt:lpstr>User Guideline</vt:lpstr>
      <vt:lpstr>Selection of Procurement Methods : Bids/Quotes or Proposals </vt:lpstr>
      <vt:lpstr>General Guideline for Obtaining Proposals Ethically and Responsibly</vt:lpstr>
      <vt:lpstr>Methods of Communication</vt:lpstr>
      <vt:lpstr>Purchase Order Process</vt:lpstr>
      <vt:lpstr>Vendor Setup</vt:lpstr>
      <vt:lpstr>Vendor Setup Form</vt:lpstr>
      <vt:lpstr>W-9 form</vt:lpstr>
      <vt:lpstr>How to find vendor L number in Banner</vt:lpstr>
      <vt:lpstr>Credit Applications</vt:lpstr>
      <vt:lpstr>Creating a PO</vt:lpstr>
      <vt:lpstr>Banner Purchase Order</vt:lpstr>
      <vt:lpstr>Purchase Order Approval</vt:lpstr>
      <vt:lpstr>Steps for PO Approval in ExpressLane</vt:lpstr>
      <vt:lpstr>Check points for Approver</vt:lpstr>
      <vt:lpstr>The Role of the Approver</vt:lpstr>
      <vt:lpstr>Change Orders</vt:lpstr>
      <vt:lpstr>Change Orders Process- Step 1</vt:lpstr>
      <vt:lpstr>Change Orders Process- Step 2</vt:lpstr>
      <vt:lpstr>PO receiving &amp; Submitting Invoices</vt:lpstr>
      <vt:lpstr>5. Purchasing Card ( P-card)</vt:lpstr>
      <vt:lpstr>6. Contract Approval and Records Keeping</vt:lpstr>
      <vt:lpstr>Contacts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Reling</dc:creator>
  <cp:lastModifiedBy>Rory Beck</cp:lastModifiedBy>
  <cp:revision>69</cp:revision>
  <dcterms:created xsi:type="dcterms:W3CDTF">2022-06-10T14:26:18Z</dcterms:created>
  <dcterms:modified xsi:type="dcterms:W3CDTF">2024-03-08T22:10:20Z</dcterms:modified>
</cp:coreProperties>
</file>