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17"/>
  </p:handoutMasterIdLst>
  <p:sldIdLst>
    <p:sldId id="256" r:id="rId2"/>
    <p:sldId id="263" r:id="rId3"/>
    <p:sldId id="257" r:id="rId4"/>
    <p:sldId id="258" r:id="rId5"/>
    <p:sldId id="264" r:id="rId6"/>
    <p:sldId id="266" r:id="rId7"/>
    <p:sldId id="259" r:id="rId8"/>
    <p:sldId id="270" r:id="rId9"/>
    <p:sldId id="267" r:id="rId10"/>
    <p:sldId id="261" r:id="rId11"/>
    <p:sldId id="260" r:id="rId12"/>
    <p:sldId id="262" r:id="rId13"/>
    <p:sldId id="271" r:id="rId14"/>
    <p:sldId id="269" r:id="rId15"/>
    <p:sldId id="272" r:id="rId16"/>
  </p:sldIdLst>
  <p:sldSz cx="12192000" cy="6858000"/>
  <p:notesSz cx="6881813"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2943" autoAdjust="0"/>
  </p:normalViewPr>
  <p:slideViewPr>
    <p:cSldViewPr snapToGrid="0">
      <p:cViewPr varScale="1">
        <p:scale>
          <a:sx n="121" d="100"/>
          <a:sy n="121" d="100"/>
        </p:scale>
        <p:origin x="78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6434"/>
          </a:xfrm>
          <a:prstGeom prst="rect">
            <a:avLst/>
          </a:prstGeom>
        </p:spPr>
        <p:txBody>
          <a:bodyPr vert="horz" lIns="92446" tIns="46223" rIns="92446" bIns="46223" rtlCol="0"/>
          <a:lstStyle>
            <a:lvl1pPr algn="r">
              <a:defRPr sz="1200"/>
            </a:lvl1pPr>
          </a:lstStyle>
          <a:p>
            <a:fld id="{1715EEDE-971A-4E50-BCC3-6185720A7EC9}" type="datetimeFigureOut">
              <a:rPr lang="en-US" smtClean="0"/>
              <a:t>10/7/20</a:t>
            </a:fld>
            <a:endParaRPr lang="en-US"/>
          </a:p>
        </p:txBody>
      </p:sp>
      <p:sp>
        <p:nvSpPr>
          <p:cNvPr id="4" name="Footer Placeholder 3"/>
          <p:cNvSpPr>
            <a:spLocks noGrp="1"/>
          </p:cNvSpPr>
          <p:nvPr>
            <p:ph type="ftr" sz="quarter" idx="2"/>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6433"/>
          </a:xfrm>
          <a:prstGeom prst="rect">
            <a:avLst/>
          </a:prstGeom>
        </p:spPr>
        <p:txBody>
          <a:bodyPr vert="horz" lIns="92446" tIns="46223" rIns="92446" bIns="46223" rtlCol="0" anchor="b"/>
          <a:lstStyle>
            <a:lvl1pPr algn="r">
              <a:defRPr sz="1200"/>
            </a:lvl1pPr>
          </a:lstStyle>
          <a:p>
            <a:fld id="{AB1546BB-C959-4B63-84CC-F4C310B5A04B}" type="slidenum">
              <a:rPr lang="en-US" smtClean="0"/>
              <a:t>‹#›</a:t>
            </a:fld>
            <a:endParaRPr lang="en-US"/>
          </a:p>
        </p:txBody>
      </p:sp>
    </p:spTree>
    <p:extLst>
      <p:ext uri="{BB962C8B-B14F-4D97-AF65-F5344CB8AC3E}">
        <p14:creationId xmlns:p14="http://schemas.microsoft.com/office/powerpoint/2010/main" val="127344479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1E700B27-DE4C-4B9E-BB11-B9027034A00F}" type="datetimeFigureOut">
              <a:rPr lang="en-US" dirty="0"/>
              <a:pPr/>
              <a:t>10/7/20</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40F4739-9812-4A9F-890D-2AD6BA5F6EE8}" type="datetimeFigureOut">
              <a:rPr lang="en-US" dirty="0"/>
              <a:t>10/7/20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18845AC5-A3F8-44AA-BA8F-596CDCC976D3}" type="datetimeFigureOut">
              <a:rPr lang="en-US" dirty="0"/>
              <a:t>10/7/20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C873B183-A821-4095-A363-9EC968635539}" type="datetimeFigureOut">
              <a:rPr lang="en-US" dirty="0"/>
              <a:t>10/7/20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74D01B4-0AA5-45E6-B2E6-5FA4078AEBCF}" type="datetimeFigureOut">
              <a:rPr lang="en-US" dirty="0"/>
              <a:t>10/7/20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147335C-0450-40D7-8612-B3203BED4F28}" type="datetimeFigureOut">
              <a:rPr lang="en-US" dirty="0"/>
              <a:t>10/7/20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246A105-2A1C-4284-B4EA-07CF89B1A393}" type="datetimeFigureOut">
              <a:rPr lang="en-US" dirty="0"/>
              <a:t>10/7/20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DBE609-F3F2-45E6-BD6A-E03A8C86C1AE}" type="datetimeFigureOut">
              <a:rPr lang="en-US" dirty="0"/>
              <a:t>10/7/20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24AD68-089C-4467-A8F3-EA2BBCA6B44E}" type="datetimeFigureOut">
              <a:rPr lang="en-US" dirty="0"/>
              <a:t>10/7/20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C51FCE-E4BB-4680-8E50-3C0E348D2609}" type="datetimeFigureOut">
              <a:rPr lang="en-US" dirty="0"/>
              <a:t>10/7/20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AAA073D-A903-47F8-8D16-77642FB0DF1F}" type="datetimeFigureOut">
              <a:rPr lang="en-US" dirty="0"/>
              <a:t>10/7/20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91FA40-626B-4CA1-85D0-7A9016E395BA}" type="datetimeFigureOut">
              <a:rPr lang="en-US" dirty="0"/>
              <a:t>10/7/20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F425EA-B9DC-48A7-991E-9A82573B1B21}" type="datetimeFigureOut">
              <a:rPr lang="en-US" dirty="0"/>
              <a:t>10/7/20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6CB97F8-6CEB-469B-AFCC-889F2A2B1D5A}" type="datetimeFigureOut">
              <a:rPr lang="en-US" dirty="0"/>
              <a:t>10/7/20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A9179F-009E-4FA5-B091-7EBB82A185BD}" type="datetimeFigureOut">
              <a:rPr lang="en-US" dirty="0"/>
              <a:t>10/7/20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E665CEB-0076-4E37-B880-BCEA9784DE0A}" type="datetimeFigureOut">
              <a:rPr lang="en-US" dirty="0"/>
              <a:t>10/7/20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6149E5E-3896-4118-99A7-7B85668F1C5E}" type="datetimeFigureOut">
              <a:rPr lang="en-US" dirty="0"/>
              <a:t>10/7/20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7E0D914D-B099-4142-A885-11F276715148}" type="datetimeFigureOut">
              <a:rPr lang="en-US" dirty="0"/>
              <a:t>10/7/20</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r>
              <a:rPr lang="en-US" dirty="0"/>
              <a:t>
              </a:t>
            </a:r>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hyperlink" Target="https://www.lanecc.edu/sites/default/files/governance/college-council/governance-decision_making_protocol-approved_12-8-2016.pdf" TargetMode="Externa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hyperlink" Target="http://www.open-oregon.com/laws/oregon-public-meetings-law"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hyperlink" Target="https://www.lanecc.edu/governance/membership" TargetMode="Externa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39682" y="1074497"/>
            <a:ext cx="8825658" cy="1941835"/>
          </a:xfrm>
        </p:spPr>
        <p:txBody>
          <a:bodyPr/>
          <a:lstStyle/>
          <a:p>
            <a:pPr algn="ctr"/>
            <a:r>
              <a:rPr lang="en-US" dirty="0"/>
              <a:t>LCC SHARED GOVERNANCE SYSTEM</a:t>
            </a:r>
          </a:p>
        </p:txBody>
      </p:sp>
      <p:pic>
        <p:nvPicPr>
          <p:cNvPr id="1026" name="Picture 2" descr="Image result for shared governance imag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77233" y="3455719"/>
            <a:ext cx="5073001" cy="23324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97407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6895" y="997419"/>
            <a:ext cx="10865922" cy="475121"/>
          </a:xfrm>
        </p:spPr>
        <p:txBody>
          <a:bodyPr/>
          <a:lstStyle/>
          <a:p>
            <a:pPr algn="ctr"/>
            <a:r>
              <a:rPr lang="en-US" sz="4800" dirty="0"/>
              <a:t>Chair and Vice Chair Responsibilities</a:t>
            </a:r>
          </a:p>
        </p:txBody>
      </p:sp>
      <p:sp>
        <p:nvSpPr>
          <p:cNvPr id="3" name="Content Placeholder 2"/>
          <p:cNvSpPr>
            <a:spLocks noGrp="1"/>
          </p:cNvSpPr>
          <p:nvPr>
            <p:ph sz="half" idx="1"/>
          </p:nvPr>
        </p:nvSpPr>
        <p:spPr>
          <a:xfrm>
            <a:off x="475013" y="2280062"/>
            <a:ext cx="5505099" cy="4396041"/>
          </a:xfrm>
        </p:spPr>
        <p:txBody>
          <a:bodyPr>
            <a:noAutofit/>
          </a:bodyPr>
          <a:lstStyle/>
          <a:p>
            <a:pPr marL="0" indent="0" algn="ctr" fontAlgn="base">
              <a:buNone/>
            </a:pPr>
            <a:r>
              <a:rPr lang="en-US" sz="2400" b="1" dirty="0">
                <a:solidFill>
                  <a:schemeClr val="accent1">
                    <a:lumMod val="50000"/>
                  </a:schemeClr>
                </a:solidFill>
              </a:rPr>
              <a:t>CHAIR</a:t>
            </a:r>
          </a:p>
          <a:p>
            <a:pPr fontAlgn="base"/>
            <a:r>
              <a:rPr lang="en-US" sz="2000" b="1" dirty="0"/>
              <a:t>Facilitates meetings</a:t>
            </a:r>
          </a:p>
          <a:p>
            <a:pPr fontAlgn="base"/>
            <a:r>
              <a:rPr lang="en-US" sz="2000" b="1" dirty="0"/>
              <a:t>Drafts agenda with vice chair and other council members</a:t>
            </a:r>
          </a:p>
          <a:p>
            <a:pPr fontAlgn="base"/>
            <a:r>
              <a:rPr lang="en-US" sz="2000" b="1" dirty="0"/>
              <a:t>Reviews notes and documents</a:t>
            </a:r>
          </a:p>
          <a:p>
            <a:pPr fontAlgn="base"/>
            <a:r>
              <a:rPr lang="en-US" sz="2000" b="1" dirty="0"/>
              <a:t>Calls meetings</a:t>
            </a:r>
          </a:p>
          <a:p>
            <a:pPr fontAlgn="base"/>
            <a:r>
              <a:rPr lang="en-US" sz="2000" b="1" dirty="0"/>
              <a:t>Assures the council works within its charter</a:t>
            </a:r>
          </a:p>
          <a:p>
            <a:pPr fontAlgn="base"/>
            <a:r>
              <a:rPr lang="en-US" sz="2000" b="1" dirty="0"/>
              <a:t>Coordinates appointment of members</a:t>
            </a:r>
          </a:p>
          <a:p>
            <a:pPr fontAlgn="base"/>
            <a:r>
              <a:rPr lang="en-US" sz="2000" b="1" dirty="0"/>
              <a:t>Assures effective communication to college community</a:t>
            </a:r>
          </a:p>
          <a:p>
            <a:endParaRPr lang="en-US" sz="2000" dirty="0"/>
          </a:p>
        </p:txBody>
      </p:sp>
      <p:sp>
        <p:nvSpPr>
          <p:cNvPr id="5" name="Content Placeholder 4"/>
          <p:cNvSpPr>
            <a:spLocks noGrp="1"/>
          </p:cNvSpPr>
          <p:nvPr>
            <p:ph sz="half" idx="2"/>
          </p:nvPr>
        </p:nvSpPr>
        <p:spPr>
          <a:xfrm>
            <a:off x="6210795" y="2375065"/>
            <a:ext cx="5420766" cy="4143721"/>
          </a:xfrm>
        </p:spPr>
        <p:txBody>
          <a:bodyPr>
            <a:normAutofit/>
          </a:bodyPr>
          <a:lstStyle/>
          <a:p>
            <a:pPr marL="0" indent="0" algn="ctr">
              <a:buNone/>
            </a:pPr>
            <a:r>
              <a:rPr lang="en-US" sz="2400" b="1" dirty="0">
                <a:solidFill>
                  <a:schemeClr val="accent1">
                    <a:lumMod val="50000"/>
                  </a:schemeClr>
                </a:solidFill>
              </a:rPr>
              <a:t>VICE CHAIR</a:t>
            </a:r>
          </a:p>
          <a:p>
            <a:pPr marL="0" indent="0" algn="ctr">
              <a:buNone/>
            </a:pPr>
            <a:endParaRPr lang="en-US" b="1" dirty="0"/>
          </a:p>
          <a:p>
            <a:pPr fontAlgn="base"/>
            <a:r>
              <a:rPr lang="en-US" sz="2000" b="1" dirty="0"/>
              <a:t>Draft agenda with chair and other council members</a:t>
            </a:r>
          </a:p>
          <a:p>
            <a:pPr fontAlgn="base"/>
            <a:r>
              <a:rPr lang="en-US" sz="2000" b="1" dirty="0"/>
              <a:t>Facilitate the effectiveness of the council by assembling and preparing informational materials.</a:t>
            </a:r>
          </a:p>
          <a:p>
            <a:endParaRPr lang="en-US" dirty="0"/>
          </a:p>
        </p:txBody>
      </p:sp>
    </p:spTree>
    <p:extLst>
      <p:ext uri="{BB962C8B-B14F-4D97-AF65-F5344CB8AC3E}">
        <p14:creationId xmlns:p14="http://schemas.microsoft.com/office/powerpoint/2010/main" val="4367293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5409" y="725129"/>
            <a:ext cx="3637934" cy="897194"/>
          </a:xfrm>
        </p:spPr>
        <p:txBody>
          <a:bodyPr/>
          <a:lstStyle/>
          <a:p>
            <a:pPr algn="ctr"/>
            <a:r>
              <a:rPr lang="en-US" dirty="0"/>
              <a:t>MEETINGS</a:t>
            </a:r>
            <a:br>
              <a:rPr lang="en-US" dirty="0"/>
            </a:br>
            <a:r>
              <a:rPr lang="en-US" dirty="0"/>
              <a:t>STRUCTURE</a:t>
            </a:r>
          </a:p>
        </p:txBody>
      </p:sp>
      <p:sp>
        <p:nvSpPr>
          <p:cNvPr id="4" name="Text Placeholder 3"/>
          <p:cNvSpPr>
            <a:spLocks noGrp="1"/>
          </p:cNvSpPr>
          <p:nvPr>
            <p:ph type="body" sz="half" idx="2"/>
          </p:nvPr>
        </p:nvSpPr>
        <p:spPr>
          <a:xfrm>
            <a:off x="417873" y="1907458"/>
            <a:ext cx="4513006" cy="4218038"/>
          </a:xfrm>
        </p:spPr>
        <p:txBody>
          <a:bodyPr>
            <a:normAutofit/>
          </a:bodyPr>
          <a:lstStyle/>
          <a:p>
            <a:endParaRPr lang="en-US" sz="2600" dirty="0"/>
          </a:p>
          <a:p>
            <a:endParaRPr lang="en-US" sz="2800" b="1" dirty="0"/>
          </a:p>
          <a:p>
            <a:pPr algn="ctr"/>
            <a:r>
              <a:rPr lang="en-US" sz="2800" b="1" dirty="0"/>
              <a:t>	</a:t>
            </a:r>
            <a:r>
              <a:rPr lang="en-US" sz="4000" b="1" dirty="0"/>
              <a:t>Meeting Agenda 	Process</a:t>
            </a:r>
            <a:endParaRPr lang="en-US" sz="4000" dirty="0"/>
          </a:p>
          <a:p>
            <a:endParaRPr lang="en-US" sz="2600" dirty="0"/>
          </a:p>
          <a:p>
            <a:endParaRPr lang="en-US" dirty="0"/>
          </a:p>
        </p:txBody>
      </p:sp>
      <p:sp>
        <p:nvSpPr>
          <p:cNvPr id="3" name="Content Placeholder 2"/>
          <p:cNvSpPr>
            <a:spLocks noGrp="1"/>
          </p:cNvSpPr>
          <p:nvPr>
            <p:ph idx="1"/>
          </p:nvPr>
        </p:nvSpPr>
        <p:spPr>
          <a:xfrm>
            <a:off x="5450774" y="510639"/>
            <a:ext cx="6080166" cy="5878286"/>
          </a:xfrm>
        </p:spPr>
        <p:txBody>
          <a:bodyPr>
            <a:normAutofit/>
          </a:bodyPr>
          <a:lstStyle/>
          <a:p>
            <a:pPr fontAlgn="base"/>
            <a:r>
              <a:rPr lang="en-US" sz="2000" b="1" dirty="0"/>
              <a:t>Chair and vice chair develop proposed agenda</a:t>
            </a:r>
          </a:p>
          <a:p>
            <a:pPr fontAlgn="base"/>
            <a:r>
              <a:rPr lang="en-US" sz="2000" b="1" dirty="0"/>
              <a:t>Members may suggest agenda items</a:t>
            </a:r>
          </a:p>
          <a:p>
            <a:pPr fontAlgn="base"/>
            <a:r>
              <a:rPr lang="en-US" sz="2000" b="1" dirty="0"/>
              <a:t>3 days before meeting, chair emails agenda and posts to web</a:t>
            </a:r>
          </a:p>
          <a:p>
            <a:pPr fontAlgn="base"/>
            <a:r>
              <a:rPr lang="en-US" sz="2000" b="1" dirty="0"/>
              <a:t>Agenda may be revised at the start of a meeting; and may be added to with the support of at least two members</a:t>
            </a:r>
          </a:p>
          <a:p>
            <a:pPr fontAlgn="base"/>
            <a:r>
              <a:rPr lang="en-US" sz="2000" b="1" dirty="0"/>
              <a:t>Agreement on items added to the agenda fewer than 3 days before a meeting will be considered tentative and may be raised for reconsideration at the following meeting (to ensure full participation)</a:t>
            </a:r>
          </a:p>
          <a:p>
            <a:pPr marL="0" indent="0">
              <a:buNone/>
            </a:pPr>
            <a:endParaRPr lang="en-US" dirty="0"/>
          </a:p>
        </p:txBody>
      </p:sp>
    </p:spTree>
    <p:extLst>
      <p:ext uri="{BB962C8B-B14F-4D97-AF65-F5344CB8AC3E}">
        <p14:creationId xmlns:p14="http://schemas.microsoft.com/office/powerpoint/2010/main" val="3299015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4355" y="1240332"/>
            <a:ext cx="3991897" cy="712839"/>
          </a:xfrm>
        </p:spPr>
        <p:txBody>
          <a:bodyPr/>
          <a:lstStyle/>
          <a:p>
            <a:pPr algn="ctr"/>
            <a:r>
              <a:rPr lang="en-US" dirty="0"/>
              <a:t>MEETINGS</a:t>
            </a:r>
            <a:br>
              <a:rPr lang="en-US" dirty="0"/>
            </a:br>
            <a:r>
              <a:rPr lang="en-US" dirty="0"/>
              <a:t>STRUCTURE</a:t>
            </a:r>
          </a:p>
        </p:txBody>
      </p:sp>
      <p:sp>
        <p:nvSpPr>
          <p:cNvPr id="4" name="Text Placeholder 3"/>
          <p:cNvSpPr>
            <a:spLocks noGrp="1"/>
          </p:cNvSpPr>
          <p:nvPr>
            <p:ph type="body" sz="half" idx="2"/>
          </p:nvPr>
        </p:nvSpPr>
        <p:spPr>
          <a:xfrm>
            <a:off x="712519" y="2612571"/>
            <a:ext cx="3795571" cy="3206338"/>
          </a:xfrm>
        </p:spPr>
        <p:txBody>
          <a:bodyPr>
            <a:normAutofit/>
          </a:bodyPr>
          <a:lstStyle/>
          <a:p>
            <a:endParaRPr lang="en-US" sz="2000" b="1" dirty="0"/>
          </a:p>
          <a:p>
            <a:pPr algn="ctr"/>
            <a:r>
              <a:rPr lang="en-US" sz="4000" b="1" dirty="0"/>
              <a:t>Minutes Process</a:t>
            </a:r>
            <a:endParaRPr lang="en-US" sz="4000" dirty="0"/>
          </a:p>
        </p:txBody>
      </p:sp>
      <p:sp>
        <p:nvSpPr>
          <p:cNvPr id="3" name="Content Placeholder 2"/>
          <p:cNvSpPr>
            <a:spLocks noGrp="1"/>
          </p:cNvSpPr>
          <p:nvPr>
            <p:ph idx="1"/>
          </p:nvPr>
        </p:nvSpPr>
        <p:spPr>
          <a:xfrm>
            <a:off x="5427023" y="581891"/>
            <a:ext cx="5735781" cy="5640779"/>
          </a:xfrm>
        </p:spPr>
        <p:txBody>
          <a:bodyPr/>
          <a:lstStyle/>
          <a:p>
            <a:pPr marL="0" indent="0" fontAlgn="base">
              <a:buNone/>
            </a:pPr>
            <a:r>
              <a:rPr lang="en-US" dirty="0"/>
              <a:t> </a:t>
            </a:r>
          </a:p>
          <a:p>
            <a:pPr fontAlgn="base"/>
            <a:r>
              <a:rPr lang="en-US" sz="2000" b="1" dirty="0"/>
              <a:t>Note taker established at first meeting of the academic year</a:t>
            </a:r>
          </a:p>
          <a:p>
            <a:pPr fontAlgn="base"/>
            <a:r>
              <a:rPr lang="en-US" sz="2000" b="1" dirty="0"/>
              <a:t>Minutes will list key subjects discussed, agreements reached, and actions taken</a:t>
            </a:r>
          </a:p>
          <a:p>
            <a:pPr fontAlgn="base"/>
            <a:r>
              <a:rPr lang="en-US" sz="2000" b="1" dirty="0"/>
              <a:t>Chair receives minutes prior to next meeting, revises if necessary, and forwards to vice chair for agreement</a:t>
            </a:r>
          </a:p>
          <a:p>
            <a:pPr fontAlgn="base"/>
            <a:r>
              <a:rPr lang="en-US" sz="2000" b="1" dirty="0"/>
              <a:t>3 days before next meeting, chair emails notes to council members</a:t>
            </a:r>
          </a:p>
          <a:p>
            <a:pPr fontAlgn="base"/>
            <a:r>
              <a:rPr lang="en-US" sz="2000" b="1" dirty="0"/>
              <a:t>Next meeting agenda includes invitation to revise and/or approve the notes</a:t>
            </a:r>
          </a:p>
          <a:p>
            <a:pPr fontAlgn="base"/>
            <a:r>
              <a:rPr lang="en-US" sz="2000" b="1" dirty="0"/>
              <a:t>Chair posts approved notes to the web</a:t>
            </a:r>
          </a:p>
          <a:p>
            <a:endParaRPr lang="en-US" dirty="0"/>
          </a:p>
        </p:txBody>
      </p:sp>
    </p:spTree>
    <p:extLst>
      <p:ext uri="{BB962C8B-B14F-4D97-AF65-F5344CB8AC3E}">
        <p14:creationId xmlns:p14="http://schemas.microsoft.com/office/powerpoint/2010/main" val="540155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15148" y="534389"/>
            <a:ext cx="5985164" cy="5878285"/>
          </a:xfrm>
          <a:ln>
            <a:solidFill>
              <a:schemeClr val="accent1">
                <a:lumMod val="50000"/>
              </a:schemeClr>
            </a:solidFill>
          </a:ln>
        </p:spPr>
        <p:txBody>
          <a:bodyPr>
            <a:normAutofit/>
          </a:bodyPr>
          <a:lstStyle/>
          <a:p>
            <a:r>
              <a:rPr lang="en-US" sz="2000" b="1" dirty="0"/>
              <a:t>Robert's Rules will regulate council meetings</a:t>
            </a:r>
          </a:p>
          <a:p>
            <a:r>
              <a:rPr lang="en-US" sz="2000" b="1" dirty="0"/>
              <a:t>Consensus is a goal of the governance councils and should be the primary decision style. </a:t>
            </a:r>
          </a:p>
          <a:p>
            <a:r>
              <a:rPr lang="en-US" sz="2000" b="1" dirty="0"/>
              <a:t>Consensus may be expressed through unanimous agreement; it may be a modified consensus where members can live with a decision even though they may not be in full support. </a:t>
            </a:r>
          </a:p>
          <a:p>
            <a:r>
              <a:rPr lang="en-US" sz="2000" b="1" dirty="0"/>
              <a:t>Majority and minority reports may be provided to the responsible administrator if consensus is not achieved</a:t>
            </a:r>
          </a:p>
          <a:p>
            <a:pPr marL="0" indent="0">
              <a:buNone/>
            </a:pPr>
            <a:r>
              <a:rPr lang="en-US" sz="2000" b="1" dirty="0"/>
              <a:t>Decision Making Protocol: </a:t>
            </a:r>
            <a:r>
              <a:rPr lang="en-US" sz="2000" b="1" dirty="0">
                <a:solidFill>
                  <a:schemeClr val="tx2">
                    <a:lumMod val="75000"/>
                  </a:schemeClr>
                </a:solidFill>
                <a:hlinkClick r:id="rId2"/>
              </a:rPr>
              <a:t> https://www.lanecc.edu/sites/default/files/governance/college-council/governance-decision_making_protocol-approved_12-8-2016.pdf</a:t>
            </a:r>
            <a:endParaRPr lang="en-US" sz="2000" b="1" dirty="0">
              <a:solidFill>
                <a:schemeClr val="tx2">
                  <a:lumMod val="75000"/>
                </a:schemeClr>
              </a:solidFill>
            </a:endParaRPr>
          </a:p>
        </p:txBody>
      </p:sp>
      <p:sp>
        <p:nvSpPr>
          <p:cNvPr id="4" name="Text Placeholder 3"/>
          <p:cNvSpPr>
            <a:spLocks noGrp="1"/>
          </p:cNvSpPr>
          <p:nvPr>
            <p:ph type="body" sz="half" idx="2"/>
          </p:nvPr>
        </p:nvSpPr>
        <p:spPr>
          <a:xfrm>
            <a:off x="795647" y="2220686"/>
            <a:ext cx="3574472" cy="3804194"/>
          </a:xfrm>
        </p:spPr>
        <p:txBody>
          <a:bodyPr>
            <a:normAutofit/>
          </a:bodyPr>
          <a:lstStyle/>
          <a:p>
            <a:pPr algn="ctr"/>
            <a:r>
              <a:rPr lang="en-US" sz="3200" b="1" dirty="0"/>
              <a:t>Conducting the meetings </a:t>
            </a:r>
          </a:p>
          <a:p>
            <a:pPr algn="ctr"/>
            <a:r>
              <a:rPr lang="en-US" sz="3200" b="1" dirty="0"/>
              <a:t>and </a:t>
            </a:r>
          </a:p>
          <a:p>
            <a:pPr algn="ctr"/>
            <a:r>
              <a:rPr lang="en-US" sz="3200" b="1" dirty="0"/>
              <a:t>Consensus Decision making Model</a:t>
            </a:r>
          </a:p>
        </p:txBody>
      </p:sp>
      <p:sp>
        <p:nvSpPr>
          <p:cNvPr id="5" name="Title 1"/>
          <p:cNvSpPr>
            <a:spLocks noGrp="1"/>
          </p:cNvSpPr>
          <p:nvPr>
            <p:ph type="title"/>
          </p:nvPr>
        </p:nvSpPr>
        <p:spPr>
          <a:xfrm>
            <a:off x="1154954" y="1295400"/>
            <a:ext cx="2455145" cy="675904"/>
          </a:xfrm>
        </p:spPr>
        <p:txBody>
          <a:bodyPr/>
          <a:lstStyle/>
          <a:p>
            <a:pPr algn="ctr"/>
            <a:r>
              <a:rPr lang="en-US" dirty="0"/>
              <a:t>MEETINGS</a:t>
            </a:r>
            <a:br>
              <a:rPr lang="en-US" dirty="0"/>
            </a:br>
            <a:r>
              <a:rPr lang="en-US" dirty="0"/>
              <a:t>STRUCTURE</a:t>
            </a:r>
          </a:p>
        </p:txBody>
      </p:sp>
    </p:spTree>
    <p:extLst>
      <p:ext uri="{BB962C8B-B14F-4D97-AF65-F5344CB8AC3E}">
        <p14:creationId xmlns:p14="http://schemas.microsoft.com/office/powerpoint/2010/main" val="35619344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7"/>
            <a:ext cx="9936600" cy="605751"/>
          </a:xfrm>
        </p:spPr>
        <p:txBody>
          <a:bodyPr>
            <a:normAutofit fontScale="90000"/>
          </a:bodyPr>
          <a:lstStyle/>
          <a:p>
            <a:pPr algn="ctr"/>
            <a:r>
              <a:rPr lang="en-US" sz="3100" dirty="0"/>
              <a:t>MEETING STRUCTURE</a:t>
            </a:r>
            <a:br>
              <a:rPr lang="en-US" sz="3100" dirty="0"/>
            </a:br>
            <a:r>
              <a:rPr lang="en-US" sz="3100" dirty="0"/>
              <a:t>Miscellaneous</a:t>
            </a:r>
            <a:br>
              <a:rPr lang="en-US" dirty="0"/>
            </a:br>
            <a:endParaRPr lang="en-US" dirty="0"/>
          </a:p>
        </p:txBody>
      </p:sp>
      <p:sp>
        <p:nvSpPr>
          <p:cNvPr id="3" name="Content Placeholder 2"/>
          <p:cNvSpPr>
            <a:spLocks noGrp="1"/>
          </p:cNvSpPr>
          <p:nvPr>
            <p:ph idx="1"/>
          </p:nvPr>
        </p:nvSpPr>
        <p:spPr>
          <a:xfrm>
            <a:off x="393290" y="2426518"/>
            <a:ext cx="11466201" cy="4126681"/>
          </a:xfrm>
        </p:spPr>
        <p:txBody>
          <a:bodyPr>
            <a:noAutofit/>
          </a:bodyPr>
          <a:lstStyle/>
          <a:p>
            <a:endParaRPr lang="en-US" sz="2400" b="1" dirty="0"/>
          </a:p>
          <a:p>
            <a:r>
              <a:rPr lang="en-US" sz="2400" b="1" dirty="0"/>
              <a:t>Councils meetings follow the Oregon Public Meetings Law </a:t>
            </a:r>
            <a:r>
              <a:rPr lang="en-US" sz="2400" b="1" dirty="0">
                <a:solidFill>
                  <a:schemeClr val="tx2">
                    <a:lumMod val="75000"/>
                  </a:schemeClr>
                </a:solidFill>
                <a:hlinkClick r:id="rId2"/>
              </a:rPr>
              <a:t>http://www.open-oregon.com/laws/oregon-public-meetings-law</a:t>
            </a:r>
            <a:endParaRPr lang="en-US" sz="2400" b="1" dirty="0">
              <a:solidFill>
                <a:schemeClr val="tx2">
                  <a:lumMod val="75000"/>
                </a:schemeClr>
              </a:solidFill>
            </a:endParaRPr>
          </a:p>
          <a:p>
            <a:r>
              <a:rPr lang="en-US" sz="2400" b="1" dirty="0"/>
              <a:t>Quorum, half plus one (of the appointed members)</a:t>
            </a:r>
          </a:p>
          <a:p>
            <a:r>
              <a:rPr lang="en-US" sz="2400" b="1" dirty="0"/>
              <a:t>One meeting each month will be a business meeting, and one will be a work session</a:t>
            </a:r>
          </a:p>
          <a:p>
            <a:r>
              <a:rPr lang="en-US" sz="2400" b="1" dirty="0"/>
              <a:t>Council Work Plans, request by December 10 (a request, not a mandate)</a:t>
            </a:r>
          </a:p>
          <a:p>
            <a:r>
              <a:rPr lang="en-US" sz="2400" b="1" dirty="0"/>
              <a:t>College Council will meet at least once a term with chairs and vice-chairs to coordinate the work of the councils.</a:t>
            </a:r>
          </a:p>
          <a:p>
            <a:pPr marL="0" indent="0">
              <a:buNone/>
            </a:pPr>
            <a:endParaRPr lang="en-US" sz="2400" dirty="0"/>
          </a:p>
          <a:p>
            <a:endParaRPr lang="en-US" sz="2400" dirty="0"/>
          </a:p>
        </p:txBody>
      </p:sp>
    </p:spTree>
    <p:extLst>
      <p:ext uri="{BB962C8B-B14F-4D97-AF65-F5344CB8AC3E}">
        <p14:creationId xmlns:p14="http://schemas.microsoft.com/office/powerpoint/2010/main" val="34396764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Image result for geese flying"/>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1737360" y="261216"/>
            <a:ext cx="8796527" cy="3597552"/>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936760" y="4258161"/>
            <a:ext cx="10600706" cy="2246769"/>
          </a:xfrm>
          <a:prstGeom prst="rect">
            <a:avLst/>
          </a:prstGeom>
          <a:ln>
            <a:gradFill flip="none" rotWithShape="1">
              <a:gsLst>
                <a:gs pos="0">
                  <a:schemeClr val="accent4">
                    <a:lumMod val="60000"/>
                    <a:lumOff val="4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path path="shape">
                <a:fillToRect l="50000" t="50000" r="50000" b="50000"/>
              </a:path>
              <a:tileRect/>
            </a:gradFill>
          </a:ln>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sz="2800" b="1" dirty="0">
                <a:latin typeface="Century Gothic" panose="020B0502020202020204" pitchFamily="34" charset="0"/>
              </a:rPr>
              <a:t>Do you know how geese handle the responsibility of the flight formation?</a:t>
            </a:r>
          </a:p>
          <a:p>
            <a:endParaRPr lang="en-US" sz="2800" i="1" dirty="0">
              <a:latin typeface="Comic Sans MS" panose="030F0702030302020204" pitchFamily="66" charset="0"/>
            </a:endParaRPr>
          </a:p>
          <a:p>
            <a:pPr algn="ctr"/>
            <a:r>
              <a:rPr lang="en-US" sz="2800" b="1" dirty="0">
                <a:latin typeface="Century Gothic" panose="020B0502020202020204" pitchFamily="34" charset="0"/>
              </a:rPr>
              <a:t>It’s </a:t>
            </a:r>
            <a:r>
              <a:rPr lang="en-US" sz="2800" b="1" i="1" u="sng" dirty="0">
                <a:latin typeface="Century Gothic" panose="020B0502020202020204" pitchFamily="34" charset="0"/>
              </a:rPr>
              <a:t>Shared</a:t>
            </a:r>
            <a:r>
              <a:rPr lang="en-US" sz="2800" b="1" dirty="0">
                <a:latin typeface="Century Gothic" panose="020B0502020202020204" pitchFamily="34" charset="0"/>
              </a:rPr>
              <a:t>, when one gets tired, it peels off and moves to the back and another takes its place!</a:t>
            </a:r>
          </a:p>
        </p:txBody>
      </p:sp>
    </p:spTree>
    <p:extLst>
      <p:ext uri="{BB962C8B-B14F-4D97-AF65-F5344CB8AC3E}">
        <p14:creationId xmlns:p14="http://schemas.microsoft.com/office/powerpoint/2010/main" val="2858897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1063416"/>
            <a:ext cx="10309459" cy="1379755"/>
          </a:xfrm>
        </p:spPr>
        <p:txBody>
          <a:bodyPr/>
          <a:lstStyle/>
          <a:p>
            <a:pPr algn="ctr"/>
            <a:r>
              <a:rPr lang="en-US" sz="5400" dirty="0"/>
              <a:t>History</a:t>
            </a:r>
          </a:p>
        </p:txBody>
      </p:sp>
      <p:sp>
        <p:nvSpPr>
          <p:cNvPr id="3" name="Text Placeholder 2"/>
          <p:cNvSpPr>
            <a:spLocks noGrp="1"/>
          </p:cNvSpPr>
          <p:nvPr>
            <p:ph type="body" sz="half" idx="2"/>
          </p:nvPr>
        </p:nvSpPr>
        <p:spPr>
          <a:xfrm>
            <a:off x="555843" y="3287677"/>
            <a:ext cx="11034474" cy="3136874"/>
          </a:xfrm>
        </p:spPr>
        <p:txBody>
          <a:bodyPr>
            <a:noAutofit/>
          </a:bodyPr>
          <a:lstStyle/>
          <a:p>
            <a:pPr marL="285750" indent="-285750">
              <a:buFont typeface="Wingdings" panose="05000000000000000000" pitchFamily="2" charset="2"/>
              <a:buChar char="Ø"/>
            </a:pPr>
            <a:r>
              <a:rPr lang="en-US" sz="2400" b="1" dirty="0">
                <a:solidFill>
                  <a:schemeClr val="accent1">
                    <a:lumMod val="75000"/>
                  </a:schemeClr>
                </a:solidFill>
              </a:rPr>
              <a:t>June 2003, Board of Education decided not to be a “managing board” but “govern by policy”</a:t>
            </a:r>
          </a:p>
          <a:p>
            <a:pPr marL="285750" indent="-285750">
              <a:lnSpc>
                <a:spcPct val="200000"/>
              </a:lnSpc>
              <a:buFont typeface="Wingdings" panose="05000000000000000000" pitchFamily="2" charset="2"/>
              <a:buChar char="Ø"/>
            </a:pPr>
            <a:r>
              <a:rPr lang="en-US" sz="2400" b="1" dirty="0">
                <a:solidFill>
                  <a:schemeClr val="accent1">
                    <a:lumMod val="75000"/>
                  </a:schemeClr>
                </a:solidFill>
              </a:rPr>
              <a:t>The BOE delegates authority to the College President</a:t>
            </a:r>
          </a:p>
          <a:p>
            <a:pPr marL="285750" indent="-285750">
              <a:buFont typeface="Wingdings" panose="05000000000000000000" pitchFamily="2" charset="2"/>
              <a:buChar char="Ø"/>
            </a:pPr>
            <a:r>
              <a:rPr lang="en-US" sz="2400" b="1" dirty="0">
                <a:solidFill>
                  <a:schemeClr val="accent1">
                    <a:lumMod val="75000"/>
                  </a:schemeClr>
                </a:solidFill>
              </a:rPr>
              <a:t>The President delegates authority to college administration and the college   governance system, while retaining final authority over both.</a:t>
            </a:r>
          </a:p>
        </p:txBody>
      </p:sp>
    </p:spTree>
    <p:extLst>
      <p:ext uri="{BB962C8B-B14F-4D97-AF65-F5344CB8AC3E}">
        <p14:creationId xmlns:p14="http://schemas.microsoft.com/office/powerpoint/2010/main" val="70124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a:t>Board Policy 325</a:t>
            </a:r>
          </a:p>
        </p:txBody>
      </p:sp>
      <p:sp>
        <p:nvSpPr>
          <p:cNvPr id="3" name="Content Placeholder 2"/>
          <p:cNvSpPr>
            <a:spLocks noGrp="1"/>
          </p:cNvSpPr>
          <p:nvPr>
            <p:ph idx="1"/>
          </p:nvPr>
        </p:nvSpPr>
        <p:spPr>
          <a:xfrm>
            <a:off x="432620" y="2438401"/>
            <a:ext cx="11523406" cy="4149212"/>
          </a:xfrm>
        </p:spPr>
        <p:txBody>
          <a:bodyPr>
            <a:normAutofit lnSpcReduction="10000"/>
          </a:bodyPr>
          <a:lstStyle/>
          <a:p>
            <a:pPr>
              <a:lnSpc>
                <a:spcPct val="150000"/>
              </a:lnSpc>
            </a:pPr>
            <a:r>
              <a:rPr lang="en-US" sz="2400" b="1" dirty="0">
                <a:solidFill>
                  <a:schemeClr val="accent1">
                    <a:lumMod val="75000"/>
                  </a:schemeClr>
                </a:solidFill>
              </a:rPr>
              <a:t>Governance is a learning-centered system. </a:t>
            </a:r>
          </a:p>
          <a:p>
            <a:pPr>
              <a:lnSpc>
                <a:spcPct val="150000"/>
              </a:lnSpc>
            </a:pPr>
            <a:r>
              <a:rPr lang="en-US" sz="2400" b="1" dirty="0">
                <a:solidFill>
                  <a:schemeClr val="accent1">
                    <a:lumMod val="75000"/>
                  </a:schemeClr>
                </a:solidFill>
              </a:rPr>
              <a:t>Governance fulfills the vision, mission, core values and strategic directions of the college.</a:t>
            </a:r>
          </a:p>
          <a:p>
            <a:pPr>
              <a:lnSpc>
                <a:spcPct val="150000"/>
              </a:lnSpc>
            </a:pPr>
            <a:r>
              <a:rPr lang="en-US" sz="2400" b="1" dirty="0">
                <a:solidFill>
                  <a:schemeClr val="accent1">
                    <a:lumMod val="75000"/>
                  </a:schemeClr>
                </a:solidFill>
              </a:rPr>
              <a:t>The best decisions regarding policy and planning occur through the inclusion of many diverse voices.</a:t>
            </a:r>
          </a:p>
          <a:p>
            <a:pPr>
              <a:lnSpc>
                <a:spcPct val="150000"/>
              </a:lnSpc>
            </a:pPr>
            <a:r>
              <a:rPr lang="en-US" sz="2400" b="1" dirty="0">
                <a:solidFill>
                  <a:schemeClr val="accent1">
                    <a:lumMod val="75000"/>
                  </a:schemeClr>
                </a:solidFill>
              </a:rPr>
              <a:t>Authority, responsibility, accountability and relationship are clearly described and communicated.</a:t>
            </a:r>
          </a:p>
          <a:p>
            <a:endParaRPr lang="en-US" sz="2000" b="1" dirty="0">
              <a:solidFill>
                <a:schemeClr val="accent1">
                  <a:lumMod val="75000"/>
                </a:schemeClr>
              </a:solidFill>
            </a:endParaRPr>
          </a:p>
        </p:txBody>
      </p:sp>
    </p:spTree>
    <p:extLst>
      <p:ext uri="{BB962C8B-B14F-4D97-AF65-F5344CB8AC3E}">
        <p14:creationId xmlns:p14="http://schemas.microsoft.com/office/powerpoint/2010/main" val="793877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3" y="629266"/>
            <a:ext cx="10435364" cy="1175784"/>
          </a:xfrm>
        </p:spPr>
        <p:txBody>
          <a:bodyPr/>
          <a:lstStyle/>
          <a:p>
            <a:pPr algn="ctr"/>
            <a:r>
              <a:rPr lang="en-US" dirty="0"/>
              <a:t>BOARD POLICY 325 Board shall evaluate governance based on:</a:t>
            </a:r>
          </a:p>
        </p:txBody>
      </p:sp>
      <p:sp>
        <p:nvSpPr>
          <p:cNvPr id="3" name="Content Placeholder 2"/>
          <p:cNvSpPr>
            <a:spLocks noGrp="1"/>
          </p:cNvSpPr>
          <p:nvPr>
            <p:ph idx="1"/>
          </p:nvPr>
        </p:nvSpPr>
        <p:spPr>
          <a:xfrm>
            <a:off x="403761" y="2172930"/>
            <a:ext cx="11601426" cy="4394126"/>
          </a:xfrm>
        </p:spPr>
        <p:txBody>
          <a:bodyPr>
            <a:normAutofit/>
          </a:bodyPr>
          <a:lstStyle/>
          <a:p>
            <a:r>
              <a:rPr lang="en-US" sz="2400" b="1" dirty="0">
                <a:solidFill>
                  <a:schemeClr val="accent1">
                    <a:lumMod val="75000"/>
                  </a:schemeClr>
                </a:solidFill>
              </a:rPr>
              <a:t>Clarity</a:t>
            </a:r>
          </a:p>
          <a:p>
            <a:r>
              <a:rPr lang="en-US" sz="2400" b="1" dirty="0">
                <a:solidFill>
                  <a:schemeClr val="accent1">
                    <a:lumMod val="75000"/>
                  </a:schemeClr>
                </a:solidFill>
              </a:rPr>
              <a:t>Wide and explicit communication</a:t>
            </a:r>
          </a:p>
          <a:p>
            <a:r>
              <a:rPr lang="en-US" sz="2400" b="1" dirty="0">
                <a:solidFill>
                  <a:schemeClr val="accent1">
                    <a:lumMod val="75000"/>
                  </a:schemeClr>
                </a:solidFill>
              </a:rPr>
              <a:t>Effectiveness</a:t>
            </a:r>
          </a:p>
          <a:p>
            <a:r>
              <a:rPr lang="en-US" sz="2400" b="1" dirty="0">
                <a:solidFill>
                  <a:schemeClr val="accent1">
                    <a:lumMod val="75000"/>
                  </a:schemeClr>
                </a:solidFill>
              </a:rPr>
              <a:t>Efficiency and timeliness</a:t>
            </a:r>
          </a:p>
          <a:p>
            <a:r>
              <a:rPr lang="en-US" sz="2400" b="1" dirty="0">
                <a:solidFill>
                  <a:schemeClr val="accent1">
                    <a:lumMod val="75000"/>
                  </a:schemeClr>
                </a:solidFill>
              </a:rPr>
              <a:t>Broad, representative participation in problem solving/decision making</a:t>
            </a:r>
          </a:p>
          <a:p>
            <a:r>
              <a:rPr lang="en-US" sz="2400" b="1" dirty="0">
                <a:solidFill>
                  <a:schemeClr val="accent1">
                    <a:lumMod val="75000"/>
                  </a:schemeClr>
                </a:solidFill>
              </a:rPr>
              <a:t>Decisions are made at the appropriate level by the appropriate group with the appropriate expertise</a:t>
            </a:r>
          </a:p>
          <a:p>
            <a:r>
              <a:rPr lang="en-US" sz="2400" b="1" dirty="0">
                <a:solidFill>
                  <a:schemeClr val="accent1">
                    <a:lumMod val="75000"/>
                  </a:schemeClr>
                </a:solidFill>
              </a:rPr>
              <a:t>Recognition of support needed for meaningful participation</a:t>
            </a:r>
          </a:p>
          <a:p>
            <a:pPr lvl="1">
              <a:buFont typeface="Wingdings" panose="05000000000000000000" pitchFamily="2" charset="2"/>
              <a:buChar char="v"/>
            </a:pPr>
            <a:r>
              <a:rPr lang="en-US" sz="2000" b="1" dirty="0">
                <a:solidFill>
                  <a:schemeClr val="accent1">
                    <a:lumMod val="75000"/>
                  </a:schemeClr>
                </a:solidFill>
              </a:rPr>
              <a:t>Adopted 2004; Reviewed 2008;Revised 2015</a:t>
            </a:r>
          </a:p>
          <a:p>
            <a:pPr lvl="1"/>
            <a:endParaRPr lang="en-US" sz="1800" dirty="0"/>
          </a:p>
          <a:p>
            <a:pPr marL="0" indent="0">
              <a:buNone/>
            </a:pPr>
            <a:endParaRPr lang="en-US" sz="2000" dirty="0"/>
          </a:p>
          <a:p>
            <a:endParaRPr lang="en-US" sz="2000" dirty="0"/>
          </a:p>
          <a:p>
            <a:pPr marL="0" indent="0">
              <a:buNone/>
            </a:pPr>
            <a:endParaRPr lang="en-US" sz="2000" dirty="0"/>
          </a:p>
        </p:txBody>
      </p:sp>
    </p:spTree>
    <p:extLst>
      <p:ext uri="{BB962C8B-B14F-4D97-AF65-F5344CB8AC3E}">
        <p14:creationId xmlns:p14="http://schemas.microsoft.com/office/powerpoint/2010/main" val="1572122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10233483" cy="593875"/>
          </a:xfrm>
        </p:spPr>
        <p:txBody>
          <a:bodyPr/>
          <a:lstStyle/>
          <a:p>
            <a:pPr algn="ctr"/>
            <a:r>
              <a:rPr lang="en-US" dirty="0"/>
              <a:t>Focus of the Governance System</a:t>
            </a:r>
          </a:p>
        </p:txBody>
      </p:sp>
      <p:sp>
        <p:nvSpPr>
          <p:cNvPr id="3" name="Content Placeholder 2"/>
          <p:cNvSpPr>
            <a:spLocks noGrp="1"/>
          </p:cNvSpPr>
          <p:nvPr>
            <p:ph idx="1"/>
          </p:nvPr>
        </p:nvSpPr>
        <p:spPr>
          <a:xfrm>
            <a:off x="1154954" y="2603500"/>
            <a:ext cx="9876839" cy="3416300"/>
          </a:xfrm>
        </p:spPr>
        <p:txBody>
          <a:bodyPr>
            <a:noAutofit/>
          </a:bodyPr>
          <a:lstStyle/>
          <a:p>
            <a:endParaRPr lang="en-US" sz="2800" b="1" dirty="0">
              <a:solidFill>
                <a:schemeClr val="accent1">
                  <a:lumMod val="75000"/>
                </a:schemeClr>
              </a:solidFill>
            </a:endParaRPr>
          </a:p>
          <a:p>
            <a:r>
              <a:rPr lang="en-US" sz="2800" b="1" dirty="0">
                <a:solidFill>
                  <a:schemeClr val="accent1">
                    <a:lumMod val="75000"/>
                  </a:schemeClr>
                </a:solidFill>
              </a:rPr>
              <a:t>Focus should be at the Institutional planning and policy level</a:t>
            </a:r>
          </a:p>
          <a:p>
            <a:pPr marL="0" indent="0">
              <a:buNone/>
            </a:pPr>
            <a:endParaRPr lang="en-US" sz="2800" b="1" dirty="0">
              <a:solidFill>
                <a:schemeClr val="accent1">
                  <a:lumMod val="75000"/>
                </a:schemeClr>
              </a:solidFill>
            </a:endParaRPr>
          </a:p>
          <a:p>
            <a:r>
              <a:rPr lang="en-US" sz="2800" b="1" dirty="0">
                <a:solidFill>
                  <a:schemeClr val="accent1">
                    <a:lumMod val="75000"/>
                  </a:schemeClr>
                </a:solidFill>
              </a:rPr>
              <a:t>Focus should </a:t>
            </a:r>
            <a:r>
              <a:rPr lang="en-US" sz="2800" b="1" i="1" dirty="0">
                <a:solidFill>
                  <a:schemeClr val="accent1">
                    <a:lumMod val="75000"/>
                  </a:schemeClr>
                </a:solidFill>
              </a:rPr>
              <a:t>not</a:t>
            </a:r>
            <a:r>
              <a:rPr lang="en-US" sz="2800" b="1" dirty="0">
                <a:solidFill>
                  <a:schemeClr val="accent1">
                    <a:lumMod val="75000"/>
                  </a:schemeClr>
                </a:solidFill>
              </a:rPr>
              <a:t> be operational or address implementation</a:t>
            </a:r>
          </a:p>
          <a:p>
            <a:endParaRPr lang="en-US" sz="2400" b="1" dirty="0">
              <a:solidFill>
                <a:schemeClr val="accent1">
                  <a:lumMod val="75000"/>
                </a:schemeClr>
              </a:solidFill>
            </a:endParaRPr>
          </a:p>
        </p:txBody>
      </p:sp>
    </p:spTree>
    <p:extLst>
      <p:ext uri="{BB962C8B-B14F-4D97-AF65-F5344CB8AC3E}">
        <p14:creationId xmlns:p14="http://schemas.microsoft.com/office/powerpoint/2010/main" val="3566494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Policies are formal statements of principles or rules that members of LCC are expected to follow</a:t>
            </a:r>
            <a:br>
              <a:rPr lang="en-US" dirty="0"/>
            </a:br>
            <a:endParaRPr lang="en-US" dirty="0"/>
          </a:p>
        </p:txBody>
      </p:sp>
      <p:sp>
        <p:nvSpPr>
          <p:cNvPr id="3" name="Text Placeholder 2"/>
          <p:cNvSpPr>
            <a:spLocks noGrp="1"/>
          </p:cNvSpPr>
          <p:nvPr>
            <p:ph type="body" idx="1"/>
          </p:nvPr>
        </p:nvSpPr>
        <p:spPr>
          <a:xfrm>
            <a:off x="6780810" y="491613"/>
            <a:ext cx="4845133" cy="5873561"/>
          </a:xfrm>
        </p:spPr>
        <p:txBody>
          <a:bodyPr>
            <a:normAutofit/>
          </a:bodyPr>
          <a:lstStyle/>
          <a:p>
            <a:r>
              <a:rPr lang="en-US" sz="3600" b="1" dirty="0"/>
              <a:t>Procedures tell members how to carry out or implement a policy</a:t>
            </a:r>
          </a:p>
          <a:p>
            <a:r>
              <a:rPr lang="en-US" dirty="0"/>
              <a:t> </a:t>
            </a:r>
          </a:p>
          <a:p>
            <a:r>
              <a:rPr lang="en-US" b="1" dirty="0"/>
              <a:t>*Definition approved by   college council May, 2006</a:t>
            </a:r>
          </a:p>
        </p:txBody>
      </p:sp>
    </p:spTree>
    <p:extLst>
      <p:ext uri="{BB962C8B-B14F-4D97-AF65-F5344CB8AC3E}">
        <p14:creationId xmlns:p14="http://schemas.microsoft.com/office/powerpoint/2010/main" val="3079527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7"/>
            <a:ext cx="10292860" cy="737243"/>
          </a:xfrm>
        </p:spPr>
        <p:txBody>
          <a:bodyPr/>
          <a:lstStyle/>
          <a:p>
            <a:pPr algn="ctr"/>
            <a:r>
              <a:rPr lang="en-US" sz="5400" dirty="0"/>
              <a:t>DESIGN</a:t>
            </a:r>
          </a:p>
        </p:txBody>
      </p:sp>
      <p:sp>
        <p:nvSpPr>
          <p:cNvPr id="6" name="Content Placeholder 5"/>
          <p:cNvSpPr>
            <a:spLocks noGrp="1"/>
          </p:cNvSpPr>
          <p:nvPr>
            <p:ph sz="quarter" idx="4"/>
          </p:nvPr>
        </p:nvSpPr>
        <p:spPr>
          <a:xfrm>
            <a:off x="678794" y="2449556"/>
            <a:ext cx="11079677" cy="1621543"/>
          </a:xfrm>
          <a:ln>
            <a:solidFill>
              <a:schemeClr val="accent1"/>
            </a:solidFill>
          </a:ln>
        </p:spPr>
        <p:txBody>
          <a:bodyPr>
            <a:normAutofit fontScale="85000" lnSpcReduction="10000"/>
          </a:bodyPr>
          <a:lstStyle/>
          <a:p>
            <a:pPr marL="0" indent="0" algn="ctr">
              <a:buNone/>
            </a:pPr>
            <a:r>
              <a:rPr lang="en-US" sz="3200" b="1" dirty="0">
                <a:solidFill>
                  <a:schemeClr val="accent1">
                    <a:lumMod val="75000"/>
                  </a:schemeClr>
                </a:solidFill>
              </a:rPr>
              <a:t>College Council</a:t>
            </a:r>
          </a:p>
          <a:p>
            <a:pPr marL="0" indent="0" algn="ctr">
              <a:buNone/>
            </a:pPr>
            <a:r>
              <a:rPr lang="en-US" sz="2400" b="1" dirty="0">
                <a:solidFill>
                  <a:schemeClr val="accent1">
                    <a:lumMod val="75000"/>
                  </a:schemeClr>
                </a:solidFill>
              </a:rPr>
              <a:t>Serves as the major planning and policy body of the college and is responsible for strategic planning, policy development, institutional effectiveness and coordinating the governance system and the councils that are part of the system</a:t>
            </a:r>
          </a:p>
          <a:p>
            <a:pPr marL="0" indent="0" algn="ctr">
              <a:buNone/>
            </a:pPr>
            <a:endParaRPr lang="en-US" sz="3200" b="1" dirty="0">
              <a:solidFill>
                <a:schemeClr val="accent1">
                  <a:lumMod val="75000"/>
                </a:schemeClr>
              </a:solidFill>
            </a:endParaRPr>
          </a:p>
          <a:p>
            <a:endParaRPr lang="en-US" sz="2400" b="1" dirty="0">
              <a:solidFill>
                <a:schemeClr val="accent1">
                  <a:lumMod val="75000"/>
                </a:schemeClr>
              </a:solidFill>
            </a:endParaRPr>
          </a:p>
        </p:txBody>
      </p:sp>
      <p:sp>
        <p:nvSpPr>
          <p:cNvPr id="8" name="Text Placeholder 7"/>
          <p:cNvSpPr>
            <a:spLocks noGrp="1"/>
          </p:cNvSpPr>
          <p:nvPr>
            <p:ph type="body" idx="1"/>
          </p:nvPr>
        </p:nvSpPr>
        <p:spPr>
          <a:xfrm>
            <a:off x="281713" y="5170830"/>
            <a:ext cx="1519101" cy="619708"/>
          </a:xfrm>
          <a:solidFill>
            <a:schemeClr val="bg1"/>
          </a:solidFill>
        </p:spPr>
        <p:txBody>
          <a:bodyPr/>
          <a:lstStyle/>
          <a:p>
            <a:r>
              <a:rPr lang="en-US" b="1" dirty="0">
                <a:solidFill>
                  <a:schemeClr val="accent1">
                    <a:lumMod val="75000"/>
                  </a:schemeClr>
                </a:solidFill>
              </a:rPr>
              <a:t>Diversity</a:t>
            </a:r>
          </a:p>
          <a:p>
            <a:r>
              <a:rPr lang="en-US" b="1" dirty="0">
                <a:solidFill>
                  <a:schemeClr val="accent1">
                    <a:lumMod val="75000"/>
                  </a:schemeClr>
                </a:solidFill>
              </a:rPr>
              <a:t>Council</a:t>
            </a:r>
          </a:p>
        </p:txBody>
      </p:sp>
      <p:sp>
        <p:nvSpPr>
          <p:cNvPr id="9" name="Text Placeholder 7"/>
          <p:cNvSpPr>
            <a:spLocks noGrp="1"/>
          </p:cNvSpPr>
          <p:nvPr>
            <p:ph type="body" idx="1"/>
          </p:nvPr>
        </p:nvSpPr>
        <p:spPr>
          <a:xfrm>
            <a:off x="2073712" y="5031365"/>
            <a:ext cx="1490414" cy="762191"/>
          </a:xfrm>
        </p:spPr>
        <p:txBody>
          <a:bodyPr/>
          <a:lstStyle/>
          <a:p>
            <a:endParaRPr lang="en-US" b="1" dirty="0">
              <a:solidFill>
                <a:schemeClr val="accent1">
                  <a:lumMod val="75000"/>
                </a:schemeClr>
              </a:solidFill>
            </a:endParaRPr>
          </a:p>
          <a:p>
            <a:r>
              <a:rPr lang="en-US" b="1" dirty="0">
                <a:solidFill>
                  <a:schemeClr val="accent1">
                    <a:lumMod val="75000"/>
                  </a:schemeClr>
                </a:solidFill>
              </a:rPr>
              <a:t>Facilities</a:t>
            </a:r>
          </a:p>
          <a:p>
            <a:r>
              <a:rPr lang="en-US" b="1" dirty="0">
                <a:solidFill>
                  <a:schemeClr val="accent1">
                    <a:lumMod val="75000"/>
                  </a:schemeClr>
                </a:solidFill>
              </a:rPr>
              <a:t> Council</a:t>
            </a:r>
          </a:p>
        </p:txBody>
      </p:sp>
      <p:sp>
        <p:nvSpPr>
          <p:cNvPr id="10" name="Text Placeholder 7"/>
          <p:cNvSpPr>
            <a:spLocks noGrp="1"/>
          </p:cNvSpPr>
          <p:nvPr>
            <p:ph type="body" idx="1"/>
          </p:nvPr>
        </p:nvSpPr>
        <p:spPr>
          <a:xfrm>
            <a:off x="4002680" y="5322566"/>
            <a:ext cx="1532979" cy="433376"/>
          </a:xfrm>
        </p:spPr>
        <p:txBody>
          <a:bodyPr/>
          <a:lstStyle/>
          <a:p>
            <a:endParaRPr lang="en-US" b="1" dirty="0">
              <a:solidFill>
                <a:schemeClr val="accent1">
                  <a:lumMod val="75000"/>
                </a:schemeClr>
              </a:solidFill>
            </a:endParaRPr>
          </a:p>
          <a:p>
            <a:r>
              <a:rPr lang="en-US" b="1" dirty="0">
                <a:solidFill>
                  <a:schemeClr val="accent1">
                    <a:lumMod val="75000"/>
                  </a:schemeClr>
                </a:solidFill>
              </a:rPr>
              <a:t>Finance</a:t>
            </a:r>
          </a:p>
          <a:p>
            <a:r>
              <a:rPr lang="en-US" b="1" dirty="0">
                <a:solidFill>
                  <a:schemeClr val="accent1">
                    <a:lumMod val="75000"/>
                  </a:schemeClr>
                </a:solidFill>
              </a:rPr>
              <a:t> Council</a:t>
            </a:r>
          </a:p>
        </p:txBody>
      </p:sp>
      <p:sp>
        <p:nvSpPr>
          <p:cNvPr id="11" name="Text Placeholder 7"/>
          <p:cNvSpPr>
            <a:spLocks noGrp="1"/>
          </p:cNvSpPr>
          <p:nvPr>
            <p:ph type="body" idx="1"/>
          </p:nvPr>
        </p:nvSpPr>
        <p:spPr>
          <a:xfrm>
            <a:off x="5894878" y="5195772"/>
            <a:ext cx="1532979" cy="433376"/>
          </a:xfrm>
        </p:spPr>
        <p:txBody>
          <a:bodyPr/>
          <a:lstStyle/>
          <a:p>
            <a:endParaRPr lang="en-US" b="1" dirty="0">
              <a:solidFill>
                <a:schemeClr val="accent1">
                  <a:lumMod val="75000"/>
                </a:schemeClr>
              </a:solidFill>
            </a:endParaRPr>
          </a:p>
          <a:p>
            <a:r>
              <a:rPr lang="en-US" b="1" dirty="0">
                <a:solidFill>
                  <a:schemeClr val="accent1">
                    <a:lumMod val="75000"/>
                  </a:schemeClr>
                </a:solidFill>
              </a:rPr>
              <a:t>Learning Council</a:t>
            </a:r>
          </a:p>
        </p:txBody>
      </p:sp>
      <p:sp>
        <p:nvSpPr>
          <p:cNvPr id="12" name="Text Placeholder 7"/>
          <p:cNvSpPr>
            <a:spLocks noGrp="1"/>
          </p:cNvSpPr>
          <p:nvPr>
            <p:ph type="body" idx="1"/>
          </p:nvPr>
        </p:nvSpPr>
        <p:spPr>
          <a:xfrm>
            <a:off x="7952732" y="5083915"/>
            <a:ext cx="1508388" cy="1035587"/>
          </a:xfrm>
        </p:spPr>
        <p:txBody>
          <a:bodyPr/>
          <a:lstStyle/>
          <a:p>
            <a:r>
              <a:rPr lang="en-US" b="1" dirty="0">
                <a:solidFill>
                  <a:schemeClr val="accent1">
                    <a:lumMod val="75000"/>
                  </a:schemeClr>
                </a:solidFill>
              </a:rPr>
              <a:t>Student</a:t>
            </a:r>
          </a:p>
          <a:p>
            <a:r>
              <a:rPr lang="en-US" b="1" dirty="0">
                <a:solidFill>
                  <a:schemeClr val="accent1">
                    <a:lumMod val="75000"/>
                  </a:schemeClr>
                </a:solidFill>
              </a:rPr>
              <a:t> Affairs</a:t>
            </a:r>
          </a:p>
          <a:p>
            <a:r>
              <a:rPr lang="en-US" b="1" dirty="0">
                <a:solidFill>
                  <a:schemeClr val="accent1">
                    <a:lumMod val="75000"/>
                  </a:schemeClr>
                </a:solidFill>
              </a:rPr>
              <a:t> Council</a:t>
            </a:r>
          </a:p>
        </p:txBody>
      </p:sp>
      <p:sp>
        <p:nvSpPr>
          <p:cNvPr id="13" name="Text Placeholder 7"/>
          <p:cNvSpPr>
            <a:spLocks noGrp="1"/>
          </p:cNvSpPr>
          <p:nvPr>
            <p:ph type="body" idx="1"/>
          </p:nvPr>
        </p:nvSpPr>
        <p:spPr>
          <a:xfrm>
            <a:off x="9758609" y="4955736"/>
            <a:ext cx="1999862" cy="834802"/>
          </a:xfrm>
        </p:spPr>
        <p:txBody>
          <a:bodyPr/>
          <a:lstStyle/>
          <a:p>
            <a:endParaRPr lang="en-US" b="1" dirty="0">
              <a:solidFill>
                <a:schemeClr val="accent1">
                  <a:lumMod val="75000"/>
                </a:schemeClr>
              </a:solidFill>
            </a:endParaRPr>
          </a:p>
          <a:p>
            <a:r>
              <a:rPr lang="en-US" b="1" dirty="0">
                <a:solidFill>
                  <a:schemeClr val="accent1">
                    <a:lumMod val="75000"/>
                  </a:schemeClr>
                </a:solidFill>
              </a:rPr>
              <a:t>Technology</a:t>
            </a:r>
          </a:p>
          <a:p>
            <a:r>
              <a:rPr lang="en-US" b="1" dirty="0">
                <a:solidFill>
                  <a:schemeClr val="accent1">
                    <a:lumMod val="75000"/>
                  </a:schemeClr>
                </a:solidFill>
              </a:rPr>
              <a:t>Council</a:t>
            </a:r>
          </a:p>
        </p:txBody>
      </p:sp>
      <p:cxnSp>
        <p:nvCxnSpPr>
          <p:cNvPr id="18" name="Straight Arrow Connector 17"/>
          <p:cNvCxnSpPr>
            <a:stCxn id="6" idx="2"/>
          </p:cNvCxnSpPr>
          <p:nvPr/>
        </p:nvCxnSpPr>
        <p:spPr>
          <a:xfrm>
            <a:off x="6218633" y="4071099"/>
            <a:ext cx="1734099" cy="6201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6" idx="2"/>
          </p:cNvCxnSpPr>
          <p:nvPr/>
        </p:nvCxnSpPr>
        <p:spPr>
          <a:xfrm>
            <a:off x="6218633" y="4071099"/>
            <a:ext cx="163879" cy="7689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6" idx="2"/>
          </p:cNvCxnSpPr>
          <p:nvPr/>
        </p:nvCxnSpPr>
        <p:spPr>
          <a:xfrm flipH="1">
            <a:off x="4769169" y="4071099"/>
            <a:ext cx="1449464" cy="7386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6" idx="2"/>
          </p:cNvCxnSpPr>
          <p:nvPr/>
        </p:nvCxnSpPr>
        <p:spPr>
          <a:xfrm flipH="1">
            <a:off x="2818919" y="4071099"/>
            <a:ext cx="3399714" cy="7689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6" idx="2"/>
          </p:cNvCxnSpPr>
          <p:nvPr/>
        </p:nvCxnSpPr>
        <p:spPr>
          <a:xfrm flipH="1">
            <a:off x="1154953" y="4071099"/>
            <a:ext cx="5063680" cy="7689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6" idx="2"/>
          </p:cNvCxnSpPr>
          <p:nvPr/>
        </p:nvCxnSpPr>
        <p:spPr>
          <a:xfrm>
            <a:off x="6218633" y="4071099"/>
            <a:ext cx="4296967" cy="7689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8278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10292860" cy="653251"/>
          </a:xfrm>
        </p:spPr>
        <p:txBody>
          <a:bodyPr/>
          <a:lstStyle/>
          <a:p>
            <a:pPr algn="ctr"/>
            <a:r>
              <a:rPr lang="en-US" dirty="0"/>
              <a:t>Councils Structure</a:t>
            </a:r>
            <a:br>
              <a:rPr lang="en-US" dirty="0"/>
            </a:br>
            <a:r>
              <a:rPr lang="en-US" sz="2400" dirty="0">
                <a:hlinkClick r:id="rId2"/>
              </a:rPr>
              <a:t>https://www.lanecc.edu/governance/membership</a:t>
            </a:r>
            <a:endParaRPr lang="en-US" dirty="0"/>
          </a:p>
        </p:txBody>
      </p:sp>
      <p:sp>
        <p:nvSpPr>
          <p:cNvPr id="3" name="Text Placeholder 2"/>
          <p:cNvSpPr>
            <a:spLocks noGrp="1"/>
          </p:cNvSpPr>
          <p:nvPr>
            <p:ph type="body" idx="1"/>
          </p:nvPr>
        </p:nvSpPr>
        <p:spPr>
          <a:xfrm>
            <a:off x="899872" y="2106990"/>
            <a:ext cx="4825157" cy="576262"/>
          </a:xfrm>
        </p:spPr>
        <p:txBody>
          <a:bodyPr/>
          <a:lstStyle/>
          <a:p>
            <a:r>
              <a:rPr lang="en-US" b="1" dirty="0"/>
              <a:t>Representation</a:t>
            </a:r>
          </a:p>
        </p:txBody>
      </p:sp>
      <p:sp>
        <p:nvSpPr>
          <p:cNvPr id="4" name="Content Placeholder 3"/>
          <p:cNvSpPr>
            <a:spLocks noGrp="1"/>
          </p:cNvSpPr>
          <p:nvPr>
            <p:ph sz="half" idx="2"/>
          </p:nvPr>
        </p:nvSpPr>
        <p:spPr>
          <a:xfrm>
            <a:off x="710502" y="2683251"/>
            <a:ext cx="5334038" cy="3978805"/>
          </a:xfrm>
        </p:spPr>
        <p:txBody>
          <a:bodyPr>
            <a:noAutofit/>
          </a:bodyPr>
          <a:lstStyle/>
          <a:p>
            <a:r>
              <a:rPr lang="en-US" b="1" dirty="0"/>
              <a:t>Each council has a charter that defines the purpose, scope of work, and membership.</a:t>
            </a:r>
          </a:p>
          <a:p>
            <a:r>
              <a:rPr lang="en-US" b="1" dirty="0"/>
              <a:t>Appointments should be made by May 15 each year by the stakeholders leadership,  faculty -LCCEA, classified –LCCEF.  Students -ASLCC, may be appointed later. </a:t>
            </a:r>
          </a:p>
          <a:p>
            <a:r>
              <a:rPr lang="en-US" b="1" dirty="0"/>
              <a:t>A two-year term of membership is a goal, but cannot reasonably be mandated.</a:t>
            </a:r>
          </a:p>
          <a:p>
            <a:r>
              <a:rPr lang="en-US" b="1" dirty="0"/>
              <a:t>Members by Position may be considered by each governance council as "ex-officio"</a:t>
            </a:r>
            <a:endParaRPr lang="en-US" dirty="0"/>
          </a:p>
        </p:txBody>
      </p:sp>
      <p:sp>
        <p:nvSpPr>
          <p:cNvPr id="5" name="Text Placeholder 4"/>
          <p:cNvSpPr>
            <a:spLocks noGrp="1"/>
          </p:cNvSpPr>
          <p:nvPr>
            <p:ph type="body" sz="quarter" idx="3"/>
          </p:nvPr>
        </p:nvSpPr>
        <p:spPr>
          <a:xfrm>
            <a:off x="6208710" y="2142066"/>
            <a:ext cx="4825159" cy="576262"/>
          </a:xfrm>
        </p:spPr>
        <p:txBody>
          <a:bodyPr/>
          <a:lstStyle/>
          <a:p>
            <a:r>
              <a:rPr lang="en-US" b="1" dirty="0"/>
              <a:t>Members Responsibilities</a:t>
            </a:r>
          </a:p>
        </p:txBody>
      </p:sp>
      <p:sp>
        <p:nvSpPr>
          <p:cNvPr id="6" name="Content Placeholder 5"/>
          <p:cNvSpPr>
            <a:spLocks noGrp="1"/>
          </p:cNvSpPr>
          <p:nvPr>
            <p:ph sz="quarter" idx="4"/>
          </p:nvPr>
        </p:nvSpPr>
        <p:spPr>
          <a:xfrm>
            <a:off x="6208710" y="2718328"/>
            <a:ext cx="5464734" cy="3943728"/>
          </a:xfrm>
        </p:spPr>
        <p:txBody>
          <a:bodyPr>
            <a:normAutofit lnSpcReduction="10000"/>
          </a:bodyPr>
          <a:lstStyle/>
          <a:p>
            <a:pPr fontAlgn="base"/>
            <a:r>
              <a:rPr lang="en-US" sz="2000" b="1" dirty="0"/>
              <a:t>Consulting with and reporting to their appointing bodies</a:t>
            </a:r>
          </a:p>
          <a:p>
            <a:pPr fontAlgn="base"/>
            <a:r>
              <a:rPr lang="en-US" sz="2000" b="1" dirty="0"/>
              <a:t>Communicating with, representing and bringing issues from their stakeholder group</a:t>
            </a:r>
          </a:p>
          <a:p>
            <a:pPr fontAlgn="base"/>
            <a:r>
              <a:rPr lang="en-US" sz="2000" b="1" dirty="0"/>
              <a:t>Working collaboratively with other council members, and other councils as appropriate, keeping in mind the best interests of the college as a whole</a:t>
            </a:r>
          </a:p>
          <a:p>
            <a:pPr fontAlgn="base"/>
            <a:r>
              <a:rPr lang="en-US" sz="2000" b="1" dirty="0"/>
              <a:t>Fully participating in council work</a:t>
            </a:r>
          </a:p>
          <a:p>
            <a:pPr fontAlgn="base"/>
            <a:r>
              <a:rPr lang="en-US" sz="2000" b="1" dirty="0"/>
              <a:t>Ensuring the council charter is followed</a:t>
            </a:r>
          </a:p>
          <a:p>
            <a:endParaRPr lang="en-US" dirty="0"/>
          </a:p>
        </p:txBody>
      </p:sp>
    </p:spTree>
    <p:extLst>
      <p:ext uri="{BB962C8B-B14F-4D97-AF65-F5344CB8AC3E}">
        <p14:creationId xmlns:p14="http://schemas.microsoft.com/office/powerpoint/2010/main" val="3228470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94514" y="510639"/>
            <a:ext cx="6543304" cy="5985164"/>
          </a:xfrm>
        </p:spPr>
        <p:txBody>
          <a:bodyPr>
            <a:normAutofit fontScale="92500" lnSpcReduction="20000"/>
          </a:bodyPr>
          <a:lstStyle/>
          <a:p>
            <a:pPr marL="0" indent="0" fontAlgn="base">
              <a:buNone/>
            </a:pPr>
            <a:endParaRPr lang="en-US" dirty="0"/>
          </a:p>
          <a:p>
            <a:pPr fontAlgn="base"/>
            <a:r>
              <a:rPr lang="en-US" sz="2200" b="1" dirty="0"/>
              <a:t>Three defined member roles: a chair, a vice-chair*, and a liaison to the College Council. One of the officers or a designated council member shall serve as a liaison to College Council. </a:t>
            </a:r>
          </a:p>
          <a:p>
            <a:pPr fontAlgn="base"/>
            <a:r>
              <a:rPr lang="en-US" sz="2200" b="1" dirty="0"/>
              <a:t>The chair and vice-chair are full members of the council. </a:t>
            </a:r>
          </a:p>
          <a:p>
            <a:pPr fontAlgn="base"/>
            <a:r>
              <a:rPr lang="en-US" sz="2200" b="1" dirty="0"/>
              <a:t>Chairs shall be faculty, classified staff or students.</a:t>
            </a:r>
          </a:p>
          <a:p>
            <a:pPr fontAlgn="base"/>
            <a:r>
              <a:rPr lang="en-US" sz="2200" b="1" dirty="0"/>
              <a:t>The chair is elected by the full council membership for a one-year term.</a:t>
            </a:r>
          </a:p>
          <a:p>
            <a:pPr fontAlgn="base"/>
            <a:r>
              <a:rPr lang="en-US" sz="2200" b="1" dirty="0"/>
              <a:t>Chair may fully participate in Council discussions.  In the event the chair's participation undermines discussion, the chair will pass facilitation to the vice chair or other member.</a:t>
            </a:r>
          </a:p>
          <a:p>
            <a:pPr fontAlgn="base"/>
            <a:r>
              <a:rPr lang="en-US" sz="2200" b="1" dirty="0"/>
              <a:t>Chair facilitates meetings with aid from vice chair when needed.  </a:t>
            </a:r>
          </a:p>
          <a:p>
            <a:pPr fontAlgn="base"/>
            <a:r>
              <a:rPr lang="en-US" sz="2200" b="1" dirty="0"/>
              <a:t>Vice chair is an administrator with authority and responsibility for that area and is identified by the administration.</a:t>
            </a:r>
          </a:p>
          <a:p>
            <a:endParaRPr lang="en-US" sz="2400" dirty="0"/>
          </a:p>
        </p:txBody>
      </p:sp>
      <p:sp>
        <p:nvSpPr>
          <p:cNvPr id="4" name="Text Placeholder 3"/>
          <p:cNvSpPr>
            <a:spLocks noGrp="1"/>
          </p:cNvSpPr>
          <p:nvPr>
            <p:ph type="body" sz="half" idx="2"/>
          </p:nvPr>
        </p:nvSpPr>
        <p:spPr>
          <a:xfrm>
            <a:off x="1154955" y="1946788"/>
            <a:ext cx="3623522" cy="4078092"/>
          </a:xfrm>
        </p:spPr>
        <p:txBody>
          <a:bodyPr/>
          <a:lstStyle/>
          <a:p>
            <a:r>
              <a:rPr lang="en-US" dirty="0"/>
              <a:t> </a:t>
            </a:r>
          </a:p>
        </p:txBody>
      </p:sp>
      <p:sp>
        <p:nvSpPr>
          <p:cNvPr id="5" name="Title 4"/>
          <p:cNvSpPr>
            <a:spLocks noGrp="1"/>
          </p:cNvSpPr>
          <p:nvPr>
            <p:ph type="title"/>
          </p:nvPr>
        </p:nvSpPr>
        <p:spPr>
          <a:xfrm>
            <a:off x="1090073" y="1514168"/>
            <a:ext cx="3196791" cy="2536722"/>
          </a:xfrm>
        </p:spPr>
        <p:txBody>
          <a:bodyPr/>
          <a:lstStyle/>
          <a:p>
            <a:r>
              <a:rPr lang="en-US" sz="5400" dirty="0"/>
              <a:t>Officers </a:t>
            </a:r>
            <a:br>
              <a:rPr lang="en-US" sz="5400" dirty="0"/>
            </a:br>
            <a:r>
              <a:rPr lang="en-US" sz="5400" dirty="0"/>
              <a:t>of the </a:t>
            </a:r>
            <a:br>
              <a:rPr lang="en-US" sz="5400" dirty="0"/>
            </a:br>
            <a:r>
              <a:rPr lang="en-US" sz="5400" dirty="0"/>
              <a:t>Councils</a:t>
            </a:r>
          </a:p>
        </p:txBody>
      </p:sp>
    </p:spTree>
    <p:extLst>
      <p:ext uri="{BB962C8B-B14F-4D97-AF65-F5344CB8AC3E}">
        <p14:creationId xmlns:p14="http://schemas.microsoft.com/office/powerpoint/2010/main" val="5855717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1076</TotalTime>
  <Words>1041</Words>
  <Application>Microsoft Macintosh PowerPoint</Application>
  <PresentationFormat>Widescreen</PresentationFormat>
  <Paragraphs>122</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Century Gothic</vt:lpstr>
      <vt:lpstr>Comic Sans MS</vt:lpstr>
      <vt:lpstr>Wingdings</vt:lpstr>
      <vt:lpstr>Wingdings 3</vt:lpstr>
      <vt:lpstr>Ion Boardroom</vt:lpstr>
      <vt:lpstr>LCC SHARED GOVERNANCE SYSTEM</vt:lpstr>
      <vt:lpstr>History</vt:lpstr>
      <vt:lpstr>Board Policy 325</vt:lpstr>
      <vt:lpstr>BOARD POLICY 325 Board shall evaluate governance based on:</vt:lpstr>
      <vt:lpstr>Focus of the Governance System</vt:lpstr>
      <vt:lpstr>Policies are formal statements of principles or rules that members of LCC are expected to follow </vt:lpstr>
      <vt:lpstr>DESIGN</vt:lpstr>
      <vt:lpstr>Councils Structure https://www.lanecc.edu/governance/membership</vt:lpstr>
      <vt:lpstr>Officers  of the  Councils</vt:lpstr>
      <vt:lpstr>Chair and Vice Chair Responsibilities</vt:lpstr>
      <vt:lpstr>MEETINGS STRUCTURE</vt:lpstr>
      <vt:lpstr>MEETINGS STRUCTURE</vt:lpstr>
      <vt:lpstr>MEETINGS STRUCTURE</vt:lpstr>
      <vt:lpstr>MEETING STRUCTURE Miscellaneous </vt:lpstr>
      <vt:lpstr>PowerPoint Presentation</vt:lpstr>
    </vt:vector>
  </TitlesOfParts>
  <Company>Lane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LCC Governance Review</dc:title>
  <dc:creator>HamiltonM</dc:creator>
  <cp:lastModifiedBy>Microsoft Office User</cp:lastModifiedBy>
  <cp:revision>60</cp:revision>
  <dcterms:created xsi:type="dcterms:W3CDTF">2018-05-01T19:29:53Z</dcterms:created>
  <dcterms:modified xsi:type="dcterms:W3CDTF">2020-10-07T20:05:26Z</dcterms:modified>
</cp:coreProperties>
</file>