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_rels/drawing1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.jpeg" ContentType="image/jpeg"/>
  <Override PartName="/ppt/media/image9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11.png" ContentType="image/png"/>
  <Override PartName="/ppt/media/image5.jpeg" ContentType="image/jpeg"/>
  <Override PartName="/ppt/media/image6.png" ContentType="image/png"/>
  <Override PartName="/ppt/media/image8.jpeg" ContentType="image/jpeg"/>
  <Override PartName="/ppt/media/image7.jpeg" ContentType="image/jpeg"/>
  <Override PartName="/ppt/media/image10.jpeg" ContentType="image/jpeg"/>
  <Override PartName="/ppt/media/image12.png" ContentType="image/png"/>
  <Override PartName="/ppt/media/image18.jpeg" ContentType="image/jpeg"/>
  <Override PartName="/ppt/media/image24.wmf" ContentType="image/x-wmf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9.png" ContentType="image/png"/>
  <Override PartName="/ppt/media/image20.png" ContentType="image/png"/>
  <Override PartName="/ppt/media/image21.jpeg" ContentType="image/jpeg"/>
  <Override PartName="/ppt/media/OOXDiagramDrawingRels1_0.jpeg" ContentType="image/jpeg"/>
  <Override PartName="/ppt/media/image22.jpeg" ContentType="image/jpeg"/>
  <Override PartName="/ppt/media/image23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
</Relationships>
</file>

<file path=ppt/diagrams/_rels/drawing1.xml.rels><?xml version="1.0" encoding="UTF-8"?>
<Relationships xmlns="http://schemas.openxmlformats.org/package/2006/relationships"><Relationship Id="rId1" Type="http://schemas.openxmlformats.org/officeDocument/2006/relationships/image" Target="../media/OOXDiagramDrawingRels1_0.jpeg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9CC38D-8CEF-8844-82A7-F0F4B1B0DD3F}" type="doc">
      <dgm:prSet loTypeId="urn:microsoft.com/office/officeart/2005/8/layout/vProcess5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914E086-8A8E-B64F-83B5-7FA548861C4C}">
      <dgm:prSet phldrT="[Text]" custT="1"/>
      <dgm:spPr/>
      <dgm:t>
        <a:bodyPr/>
        <a:lstStyle/>
        <a:p>
          <a:r>
            <a:rPr lang="en-US" sz="1200" b="1" dirty="0" smtClean="0"/>
            <a:t>COMPLAINT</a:t>
          </a:r>
          <a:endParaRPr lang="en-US" sz="1200" b="1" dirty="0"/>
        </a:p>
      </dgm:t>
    </dgm:pt>
    <dgm:pt modelId="{B8DE5F9A-43A5-EE45-9D29-DD92760EA0FA}" type="parTrans" cxnId="{F2D44599-C78E-7B4C-96E4-134F561A1922}">
      <dgm:prSet/>
      <dgm:spPr/>
      <dgm:t>
        <a:bodyPr/>
        <a:lstStyle/>
        <a:p>
          <a:endParaRPr lang="en-US"/>
        </a:p>
      </dgm:t>
    </dgm:pt>
    <dgm:pt modelId="{9205FD0A-5613-264A-B821-B6C100FEBF3B}" type="sibTrans" cxnId="{F2D44599-C78E-7B4C-96E4-134F561A1922}">
      <dgm:prSet/>
      <dgm:spPr/>
      <dgm:t>
        <a:bodyPr/>
        <a:lstStyle/>
        <a:p>
          <a:endParaRPr lang="en-US"/>
        </a:p>
      </dgm:t>
    </dgm:pt>
    <dgm:pt modelId="{0C0444E9-AB82-6647-8432-FA60D240FEE9}">
      <dgm:prSet phldrT="[Text]" custT="1"/>
      <dgm:spPr/>
      <dgm:t>
        <a:bodyPr/>
        <a:lstStyle/>
        <a:p>
          <a:r>
            <a:rPr lang="en-US" sz="1200" dirty="0" smtClean="0"/>
            <a:t>Students of Concern</a:t>
          </a:r>
          <a:endParaRPr lang="en-US" sz="1200" dirty="0"/>
        </a:p>
      </dgm:t>
    </dgm:pt>
    <dgm:pt modelId="{9B9B9A74-760C-1B40-B79C-C5A0C1BD368C}" type="parTrans" cxnId="{73E4C0D5-A362-7240-8617-64DF5DFBA0E3}">
      <dgm:prSet/>
      <dgm:spPr/>
      <dgm:t>
        <a:bodyPr/>
        <a:lstStyle/>
        <a:p>
          <a:endParaRPr lang="en-US"/>
        </a:p>
      </dgm:t>
    </dgm:pt>
    <dgm:pt modelId="{3C8059B5-7B12-7C48-85C8-CF056483B1D4}" type="sibTrans" cxnId="{73E4C0D5-A362-7240-8617-64DF5DFBA0E3}">
      <dgm:prSet/>
      <dgm:spPr/>
      <dgm:t>
        <a:bodyPr/>
        <a:lstStyle/>
        <a:p>
          <a:endParaRPr lang="en-US"/>
        </a:p>
      </dgm:t>
    </dgm:pt>
    <dgm:pt modelId="{6722F9CF-A8F1-404A-8E55-871A8B8F6C23}">
      <dgm:prSet phldrT="[Text]" custT="1"/>
      <dgm:spPr/>
      <dgm:t>
        <a:bodyPr/>
        <a:lstStyle/>
        <a:p>
          <a:r>
            <a:rPr lang="en-US" sz="1200" dirty="0" smtClean="0"/>
            <a:t>Public Safety</a:t>
          </a:r>
          <a:endParaRPr lang="en-US" sz="1200" dirty="0"/>
        </a:p>
      </dgm:t>
    </dgm:pt>
    <dgm:pt modelId="{D910D0A8-57E9-4140-BBA2-43C68327B552}" type="parTrans" cxnId="{C238AF38-111F-E840-B987-2B8593D581AB}">
      <dgm:prSet/>
      <dgm:spPr/>
      <dgm:t>
        <a:bodyPr/>
        <a:lstStyle/>
        <a:p>
          <a:endParaRPr lang="en-US"/>
        </a:p>
      </dgm:t>
    </dgm:pt>
    <dgm:pt modelId="{C3FC85EB-5D03-114D-AA0F-FB07D3CAE19F}" type="sibTrans" cxnId="{C238AF38-111F-E840-B987-2B8593D581AB}">
      <dgm:prSet/>
      <dgm:spPr/>
      <dgm:t>
        <a:bodyPr/>
        <a:lstStyle/>
        <a:p>
          <a:endParaRPr lang="en-US"/>
        </a:p>
      </dgm:t>
    </dgm:pt>
    <dgm:pt modelId="{7233F0B0-322C-224D-8FE8-071D07A22FA2}">
      <dgm:prSet phldrT="[Text]" custT="1"/>
      <dgm:spPr/>
      <dgm:t>
        <a:bodyPr/>
        <a:lstStyle/>
        <a:p>
          <a:r>
            <a:rPr lang="en-US" sz="1200" b="1" dirty="0" smtClean="0"/>
            <a:t>INVESTIGATION</a:t>
          </a:r>
          <a:endParaRPr lang="en-US" sz="1200" b="1" dirty="0"/>
        </a:p>
      </dgm:t>
    </dgm:pt>
    <dgm:pt modelId="{A4E7965C-4C70-3348-8E59-A2BC3E0E05AA}" type="parTrans" cxnId="{16ED521C-80A1-1848-8827-7C1453A73B7C}">
      <dgm:prSet/>
      <dgm:spPr/>
      <dgm:t>
        <a:bodyPr/>
        <a:lstStyle/>
        <a:p>
          <a:endParaRPr lang="en-US"/>
        </a:p>
      </dgm:t>
    </dgm:pt>
    <dgm:pt modelId="{621515CA-FE06-3B4F-B220-844940C2C6AB}" type="sibTrans" cxnId="{16ED521C-80A1-1848-8827-7C1453A73B7C}">
      <dgm:prSet/>
      <dgm:spPr/>
      <dgm:t>
        <a:bodyPr/>
        <a:lstStyle/>
        <a:p>
          <a:endParaRPr lang="en-US"/>
        </a:p>
      </dgm:t>
    </dgm:pt>
    <dgm:pt modelId="{667ABE6F-4F0F-334A-922E-63D920C270A6}">
      <dgm:prSet phldrT="[Text]" custT="1"/>
      <dgm:spPr/>
      <dgm:t>
        <a:bodyPr/>
        <a:lstStyle/>
        <a:p>
          <a:r>
            <a:rPr lang="en-US" sz="1100" dirty="0" smtClean="0"/>
            <a:t>Investigate what occurred</a:t>
          </a:r>
          <a:endParaRPr lang="en-US" sz="1100" dirty="0"/>
        </a:p>
      </dgm:t>
    </dgm:pt>
    <dgm:pt modelId="{ABD5D1A3-5360-4940-8A3A-B36884A33910}" type="parTrans" cxnId="{3E9A9E35-1BC1-0A44-8204-53A39F941784}">
      <dgm:prSet/>
      <dgm:spPr/>
      <dgm:t>
        <a:bodyPr/>
        <a:lstStyle/>
        <a:p>
          <a:endParaRPr lang="en-US"/>
        </a:p>
      </dgm:t>
    </dgm:pt>
    <dgm:pt modelId="{1514127B-EF84-A140-8A6A-BF422AE5D9C3}" type="sibTrans" cxnId="{3E9A9E35-1BC1-0A44-8204-53A39F941784}">
      <dgm:prSet/>
      <dgm:spPr/>
      <dgm:t>
        <a:bodyPr/>
        <a:lstStyle/>
        <a:p>
          <a:endParaRPr lang="en-US"/>
        </a:p>
      </dgm:t>
    </dgm:pt>
    <dgm:pt modelId="{A3DF112E-33CD-5F41-BE59-B9D28CBEF43C}">
      <dgm:prSet phldrT="[Text]" custT="1"/>
      <dgm:spPr/>
      <dgm:t>
        <a:bodyPr/>
        <a:lstStyle/>
        <a:p>
          <a:r>
            <a:rPr lang="en-US" sz="1200" b="1" dirty="0" smtClean="0"/>
            <a:t>FINDINGS</a:t>
          </a:r>
          <a:endParaRPr lang="en-US" sz="1200" b="1" dirty="0"/>
        </a:p>
      </dgm:t>
    </dgm:pt>
    <dgm:pt modelId="{E74E6DA5-B120-A846-88F1-FDE0F3CE7B84}" type="parTrans" cxnId="{19AA8C0E-4831-2D44-B0A8-D309169CA3CE}">
      <dgm:prSet/>
      <dgm:spPr/>
      <dgm:t>
        <a:bodyPr/>
        <a:lstStyle/>
        <a:p>
          <a:endParaRPr lang="en-US"/>
        </a:p>
      </dgm:t>
    </dgm:pt>
    <dgm:pt modelId="{5B923C0B-56DE-3046-A550-7312ACBA66CB}" type="sibTrans" cxnId="{19AA8C0E-4831-2D44-B0A8-D309169CA3CE}">
      <dgm:prSet/>
      <dgm:spPr/>
      <dgm:t>
        <a:bodyPr/>
        <a:lstStyle/>
        <a:p>
          <a:endParaRPr lang="en-US"/>
        </a:p>
      </dgm:t>
    </dgm:pt>
    <dgm:pt modelId="{08B0407A-D1A0-774F-A557-F154147E5CCA}">
      <dgm:prSet phldrT="[Text]" custT="1"/>
      <dgm:spPr/>
      <dgm:t>
        <a:bodyPr/>
        <a:lstStyle/>
        <a:p>
          <a:r>
            <a:rPr lang="en-US" sz="1200" dirty="0" smtClean="0"/>
            <a:t>T9 Coordinator</a:t>
          </a:r>
          <a:endParaRPr lang="en-US" sz="1200" dirty="0"/>
        </a:p>
      </dgm:t>
    </dgm:pt>
    <dgm:pt modelId="{48AFF8B2-AFBA-744B-A6C2-EEB2055CCEE2}" type="parTrans" cxnId="{E506BEF8-D63F-E74D-BBAB-06FE99BC9046}">
      <dgm:prSet/>
      <dgm:spPr/>
      <dgm:t>
        <a:bodyPr/>
        <a:lstStyle/>
        <a:p>
          <a:endParaRPr lang="en-US"/>
        </a:p>
      </dgm:t>
    </dgm:pt>
    <dgm:pt modelId="{65B1439C-8487-944B-9A01-5545569C1DB7}" type="sibTrans" cxnId="{E506BEF8-D63F-E74D-BBAB-06FE99BC9046}">
      <dgm:prSet/>
      <dgm:spPr/>
      <dgm:t>
        <a:bodyPr/>
        <a:lstStyle/>
        <a:p>
          <a:endParaRPr lang="en-US"/>
        </a:p>
      </dgm:t>
    </dgm:pt>
    <dgm:pt modelId="{7194E419-B4FE-9F4E-B186-E175AE8FBF6E}">
      <dgm:prSet custT="1"/>
      <dgm:spPr/>
      <dgm:t>
        <a:bodyPr/>
        <a:lstStyle/>
        <a:p>
          <a:r>
            <a:rPr lang="en-US" sz="1100" dirty="0" smtClean="0"/>
            <a:t>Take prompt and effective action to end the harassment</a:t>
          </a:r>
        </a:p>
      </dgm:t>
    </dgm:pt>
    <dgm:pt modelId="{11DC9198-4D63-8241-89D0-BAB24ED3A248}" type="parTrans" cxnId="{3AE86962-2D2B-7B48-9F95-F14550ECACBA}">
      <dgm:prSet/>
      <dgm:spPr/>
      <dgm:t>
        <a:bodyPr/>
        <a:lstStyle/>
        <a:p>
          <a:endParaRPr lang="en-US"/>
        </a:p>
      </dgm:t>
    </dgm:pt>
    <dgm:pt modelId="{A16C20EB-4821-664E-A552-6D501883DA08}" type="sibTrans" cxnId="{3AE86962-2D2B-7B48-9F95-F14550ECACBA}">
      <dgm:prSet/>
      <dgm:spPr/>
      <dgm:t>
        <a:bodyPr/>
        <a:lstStyle/>
        <a:p>
          <a:endParaRPr lang="en-US"/>
        </a:p>
      </dgm:t>
    </dgm:pt>
    <dgm:pt modelId="{D5D98E80-A866-A64B-8F9D-6D3194E3BAAB}">
      <dgm:prSet custT="1"/>
      <dgm:spPr/>
      <dgm:t>
        <a:bodyPr/>
        <a:lstStyle/>
        <a:p>
          <a:r>
            <a:rPr lang="en-US" sz="1100" dirty="0" smtClean="0"/>
            <a:t>Prevent the recurrence </a:t>
          </a:r>
          <a:endParaRPr lang="en-US" sz="1100" dirty="0"/>
        </a:p>
      </dgm:t>
    </dgm:pt>
    <dgm:pt modelId="{95085626-2CA0-D044-8997-28305051FD7F}" type="parTrans" cxnId="{6BE03E32-B4DC-4248-8031-5506F91A52A6}">
      <dgm:prSet/>
      <dgm:spPr/>
      <dgm:t>
        <a:bodyPr/>
        <a:lstStyle/>
        <a:p>
          <a:endParaRPr lang="en-US"/>
        </a:p>
      </dgm:t>
    </dgm:pt>
    <dgm:pt modelId="{5425A4CB-86DF-1A44-BE01-0F78AC5D8478}" type="sibTrans" cxnId="{6BE03E32-B4DC-4248-8031-5506F91A52A6}">
      <dgm:prSet/>
      <dgm:spPr/>
      <dgm:t>
        <a:bodyPr/>
        <a:lstStyle/>
        <a:p>
          <a:endParaRPr lang="en-US"/>
        </a:p>
      </dgm:t>
    </dgm:pt>
    <dgm:pt modelId="{EBFAC340-DBAF-9442-9784-05065DE54CE1}">
      <dgm:prSet phldrT="[Text]" custT="1"/>
      <dgm:spPr/>
      <dgm:t>
        <a:bodyPr/>
        <a:lstStyle/>
        <a:p>
          <a:r>
            <a:rPr lang="en-US" sz="1200" dirty="0" smtClean="0"/>
            <a:t>Responsible</a:t>
          </a:r>
          <a:endParaRPr lang="en-US" sz="1200" dirty="0"/>
        </a:p>
      </dgm:t>
    </dgm:pt>
    <dgm:pt modelId="{5C830576-D11F-204B-BCF9-460447D93021}" type="parTrans" cxnId="{BD4C07D2-4571-DB40-9047-C415710E1C81}">
      <dgm:prSet/>
      <dgm:spPr/>
      <dgm:t>
        <a:bodyPr/>
        <a:lstStyle/>
        <a:p>
          <a:endParaRPr lang="en-US"/>
        </a:p>
      </dgm:t>
    </dgm:pt>
    <dgm:pt modelId="{E9498DB1-A1EB-6F4E-A629-3AD2005EEF9A}" type="sibTrans" cxnId="{BD4C07D2-4571-DB40-9047-C415710E1C81}">
      <dgm:prSet/>
      <dgm:spPr/>
      <dgm:t>
        <a:bodyPr/>
        <a:lstStyle/>
        <a:p>
          <a:endParaRPr lang="en-US"/>
        </a:p>
      </dgm:t>
    </dgm:pt>
    <dgm:pt modelId="{B10D78F7-7DED-5142-AA6F-28361024B957}">
      <dgm:prSet phldrT="[Text]" custT="1"/>
      <dgm:spPr/>
      <dgm:t>
        <a:bodyPr/>
        <a:lstStyle/>
        <a:p>
          <a:r>
            <a:rPr lang="en-US" sz="1200" dirty="0" smtClean="0"/>
            <a:t>Not responsible</a:t>
          </a:r>
        </a:p>
        <a:p>
          <a:endParaRPr lang="en-US" sz="1000" dirty="0"/>
        </a:p>
      </dgm:t>
    </dgm:pt>
    <dgm:pt modelId="{2BC1E444-7A1B-954D-BF30-C94BB3E7652F}" type="parTrans" cxnId="{DF559A73-47E8-5241-BA44-DBDFAEE95A3A}">
      <dgm:prSet/>
      <dgm:spPr/>
      <dgm:t>
        <a:bodyPr/>
        <a:lstStyle/>
        <a:p>
          <a:endParaRPr lang="en-US"/>
        </a:p>
      </dgm:t>
    </dgm:pt>
    <dgm:pt modelId="{E80D07A3-445B-B44B-91B9-2C8E1D5AB0FF}" type="sibTrans" cxnId="{DF559A73-47E8-5241-BA44-DBDFAEE95A3A}">
      <dgm:prSet/>
      <dgm:spPr/>
      <dgm:t>
        <a:bodyPr/>
        <a:lstStyle/>
        <a:p>
          <a:endParaRPr lang="en-US"/>
        </a:p>
      </dgm:t>
    </dgm:pt>
    <dgm:pt modelId="{F8A50A22-49A2-6049-B662-3BB26AD2AE05}">
      <dgm:prSet custT="1"/>
      <dgm:spPr/>
      <dgm:t>
        <a:bodyPr/>
        <a:lstStyle/>
        <a:p>
          <a:r>
            <a:rPr lang="en-US" sz="1400" b="1" dirty="0" smtClean="0"/>
            <a:t>APPEALS</a:t>
          </a:r>
          <a:endParaRPr lang="en-US" sz="1400" b="1" dirty="0"/>
        </a:p>
      </dgm:t>
    </dgm:pt>
    <dgm:pt modelId="{83F212FB-74C2-1249-ADC7-ACE840111C1E}" type="parTrans" cxnId="{4CC01732-CC34-F348-86E8-D66E852BD7E0}">
      <dgm:prSet/>
      <dgm:spPr/>
      <dgm:t>
        <a:bodyPr/>
        <a:lstStyle/>
        <a:p>
          <a:endParaRPr lang="en-US"/>
        </a:p>
      </dgm:t>
    </dgm:pt>
    <dgm:pt modelId="{6BCEFCDB-60DA-104F-BEBC-4E8F01473770}" type="sibTrans" cxnId="{4CC01732-CC34-F348-86E8-D66E852BD7E0}">
      <dgm:prSet/>
      <dgm:spPr/>
      <dgm:t>
        <a:bodyPr/>
        <a:lstStyle/>
        <a:p>
          <a:endParaRPr lang="en-US"/>
        </a:p>
      </dgm:t>
    </dgm:pt>
    <dgm:pt modelId="{49673757-50DC-F245-98C7-BC40BE6E76BF}">
      <dgm:prSet custT="1"/>
      <dgm:spPr/>
      <dgm:t>
        <a:bodyPr/>
        <a:lstStyle/>
        <a:p>
          <a:r>
            <a:rPr lang="en-US" sz="1400" b="1" dirty="0" smtClean="0"/>
            <a:t>FINAL OUTCOME</a:t>
          </a:r>
          <a:endParaRPr lang="en-US" sz="1400" b="1" dirty="0"/>
        </a:p>
      </dgm:t>
    </dgm:pt>
    <dgm:pt modelId="{F6A87426-A94A-884A-9149-682D49A8BB1D}" type="parTrans" cxnId="{F1A43DD3-A13D-1845-9C35-C7CB9A409BFA}">
      <dgm:prSet/>
      <dgm:spPr/>
      <dgm:t>
        <a:bodyPr/>
        <a:lstStyle/>
        <a:p>
          <a:endParaRPr lang="en-US"/>
        </a:p>
      </dgm:t>
    </dgm:pt>
    <dgm:pt modelId="{2729662E-F7AB-FB45-AB1A-62CFC89D89C5}" type="sibTrans" cxnId="{F1A43DD3-A13D-1845-9C35-C7CB9A409BFA}">
      <dgm:prSet/>
      <dgm:spPr/>
      <dgm:t>
        <a:bodyPr/>
        <a:lstStyle/>
        <a:p>
          <a:endParaRPr lang="en-US"/>
        </a:p>
      </dgm:t>
    </dgm:pt>
    <dgm:pt modelId="{A5BCC830-2D39-B745-9635-4CAA7FD4134B}">
      <dgm:prSet custT="1"/>
      <dgm:spPr/>
      <dgm:t>
        <a:bodyPr/>
        <a:lstStyle/>
        <a:p>
          <a:r>
            <a:rPr lang="en-US" sz="1100" dirty="0" smtClean="0"/>
            <a:t>Remedy the effects</a:t>
          </a:r>
        </a:p>
      </dgm:t>
    </dgm:pt>
    <dgm:pt modelId="{4EBED904-98F3-0540-B04D-A0146359CF15}" type="parTrans" cxnId="{D44A553A-DC37-EC4F-9D9E-1A4951F1DA96}">
      <dgm:prSet/>
      <dgm:spPr/>
      <dgm:t>
        <a:bodyPr/>
        <a:lstStyle/>
        <a:p>
          <a:endParaRPr lang="en-US"/>
        </a:p>
      </dgm:t>
    </dgm:pt>
    <dgm:pt modelId="{8EC237CC-C499-1741-AD9E-316A1A9D7A81}" type="sibTrans" cxnId="{D44A553A-DC37-EC4F-9D9E-1A4951F1DA96}">
      <dgm:prSet/>
      <dgm:spPr/>
      <dgm:t>
        <a:bodyPr/>
        <a:lstStyle/>
        <a:p>
          <a:endParaRPr lang="en-US"/>
        </a:p>
      </dgm:t>
    </dgm:pt>
    <dgm:pt modelId="{C6F164C1-88F1-A54B-A1D1-DDC71D5BB4FF}" type="pres">
      <dgm:prSet presAssocID="{6F9CC38D-8CEF-8844-82A7-F0F4B1B0DD3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B10C76-7C0A-024D-A20B-FAEFCC1BEA04}" type="pres">
      <dgm:prSet presAssocID="{6F9CC38D-8CEF-8844-82A7-F0F4B1B0DD3F}" presName="dummyMaxCanvas" presStyleCnt="0">
        <dgm:presLayoutVars/>
      </dgm:prSet>
      <dgm:spPr/>
    </dgm:pt>
    <dgm:pt modelId="{BA8F8801-5EB1-6147-9457-1919AA7DACD9}" type="pres">
      <dgm:prSet presAssocID="{6F9CC38D-8CEF-8844-82A7-F0F4B1B0DD3F}" presName="FiveNodes_1" presStyleLbl="node1" presStyleIdx="0" presStyleCnt="5" custScaleY="116079" custLinFactNeighborX="-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D770D7-ACE7-074D-B474-A8A5BB114E49}" type="pres">
      <dgm:prSet presAssocID="{6F9CC38D-8CEF-8844-82A7-F0F4B1B0DD3F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37226D-0CB5-6C44-9BC9-F3914C80DECC}" type="pres">
      <dgm:prSet presAssocID="{6F9CC38D-8CEF-8844-82A7-F0F4B1B0DD3F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1525CE-FC2C-F741-807D-2D35CE332A42}" type="pres">
      <dgm:prSet presAssocID="{6F9CC38D-8CEF-8844-82A7-F0F4B1B0DD3F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E7345E-6364-7141-B3D3-0B0D58FE3D90}" type="pres">
      <dgm:prSet presAssocID="{6F9CC38D-8CEF-8844-82A7-F0F4B1B0DD3F}" presName="FiveNodes_5" presStyleLbl="node1" presStyleIdx="4" presStyleCnt="5" custLinFactNeighborX="0" custLinFactNeighborY="-40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105AA-7389-564A-8826-DE7F057EB8D3}" type="pres">
      <dgm:prSet presAssocID="{6F9CC38D-8CEF-8844-82A7-F0F4B1B0DD3F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BBE8AB-261F-7541-8C07-3672F9583D68}" type="pres">
      <dgm:prSet presAssocID="{6F9CC38D-8CEF-8844-82A7-F0F4B1B0DD3F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D4860-0036-F84C-B674-DD689D629FEE}" type="pres">
      <dgm:prSet presAssocID="{6F9CC38D-8CEF-8844-82A7-F0F4B1B0DD3F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FD1757-D6FE-1B41-B043-4588187B1B9B}" type="pres">
      <dgm:prSet presAssocID="{6F9CC38D-8CEF-8844-82A7-F0F4B1B0DD3F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0A0490-F482-9D43-93F3-65BCEA6E3F1F}" type="pres">
      <dgm:prSet presAssocID="{6F9CC38D-8CEF-8844-82A7-F0F4B1B0DD3F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A3A83-FE68-1546-841C-99FDF6215B87}" type="pres">
      <dgm:prSet presAssocID="{6F9CC38D-8CEF-8844-82A7-F0F4B1B0DD3F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34662A-BB8E-924C-AA8D-08DBFF314BC2}" type="pres">
      <dgm:prSet presAssocID="{6F9CC38D-8CEF-8844-82A7-F0F4B1B0DD3F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3560BB-50BD-8441-BD15-323F0EAC0BED}" type="pres">
      <dgm:prSet presAssocID="{6F9CC38D-8CEF-8844-82A7-F0F4B1B0DD3F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0946C0-832F-4543-98E4-8885B1BBB324}" type="pres">
      <dgm:prSet presAssocID="{6F9CC38D-8CEF-8844-82A7-F0F4B1B0DD3F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4E1D40-FBF2-DA4C-8188-4894A37EC9C9}" type="presOf" srcId="{08B0407A-D1A0-774F-A557-F154147E5CCA}" destId="{BA8F8801-5EB1-6147-9457-1919AA7DACD9}" srcOrd="0" destOrd="3" presId="urn:microsoft.com/office/officeart/2005/8/layout/vProcess5"/>
    <dgm:cxn modelId="{E9AD1C64-B12C-E44D-A691-F3F916C033A0}" type="presOf" srcId="{0C0444E9-AB82-6647-8432-FA60D240FEE9}" destId="{EB0A0490-F482-9D43-93F3-65BCEA6E3F1F}" srcOrd="1" destOrd="1" presId="urn:microsoft.com/office/officeart/2005/8/layout/vProcess5"/>
    <dgm:cxn modelId="{89B51E15-5449-B54E-A8A0-FFF90D41515E}" type="presOf" srcId="{F8A50A22-49A2-6049-B662-3BB26AD2AE05}" destId="{AA1525CE-FC2C-F741-807D-2D35CE332A42}" srcOrd="0" destOrd="0" presId="urn:microsoft.com/office/officeart/2005/8/layout/vProcess5"/>
    <dgm:cxn modelId="{16ED521C-80A1-1848-8827-7C1453A73B7C}" srcId="{6F9CC38D-8CEF-8844-82A7-F0F4B1B0DD3F}" destId="{7233F0B0-322C-224D-8FE8-071D07A22FA2}" srcOrd="1" destOrd="0" parTransId="{A4E7965C-4C70-3348-8E59-A2BC3E0E05AA}" sibTransId="{621515CA-FE06-3B4F-B220-844940C2C6AB}"/>
    <dgm:cxn modelId="{521F7C78-8489-6F44-9512-504C479AFFF2}" type="presOf" srcId="{08B0407A-D1A0-774F-A557-F154147E5CCA}" destId="{EB0A0490-F482-9D43-93F3-65BCEA6E3F1F}" srcOrd="1" destOrd="3" presId="urn:microsoft.com/office/officeart/2005/8/layout/vProcess5"/>
    <dgm:cxn modelId="{4FB46DD2-64EE-3B4E-A2DB-E7E585E31C31}" type="presOf" srcId="{C914E086-8A8E-B64F-83B5-7FA548861C4C}" destId="{EB0A0490-F482-9D43-93F3-65BCEA6E3F1F}" srcOrd="1" destOrd="0" presId="urn:microsoft.com/office/officeart/2005/8/layout/vProcess5"/>
    <dgm:cxn modelId="{6BE03E32-B4DC-4248-8031-5506F91A52A6}" srcId="{7233F0B0-322C-224D-8FE8-071D07A22FA2}" destId="{D5D98E80-A866-A64B-8F9D-6D3194E3BAAB}" srcOrd="3" destOrd="0" parTransId="{95085626-2CA0-D044-8997-28305051FD7F}" sibTransId="{5425A4CB-86DF-1A44-BE01-0F78AC5D8478}"/>
    <dgm:cxn modelId="{AE6F8D40-DCAD-D945-B531-5181D0C9D77F}" type="presOf" srcId="{6722F9CF-A8F1-404A-8E55-871A8B8F6C23}" destId="{BA8F8801-5EB1-6147-9457-1919AA7DACD9}" srcOrd="0" destOrd="2" presId="urn:microsoft.com/office/officeart/2005/8/layout/vProcess5"/>
    <dgm:cxn modelId="{3AE86962-2D2B-7B48-9F95-F14550ECACBA}" srcId="{7233F0B0-322C-224D-8FE8-071D07A22FA2}" destId="{7194E419-B4FE-9F4E-B186-E175AE8FBF6E}" srcOrd="1" destOrd="0" parTransId="{11DC9198-4D63-8241-89D0-BAB24ED3A248}" sibTransId="{A16C20EB-4821-664E-A552-6D501883DA08}"/>
    <dgm:cxn modelId="{B4E7F547-B31F-FB40-B2FC-DD585A58BD16}" type="presOf" srcId="{A3DF112E-33CD-5F41-BE59-B9D28CBEF43C}" destId="{2B37226D-0CB5-6C44-9BC9-F3914C80DECC}" srcOrd="0" destOrd="0" presId="urn:microsoft.com/office/officeart/2005/8/layout/vProcess5"/>
    <dgm:cxn modelId="{BDD1D27E-0673-A442-993F-98DC8D96FBB5}" type="presOf" srcId="{A5BCC830-2D39-B745-9635-4CAA7FD4134B}" destId="{BD3A3A83-FE68-1546-841C-99FDF6215B87}" srcOrd="1" destOrd="3" presId="urn:microsoft.com/office/officeart/2005/8/layout/vProcess5"/>
    <dgm:cxn modelId="{529289DC-7498-8749-9F2D-C0579B358F03}" type="presOf" srcId="{6BCEFCDB-60DA-104F-BEBC-4E8F01473770}" destId="{58FD1757-D6FE-1B41-B043-4588187B1B9B}" srcOrd="0" destOrd="0" presId="urn:microsoft.com/office/officeart/2005/8/layout/vProcess5"/>
    <dgm:cxn modelId="{B5EF7CA3-772A-F547-B722-F75343735E47}" type="presOf" srcId="{9205FD0A-5613-264A-B821-B6C100FEBF3B}" destId="{668105AA-7389-564A-8826-DE7F057EB8D3}" srcOrd="0" destOrd="0" presId="urn:microsoft.com/office/officeart/2005/8/layout/vProcess5"/>
    <dgm:cxn modelId="{585BD691-4326-AC40-9B24-4468E95DFDFE}" type="presOf" srcId="{A3DF112E-33CD-5F41-BE59-B9D28CBEF43C}" destId="{FC34662A-BB8E-924C-AA8D-08DBFF314BC2}" srcOrd="1" destOrd="0" presId="urn:microsoft.com/office/officeart/2005/8/layout/vProcess5"/>
    <dgm:cxn modelId="{942DCAE9-35DB-824D-9C75-9DBE5537486D}" type="presOf" srcId="{667ABE6F-4F0F-334A-922E-63D920C270A6}" destId="{6FD770D7-ACE7-074D-B474-A8A5BB114E49}" srcOrd="0" destOrd="1" presId="urn:microsoft.com/office/officeart/2005/8/layout/vProcess5"/>
    <dgm:cxn modelId="{E0F31520-1F1D-424A-94C5-850969CB56B9}" type="presOf" srcId="{EBFAC340-DBAF-9442-9784-05065DE54CE1}" destId="{FC34662A-BB8E-924C-AA8D-08DBFF314BC2}" srcOrd="1" destOrd="1" presId="urn:microsoft.com/office/officeart/2005/8/layout/vProcess5"/>
    <dgm:cxn modelId="{BE6D1542-520B-844B-8C23-B3D806A21FCE}" type="presOf" srcId="{5B923C0B-56DE-3046-A550-7312ACBA66CB}" destId="{22ED4860-0036-F84C-B674-DD689D629FEE}" srcOrd="0" destOrd="0" presId="urn:microsoft.com/office/officeart/2005/8/layout/vProcess5"/>
    <dgm:cxn modelId="{3BB034A6-B783-2C49-B9A6-F27BE830FA1A}" type="presOf" srcId="{7194E419-B4FE-9F4E-B186-E175AE8FBF6E}" destId="{BD3A3A83-FE68-1546-841C-99FDF6215B87}" srcOrd="1" destOrd="2" presId="urn:microsoft.com/office/officeart/2005/8/layout/vProcess5"/>
    <dgm:cxn modelId="{FCAD6247-C8E0-4C42-A982-E56921C47BAB}" type="presOf" srcId="{6722F9CF-A8F1-404A-8E55-871A8B8F6C23}" destId="{EB0A0490-F482-9D43-93F3-65BCEA6E3F1F}" srcOrd="1" destOrd="2" presId="urn:microsoft.com/office/officeart/2005/8/layout/vProcess5"/>
    <dgm:cxn modelId="{3AEE7D1E-DC58-A44A-9A87-AFDF0D76CDA2}" type="presOf" srcId="{EBFAC340-DBAF-9442-9784-05065DE54CE1}" destId="{2B37226D-0CB5-6C44-9BC9-F3914C80DECC}" srcOrd="0" destOrd="1" presId="urn:microsoft.com/office/officeart/2005/8/layout/vProcess5"/>
    <dgm:cxn modelId="{03CD4720-2AF9-E543-B72C-9C38D505EA59}" type="presOf" srcId="{49673757-50DC-F245-98C7-BC40BE6E76BF}" destId="{73E7345E-6364-7141-B3D3-0B0D58FE3D90}" srcOrd="0" destOrd="0" presId="urn:microsoft.com/office/officeart/2005/8/layout/vProcess5"/>
    <dgm:cxn modelId="{7A426809-B49F-B54F-AE0F-81A6190B67B8}" type="presOf" srcId="{667ABE6F-4F0F-334A-922E-63D920C270A6}" destId="{BD3A3A83-FE68-1546-841C-99FDF6215B87}" srcOrd="1" destOrd="1" presId="urn:microsoft.com/office/officeart/2005/8/layout/vProcess5"/>
    <dgm:cxn modelId="{8F5EF755-624F-8C4D-99D4-E588E051BCE0}" type="presOf" srcId="{D5D98E80-A866-A64B-8F9D-6D3194E3BAAB}" destId="{BD3A3A83-FE68-1546-841C-99FDF6215B87}" srcOrd="1" destOrd="4" presId="urn:microsoft.com/office/officeart/2005/8/layout/vProcess5"/>
    <dgm:cxn modelId="{3239277A-591A-7D4A-8F91-E0EC5AB826CB}" type="presOf" srcId="{B10D78F7-7DED-5142-AA6F-28361024B957}" destId="{2B37226D-0CB5-6C44-9BC9-F3914C80DECC}" srcOrd="0" destOrd="2" presId="urn:microsoft.com/office/officeart/2005/8/layout/vProcess5"/>
    <dgm:cxn modelId="{19AA8C0E-4831-2D44-B0A8-D309169CA3CE}" srcId="{6F9CC38D-8CEF-8844-82A7-F0F4B1B0DD3F}" destId="{A3DF112E-33CD-5F41-BE59-B9D28CBEF43C}" srcOrd="2" destOrd="0" parTransId="{E74E6DA5-B120-A846-88F1-FDE0F3CE7B84}" sibTransId="{5B923C0B-56DE-3046-A550-7312ACBA66CB}"/>
    <dgm:cxn modelId="{3E9A9E35-1BC1-0A44-8204-53A39F941784}" srcId="{7233F0B0-322C-224D-8FE8-071D07A22FA2}" destId="{667ABE6F-4F0F-334A-922E-63D920C270A6}" srcOrd="0" destOrd="0" parTransId="{ABD5D1A3-5360-4940-8A3A-B36884A33910}" sibTransId="{1514127B-EF84-A140-8A6A-BF422AE5D9C3}"/>
    <dgm:cxn modelId="{263ADADA-4C3B-DE47-B854-2B90D58F9E50}" type="presOf" srcId="{C914E086-8A8E-B64F-83B5-7FA548861C4C}" destId="{BA8F8801-5EB1-6147-9457-1919AA7DACD9}" srcOrd="0" destOrd="0" presId="urn:microsoft.com/office/officeart/2005/8/layout/vProcess5"/>
    <dgm:cxn modelId="{F2D44599-C78E-7B4C-96E4-134F561A1922}" srcId="{6F9CC38D-8CEF-8844-82A7-F0F4B1B0DD3F}" destId="{C914E086-8A8E-B64F-83B5-7FA548861C4C}" srcOrd="0" destOrd="0" parTransId="{B8DE5F9A-43A5-EE45-9D29-DD92760EA0FA}" sibTransId="{9205FD0A-5613-264A-B821-B6C100FEBF3B}"/>
    <dgm:cxn modelId="{D44A553A-DC37-EC4F-9D9E-1A4951F1DA96}" srcId="{7233F0B0-322C-224D-8FE8-071D07A22FA2}" destId="{A5BCC830-2D39-B745-9635-4CAA7FD4134B}" srcOrd="2" destOrd="0" parTransId="{4EBED904-98F3-0540-B04D-A0146359CF15}" sibTransId="{8EC237CC-C499-1741-AD9E-316A1A9D7A81}"/>
    <dgm:cxn modelId="{C238AF38-111F-E840-B987-2B8593D581AB}" srcId="{C914E086-8A8E-B64F-83B5-7FA548861C4C}" destId="{6722F9CF-A8F1-404A-8E55-871A8B8F6C23}" srcOrd="1" destOrd="0" parTransId="{D910D0A8-57E9-4140-BBA2-43C68327B552}" sibTransId="{C3FC85EB-5D03-114D-AA0F-FB07D3CAE19F}"/>
    <dgm:cxn modelId="{D355FE82-108B-5445-BE5C-C7BDFDF3EBDA}" type="presOf" srcId="{0C0444E9-AB82-6647-8432-FA60D240FEE9}" destId="{BA8F8801-5EB1-6147-9457-1919AA7DACD9}" srcOrd="0" destOrd="1" presId="urn:microsoft.com/office/officeart/2005/8/layout/vProcess5"/>
    <dgm:cxn modelId="{472BD348-89F7-5D40-9670-73A2346D8216}" type="presOf" srcId="{D5D98E80-A866-A64B-8F9D-6D3194E3BAAB}" destId="{6FD770D7-ACE7-074D-B474-A8A5BB114E49}" srcOrd="0" destOrd="4" presId="urn:microsoft.com/office/officeart/2005/8/layout/vProcess5"/>
    <dgm:cxn modelId="{DF559A73-47E8-5241-BA44-DBDFAEE95A3A}" srcId="{A3DF112E-33CD-5F41-BE59-B9D28CBEF43C}" destId="{B10D78F7-7DED-5142-AA6F-28361024B957}" srcOrd="1" destOrd="0" parTransId="{2BC1E444-7A1B-954D-BF30-C94BB3E7652F}" sibTransId="{E80D07A3-445B-B44B-91B9-2C8E1D5AB0FF}"/>
    <dgm:cxn modelId="{9EC38084-694E-D749-9922-2EB46F88DDE2}" type="presOf" srcId="{B10D78F7-7DED-5142-AA6F-28361024B957}" destId="{FC34662A-BB8E-924C-AA8D-08DBFF314BC2}" srcOrd="1" destOrd="2" presId="urn:microsoft.com/office/officeart/2005/8/layout/vProcess5"/>
    <dgm:cxn modelId="{F1A43DD3-A13D-1845-9C35-C7CB9A409BFA}" srcId="{6F9CC38D-8CEF-8844-82A7-F0F4B1B0DD3F}" destId="{49673757-50DC-F245-98C7-BC40BE6E76BF}" srcOrd="4" destOrd="0" parTransId="{F6A87426-A94A-884A-9149-682D49A8BB1D}" sibTransId="{2729662E-F7AB-FB45-AB1A-62CFC89D89C5}"/>
    <dgm:cxn modelId="{7EF1E234-75DA-3446-8E66-4A956460F748}" type="presOf" srcId="{7194E419-B4FE-9F4E-B186-E175AE8FBF6E}" destId="{6FD770D7-ACE7-074D-B474-A8A5BB114E49}" srcOrd="0" destOrd="2" presId="urn:microsoft.com/office/officeart/2005/8/layout/vProcess5"/>
    <dgm:cxn modelId="{A851A16F-D473-F34F-A0DC-330090D58B31}" type="presOf" srcId="{49673757-50DC-F245-98C7-BC40BE6E76BF}" destId="{7A0946C0-832F-4543-98E4-8885B1BBB324}" srcOrd="1" destOrd="0" presId="urn:microsoft.com/office/officeart/2005/8/layout/vProcess5"/>
    <dgm:cxn modelId="{A105E5A5-B735-6D4D-842A-FDEED91826F9}" type="presOf" srcId="{A5BCC830-2D39-B745-9635-4CAA7FD4134B}" destId="{6FD770D7-ACE7-074D-B474-A8A5BB114E49}" srcOrd="0" destOrd="3" presId="urn:microsoft.com/office/officeart/2005/8/layout/vProcess5"/>
    <dgm:cxn modelId="{DE3E0AC2-AD5B-3345-A1C4-67B11A922403}" type="presOf" srcId="{7233F0B0-322C-224D-8FE8-071D07A22FA2}" destId="{6FD770D7-ACE7-074D-B474-A8A5BB114E49}" srcOrd="0" destOrd="0" presId="urn:microsoft.com/office/officeart/2005/8/layout/vProcess5"/>
    <dgm:cxn modelId="{268E5367-27A5-9241-9A1C-D310B7FE828D}" type="presOf" srcId="{621515CA-FE06-3B4F-B220-844940C2C6AB}" destId="{49BBE8AB-261F-7541-8C07-3672F9583D68}" srcOrd="0" destOrd="0" presId="urn:microsoft.com/office/officeart/2005/8/layout/vProcess5"/>
    <dgm:cxn modelId="{A68F0E75-DDB4-164F-B36C-A0664BED0EC8}" type="presOf" srcId="{F8A50A22-49A2-6049-B662-3BB26AD2AE05}" destId="{F53560BB-50BD-8441-BD15-323F0EAC0BED}" srcOrd="1" destOrd="0" presId="urn:microsoft.com/office/officeart/2005/8/layout/vProcess5"/>
    <dgm:cxn modelId="{B47FC859-5333-E54F-8149-0C50DAA1DEE4}" type="presOf" srcId="{6F9CC38D-8CEF-8844-82A7-F0F4B1B0DD3F}" destId="{C6F164C1-88F1-A54B-A1D1-DDC71D5BB4FF}" srcOrd="0" destOrd="0" presId="urn:microsoft.com/office/officeart/2005/8/layout/vProcess5"/>
    <dgm:cxn modelId="{BD4C07D2-4571-DB40-9047-C415710E1C81}" srcId="{A3DF112E-33CD-5F41-BE59-B9D28CBEF43C}" destId="{EBFAC340-DBAF-9442-9784-05065DE54CE1}" srcOrd="0" destOrd="0" parTransId="{5C830576-D11F-204B-BCF9-460447D93021}" sibTransId="{E9498DB1-A1EB-6F4E-A629-3AD2005EEF9A}"/>
    <dgm:cxn modelId="{4CC01732-CC34-F348-86E8-D66E852BD7E0}" srcId="{6F9CC38D-8CEF-8844-82A7-F0F4B1B0DD3F}" destId="{F8A50A22-49A2-6049-B662-3BB26AD2AE05}" srcOrd="3" destOrd="0" parTransId="{83F212FB-74C2-1249-ADC7-ACE840111C1E}" sibTransId="{6BCEFCDB-60DA-104F-BEBC-4E8F01473770}"/>
    <dgm:cxn modelId="{73E4C0D5-A362-7240-8617-64DF5DFBA0E3}" srcId="{C914E086-8A8E-B64F-83B5-7FA548861C4C}" destId="{0C0444E9-AB82-6647-8432-FA60D240FEE9}" srcOrd="0" destOrd="0" parTransId="{9B9B9A74-760C-1B40-B79C-C5A0C1BD368C}" sibTransId="{3C8059B5-7B12-7C48-85C8-CF056483B1D4}"/>
    <dgm:cxn modelId="{E506BEF8-D63F-E74D-BBAB-06FE99BC9046}" srcId="{C914E086-8A8E-B64F-83B5-7FA548861C4C}" destId="{08B0407A-D1A0-774F-A557-F154147E5CCA}" srcOrd="2" destOrd="0" parTransId="{48AFF8B2-AFBA-744B-A6C2-EEB2055CCEE2}" sibTransId="{65B1439C-8487-944B-9A01-5545569C1DB7}"/>
    <dgm:cxn modelId="{12071AE3-8C09-A740-AC7C-BBC18AC996B7}" type="presOf" srcId="{7233F0B0-322C-224D-8FE8-071D07A22FA2}" destId="{BD3A3A83-FE68-1546-841C-99FDF6215B87}" srcOrd="1" destOrd="0" presId="urn:microsoft.com/office/officeart/2005/8/layout/vProcess5"/>
    <dgm:cxn modelId="{119A6BF1-9DB1-4747-AE47-735FC91E65FF}" type="presParOf" srcId="{C6F164C1-88F1-A54B-A1D1-DDC71D5BB4FF}" destId="{CDB10C76-7C0A-024D-A20B-FAEFCC1BEA04}" srcOrd="0" destOrd="0" presId="urn:microsoft.com/office/officeart/2005/8/layout/vProcess5"/>
    <dgm:cxn modelId="{27FBB17A-6252-EA48-9DE3-E8A25DB72E77}" type="presParOf" srcId="{C6F164C1-88F1-A54B-A1D1-DDC71D5BB4FF}" destId="{BA8F8801-5EB1-6147-9457-1919AA7DACD9}" srcOrd="1" destOrd="0" presId="urn:microsoft.com/office/officeart/2005/8/layout/vProcess5"/>
    <dgm:cxn modelId="{6A39D13A-F483-B449-9BED-A2E19FED6535}" type="presParOf" srcId="{C6F164C1-88F1-A54B-A1D1-DDC71D5BB4FF}" destId="{6FD770D7-ACE7-074D-B474-A8A5BB114E49}" srcOrd="2" destOrd="0" presId="urn:microsoft.com/office/officeart/2005/8/layout/vProcess5"/>
    <dgm:cxn modelId="{E495E721-8C2C-234C-B504-154F5EE8DFA2}" type="presParOf" srcId="{C6F164C1-88F1-A54B-A1D1-DDC71D5BB4FF}" destId="{2B37226D-0CB5-6C44-9BC9-F3914C80DECC}" srcOrd="3" destOrd="0" presId="urn:microsoft.com/office/officeart/2005/8/layout/vProcess5"/>
    <dgm:cxn modelId="{CC42ACEC-8930-A346-BC19-2E721A22F99F}" type="presParOf" srcId="{C6F164C1-88F1-A54B-A1D1-DDC71D5BB4FF}" destId="{AA1525CE-FC2C-F741-807D-2D35CE332A42}" srcOrd="4" destOrd="0" presId="urn:microsoft.com/office/officeart/2005/8/layout/vProcess5"/>
    <dgm:cxn modelId="{B8B2804A-A584-8041-929F-61AEB564F412}" type="presParOf" srcId="{C6F164C1-88F1-A54B-A1D1-DDC71D5BB4FF}" destId="{73E7345E-6364-7141-B3D3-0B0D58FE3D90}" srcOrd="5" destOrd="0" presId="urn:microsoft.com/office/officeart/2005/8/layout/vProcess5"/>
    <dgm:cxn modelId="{B90F291B-B2FF-824A-9E62-55E55072FC1C}" type="presParOf" srcId="{C6F164C1-88F1-A54B-A1D1-DDC71D5BB4FF}" destId="{668105AA-7389-564A-8826-DE7F057EB8D3}" srcOrd="6" destOrd="0" presId="urn:microsoft.com/office/officeart/2005/8/layout/vProcess5"/>
    <dgm:cxn modelId="{34F2E94C-651A-5448-84B5-0C9960DA214C}" type="presParOf" srcId="{C6F164C1-88F1-A54B-A1D1-DDC71D5BB4FF}" destId="{49BBE8AB-261F-7541-8C07-3672F9583D68}" srcOrd="7" destOrd="0" presId="urn:microsoft.com/office/officeart/2005/8/layout/vProcess5"/>
    <dgm:cxn modelId="{603C625A-3F5B-C24B-96DE-DF1536CCBB0F}" type="presParOf" srcId="{C6F164C1-88F1-A54B-A1D1-DDC71D5BB4FF}" destId="{22ED4860-0036-F84C-B674-DD689D629FEE}" srcOrd="8" destOrd="0" presId="urn:microsoft.com/office/officeart/2005/8/layout/vProcess5"/>
    <dgm:cxn modelId="{2D4DE32A-0C27-7548-90E3-792AFD164E51}" type="presParOf" srcId="{C6F164C1-88F1-A54B-A1D1-DDC71D5BB4FF}" destId="{58FD1757-D6FE-1B41-B043-4588187B1B9B}" srcOrd="9" destOrd="0" presId="urn:microsoft.com/office/officeart/2005/8/layout/vProcess5"/>
    <dgm:cxn modelId="{C09CC4A3-1CA6-554C-AA7E-8DE85F990A20}" type="presParOf" srcId="{C6F164C1-88F1-A54B-A1D1-DDC71D5BB4FF}" destId="{EB0A0490-F482-9D43-93F3-65BCEA6E3F1F}" srcOrd="10" destOrd="0" presId="urn:microsoft.com/office/officeart/2005/8/layout/vProcess5"/>
    <dgm:cxn modelId="{BEBFA976-F3E1-2246-BCC7-1BFE3AC0B642}" type="presParOf" srcId="{C6F164C1-88F1-A54B-A1D1-DDC71D5BB4FF}" destId="{BD3A3A83-FE68-1546-841C-99FDF6215B87}" srcOrd="11" destOrd="0" presId="urn:microsoft.com/office/officeart/2005/8/layout/vProcess5"/>
    <dgm:cxn modelId="{9E8E85C7-9D8F-0740-A664-D865F63A89CD}" type="presParOf" srcId="{C6F164C1-88F1-A54B-A1D1-DDC71D5BB4FF}" destId="{FC34662A-BB8E-924C-AA8D-08DBFF314BC2}" srcOrd="12" destOrd="0" presId="urn:microsoft.com/office/officeart/2005/8/layout/vProcess5"/>
    <dgm:cxn modelId="{5AA76502-822E-A645-8AF1-3B6D47DDFE55}" type="presParOf" srcId="{C6F164C1-88F1-A54B-A1D1-DDC71D5BB4FF}" destId="{F53560BB-50BD-8441-BD15-323F0EAC0BED}" srcOrd="13" destOrd="0" presId="urn:microsoft.com/office/officeart/2005/8/layout/vProcess5"/>
    <dgm:cxn modelId="{CC2AFDD7-E893-0141-8B49-2F914E9B777A}" type="presParOf" srcId="{C6F164C1-88F1-A54B-A1D1-DDC71D5BB4FF}" destId="{7A0946C0-832F-4543-98E4-8885B1BBB32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8F8801-5EB1-6147-9457-1919AA7DACD9}">
      <dsp:nvSpPr>
        <dsp:cNvPr id="0" name=""/>
        <dsp:cNvSpPr/>
      </dsp:nvSpPr>
      <dsp:spPr>
        <a:xfrm>
          <a:off x="0" y="-39766"/>
          <a:ext cx="6999579" cy="114833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2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COMPLAINT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Students of Concern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Public Safety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T9 Coordinator</a:t>
          </a:r>
          <a:endParaRPr lang="en-US" sz="1200" kern="1200" dirty="0"/>
        </a:p>
      </dsp:txBody>
      <dsp:txXfrm>
        <a:off x="33633" y="-6133"/>
        <a:ext cx="5807022" cy="1081064"/>
      </dsp:txXfrm>
    </dsp:sp>
    <dsp:sp modelId="{6FD770D7-ACE7-074D-B474-A8A5BB114E49}">
      <dsp:nvSpPr>
        <dsp:cNvPr id="0" name=""/>
        <dsp:cNvSpPr/>
      </dsp:nvSpPr>
      <dsp:spPr>
        <a:xfrm>
          <a:off x="522695" y="1166430"/>
          <a:ext cx="6999579" cy="98926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3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INVESTIGATION</a:t>
          </a:r>
          <a:endParaRPr lang="en-US" sz="12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Investigate what occurred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Take prompt and effective action to end the harassment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Remedy the effects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Prevent the recurrence </a:t>
          </a:r>
          <a:endParaRPr lang="en-US" sz="1100" kern="1200" dirty="0"/>
        </a:p>
      </dsp:txBody>
      <dsp:txXfrm>
        <a:off x="551670" y="1195405"/>
        <a:ext cx="5775910" cy="931316"/>
      </dsp:txXfrm>
    </dsp:sp>
    <dsp:sp modelId="{2B37226D-0CB5-6C44-9BC9-F3914C80DECC}">
      <dsp:nvSpPr>
        <dsp:cNvPr id="0" name=""/>
        <dsp:cNvSpPr/>
      </dsp:nvSpPr>
      <dsp:spPr>
        <a:xfrm>
          <a:off x="1045391" y="2293095"/>
          <a:ext cx="6999579" cy="98926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4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FINDINGS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Responsible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Not responsible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dirty="0"/>
        </a:p>
      </dsp:txBody>
      <dsp:txXfrm>
        <a:off x="1074366" y="2322070"/>
        <a:ext cx="5775910" cy="931316"/>
      </dsp:txXfrm>
    </dsp:sp>
    <dsp:sp modelId="{AA1525CE-FC2C-F741-807D-2D35CE332A42}">
      <dsp:nvSpPr>
        <dsp:cNvPr id="0" name=""/>
        <dsp:cNvSpPr/>
      </dsp:nvSpPr>
      <dsp:spPr>
        <a:xfrm>
          <a:off x="1568087" y="3419759"/>
          <a:ext cx="6999579" cy="98926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5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APPEALS</a:t>
          </a:r>
          <a:endParaRPr lang="en-US" sz="1400" b="1" kern="1200" dirty="0"/>
        </a:p>
      </dsp:txBody>
      <dsp:txXfrm>
        <a:off x="1597062" y="3448734"/>
        <a:ext cx="5775910" cy="931316"/>
      </dsp:txXfrm>
    </dsp:sp>
    <dsp:sp modelId="{73E7345E-6364-7141-B3D3-0B0D58FE3D90}">
      <dsp:nvSpPr>
        <dsp:cNvPr id="0" name=""/>
        <dsp:cNvSpPr/>
      </dsp:nvSpPr>
      <dsp:spPr>
        <a:xfrm>
          <a:off x="2090783" y="4506656"/>
          <a:ext cx="6999579" cy="98926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40000"/>
                <a:satMod val="130000"/>
              </a:schemeClr>
              <a:schemeClr val="accent6">
                <a:hueOff val="0"/>
                <a:satOff val="0"/>
                <a:lumOff val="0"/>
                <a:alphaOff val="0"/>
                <a:satMod val="275000"/>
              </a:schemeClr>
            </a:duotone>
          </a:blip>
          <a:stretch/>
        </a:blipFill>
        <a:ln>
          <a:noFill/>
        </a:ln>
        <a:effectLst>
          <a:outerShdw blurRad="88900" dir="4200000" sx="105000" sy="105000" algn="t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FINAL OUTCOME</a:t>
          </a:r>
          <a:endParaRPr lang="en-US" sz="1400" b="1" kern="1200" dirty="0"/>
        </a:p>
      </dsp:txBody>
      <dsp:txXfrm>
        <a:off x="2119758" y="4535631"/>
        <a:ext cx="5775910" cy="931316"/>
      </dsp:txXfrm>
    </dsp:sp>
    <dsp:sp modelId="{668105AA-7389-564A-8826-DE7F057EB8D3}">
      <dsp:nvSpPr>
        <dsp:cNvPr id="0" name=""/>
        <dsp:cNvSpPr/>
      </dsp:nvSpPr>
      <dsp:spPr>
        <a:xfrm>
          <a:off x="6356556" y="762480"/>
          <a:ext cx="643023" cy="64302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6501236" y="762480"/>
        <a:ext cx="353663" cy="483875"/>
      </dsp:txXfrm>
    </dsp:sp>
    <dsp:sp modelId="{49BBE8AB-261F-7541-8C07-3672F9583D68}">
      <dsp:nvSpPr>
        <dsp:cNvPr id="0" name=""/>
        <dsp:cNvSpPr/>
      </dsp:nvSpPr>
      <dsp:spPr>
        <a:xfrm>
          <a:off x="6879252" y="1889144"/>
          <a:ext cx="643023" cy="64302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7023932" y="1889144"/>
        <a:ext cx="353663" cy="483875"/>
      </dsp:txXfrm>
    </dsp:sp>
    <dsp:sp modelId="{22ED4860-0036-F84C-B674-DD689D629FEE}">
      <dsp:nvSpPr>
        <dsp:cNvPr id="0" name=""/>
        <dsp:cNvSpPr/>
      </dsp:nvSpPr>
      <dsp:spPr>
        <a:xfrm>
          <a:off x="7401948" y="2999321"/>
          <a:ext cx="643023" cy="64302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7546628" y="2999321"/>
        <a:ext cx="353663" cy="483875"/>
      </dsp:txXfrm>
    </dsp:sp>
    <dsp:sp modelId="{58FD1757-D6FE-1B41-B043-4588187B1B9B}">
      <dsp:nvSpPr>
        <dsp:cNvPr id="0" name=""/>
        <dsp:cNvSpPr/>
      </dsp:nvSpPr>
      <dsp:spPr>
        <a:xfrm>
          <a:off x="7924643" y="4136978"/>
          <a:ext cx="643023" cy="64302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/>
        </a:p>
      </dsp:txBody>
      <dsp:txXfrm>
        <a:off x="8069323" y="4136978"/>
        <a:ext cx="353663" cy="483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Book Antiqua"/>
              </a:rPr>
              <a:t>Click to move the slide</a:t>
            </a:r>
            <a:endParaRPr b="0" lang="en-U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10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7DFEB377-F5E8-4F4C-8103-3547E842D8CC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https://www.womenssportsfoundation.org/advocate/title-ix-issues/history-title-ix/history-title-ix/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0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D4D53425-032A-4BB8-98B8-BEF74AE83AAD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30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766A5D6-5E65-42FC-B667-47DDA0E3BA91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US" sz="2000" spc="-1" strike="noStrike">
                <a:latin typeface="Arial"/>
              </a:rPr>
              <a:t>https://www.womenssportsfoundation.org/advocate/title-ix-issues/history-title-ix/history-title-ix/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0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751A3A48-A0DE-46F3-B6C1-758F68C60E52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765000" y="2070720"/>
            <a:ext cx="761184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765000" y="4254840"/>
            <a:ext cx="761184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765000" y="2070720"/>
            <a:ext cx="37144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65600" y="2070720"/>
            <a:ext cx="37144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765000" y="4254840"/>
            <a:ext cx="37144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65600" y="4254840"/>
            <a:ext cx="37144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765000" y="2070720"/>
            <a:ext cx="24508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338640" y="2070720"/>
            <a:ext cx="24508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5912640" y="2070720"/>
            <a:ext cx="24508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765000" y="4254840"/>
            <a:ext cx="24508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338640" y="4254840"/>
            <a:ext cx="24508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5912640" y="4254840"/>
            <a:ext cx="24508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765000" y="2070720"/>
            <a:ext cx="7611840" cy="4181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765000" y="2070720"/>
            <a:ext cx="7611840" cy="418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765000" y="2070720"/>
            <a:ext cx="3714480" cy="418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65600" y="2070720"/>
            <a:ext cx="3714480" cy="418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765000" y="79560"/>
            <a:ext cx="7611840" cy="65710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765000" y="2070720"/>
            <a:ext cx="37144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65600" y="2070720"/>
            <a:ext cx="3714480" cy="418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765000" y="4254840"/>
            <a:ext cx="37144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765000" y="2070720"/>
            <a:ext cx="7611840" cy="4181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765000" y="2070720"/>
            <a:ext cx="3714480" cy="418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65600" y="2070720"/>
            <a:ext cx="37144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65600" y="4254840"/>
            <a:ext cx="37144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765000" y="2070720"/>
            <a:ext cx="37144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65600" y="2070720"/>
            <a:ext cx="37144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765000" y="4254840"/>
            <a:ext cx="761184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765000" y="2070720"/>
            <a:ext cx="761184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765000" y="4254840"/>
            <a:ext cx="761184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765000" y="2070720"/>
            <a:ext cx="37144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65600" y="2070720"/>
            <a:ext cx="37144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765000" y="4254840"/>
            <a:ext cx="37144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665600" y="4254840"/>
            <a:ext cx="37144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765000" y="2070720"/>
            <a:ext cx="24508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3338640" y="2070720"/>
            <a:ext cx="24508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5912640" y="2070720"/>
            <a:ext cx="24508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765000" y="4254840"/>
            <a:ext cx="24508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3338640" y="4254840"/>
            <a:ext cx="24508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5912640" y="4254840"/>
            <a:ext cx="24508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765000" y="2070720"/>
            <a:ext cx="7611840" cy="4181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765000" y="2070720"/>
            <a:ext cx="7611840" cy="418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765000" y="2070720"/>
            <a:ext cx="3714480" cy="418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65600" y="2070720"/>
            <a:ext cx="3714480" cy="418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765000" y="2070720"/>
            <a:ext cx="7611840" cy="418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765000" y="79560"/>
            <a:ext cx="7611840" cy="65710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765000" y="2070720"/>
            <a:ext cx="37144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65600" y="2070720"/>
            <a:ext cx="3714480" cy="418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765000" y="4254840"/>
            <a:ext cx="37144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765000" y="2070720"/>
            <a:ext cx="3714480" cy="418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65600" y="2070720"/>
            <a:ext cx="37144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665600" y="4254840"/>
            <a:ext cx="37144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765000" y="2070720"/>
            <a:ext cx="37144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65600" y="2070720"/>
            <a:ext cx="37144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765000" y="4254840"/>
            <a:ext cx="761184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765000" y="2070720"/>
            <a:ext cx="761184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765000" y="4254840"/>
            <a:ext cx="761184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765000" y="2070720"/>
            <a:ext cx="37144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65600" y="2070720"/>
            <a:ext cx="37144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765000" y="4254840"/>
            <a:ext cx="37144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4665600" y="4254840"/>
            <a:ext cx="37144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765000" y="2070720"/>
            <a:ext cx="24508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3338640" y="2070720"/>
            <a:ext cx="24508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5912640" y="2070720"/>
            <a:ext cx="24508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765000" y="4254840"/>
            <a:ext cx="24508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20" name="PlaceHolder 6"/>
          <p:cNvSpPr>
            <a:spLocks noGrp="1"/>
          </p:cNvSpPr>
          <p:nvPr>
            <p:ph type="body"/>
          </p:nvPr>
        </p:nvSpPr>
        <p:spPr>
          <a:xfrm>
            <a:off x="3338640" y="4254840"/>
            <a:ext cx="24508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21" name="PlaceHolder 7"/>
          <p:cNvSpPr>
            <a:spLocks noGrp="1"/>
          </p:cNvSpPr>
          <p:nvPr>
            <p:ph type="body"/>
          </p:nvPr>
        </p:nvSpPr>
        <p:spPr>
          <a:xfrm>
            <a:off x="5912640" y="4254840"/>
            <a:ext cx="24508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765000" y="2070720"/>
            <a:ext cx="7611840" cy="4181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765000" y="2070720"/>
            <a:ext cx="7611840" cy="418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765000" y="2070720"/>
            <a:ext cx="3714480" cy="418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65600" y="2070720"/>
            <a:ext cx="3714480" cy="418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765000" y="2070720"/>
            <a:ext cx="3714480" cy="418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65600" y="2070720"/>
            <a:ext cx="3714480" cy="418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765000" y="79560"/>
            <a:ext cx="7611840" cy="65710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765000" y="2070720"/>
            <a:ext cx="37144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65600" y="2070720"/>
            <a:ext cx="3714480" cy="418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765000" y="4254840"/>
            <a:ext cx="37144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765000" y="2070720"/>
            <a:ext cx="3714480" cy="418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65600" y="2070720"/>
            <a:ext cx="37144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665600" y="4254840"/>
            <a:ext cx="37144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765000" y="2070720"/>
            <a:ext cx="37144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65600" y="2070720"/>
            <a:ext cx="37144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765000" y="4254840"/>
            <a:ext cx="761184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765000" y="2070720"/>
            <a:ext cx="761184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765000" y="4254840"/>
            <a:ext cx="761184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765000" y="2070720"/>
            <a:ext cx="37144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665600" y="2070720"/>
            <a:ext cx="37144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765000" y="4254840"/>
            <a:ext cx="37144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665600" y="4254840"/>
            <a:ext cx="37144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765000" y="2070720"/>
            <a:ext cx="24508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3338640" y="2070720"/>
            <a:ext cx="24508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5912640" y="2070720"/>
            <a:ext cx="24508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765000" y="4254840"/>
            <a:ext cx="24508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3338640" y="4254840"/>
            <a:ext cx="24508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 type="body"/>
          </p:nvPr>
        </p:nvSpPr>
        <p:spPr>
          <a:xfrm>
            <a:off x="5912640" y="4254840"/>
            <a:ext cx="24508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765000" y="2070720"/>
            <a:ext cx="7611840" cy="4181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765000" y="2070720"/>
            <a:ext cx="7611840" cy="418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765000" y="2070720"/>
            <a:ext cx="3714480" cy="418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665600" y="2070720"/>
            <a:ext cx="3714480" cy="418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Book Antiqua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765000" y="79560"/>
            <a:ext cx="7611840" cy="65710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765000" y="2070720"/>
            <a:ext cx="37144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65600" y="2070720"/>
            <a:ext cx="3714480" cy="418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765000" y="4254840"/>
            <a:ext cx="37144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765000" y="2070720"/>
            <a:ext cx="3714480" cy="418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665600" y="2070720"/>
            <a:ext cx="37144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4665600" y="4254840"/>
            <a:ext cx="37144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765000" y="2070720"/>
            <a:ext cx="37144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4665600" y="2070720"/>
            <a:ext cx="37144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765000" y="4254840"/>
            <a:ext cx="761184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765000" y="2070720"/>
            <a:ext cx="761184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765000" y="4254840"/>
            <a:ext cx="761184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765000" y="2070720"/>
            <a:ext cx="37144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4665600" y="2070720"/>
            <a:ext cx="37144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765000" y="4254840"/>
            <a:ext cx="37144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 type="body"/>
          </p:nvPr>
        </p:nvSpPr>
        <p:spPr>
          <a:xfrm>
            <a:off x="4665600" y="4254840"/>
            <a:ext cx="37144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765000" y="79560"/>
            <a:ext cx="7611840" cy="65710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765000" y="2070720"/>
            <a:ext cx="24508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3338640" y="2070720"/>
            <a:ext cx="24508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5912640" y="2070720"/>
            <a:ext cx="24508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 type="body"/>
          </p:nvPr>
        </p:nvSpPr>
        <p:spPr>
          <a:xfrm>
            <a:off x="765000" y="4254840"/>
            <a:ext cx="24508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 type="body"/>
          </p:nvPr>
        </p:nvSpPr>
        <p:spPr>
          <a:xfrm>
            <a:off x="3338640" y="4254840"/>
            <a:ext cx="24508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 type="body"/>
          </p:nvPr>
        </p:nvSpPr>
        <p:spPr>
          <a:xfrm>
            <a:off x="5912640" y="4254840"/>
            <a:ext cx="24508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765000" y="2070720"/>
            <a:ext cx="37144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65600" y="2070720"/>
            <a:ext cx="3714480" cy="418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765000" y="4254840"/>
            <a:ext cx="37144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765000" y="2070720"/>
            <a:ext cx="3714480" cy="4181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65600" y="2070720"/>
            <a:ext cx="37144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65600" y="4254840"/>
            <a:ext cx="37144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765000" y="2070720"/>
            <a:ext cx="37144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65600" y="2070720"/>
            <a:ext cx="371448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765000" y="4254840"/>
            <a:ext cx="7611840" cy="19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96800" y="3774240"/>
            <a:ext cx="7198920" cy="146952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en-US" sz="4800" spc="-1" strike="noStrike">
                <a:solidFill>
                  <a:srgbClr val="194431"/>
                </a:solidFill>
                <a:latin typeface="Book Antiqua"/>
              </a:rPr>
              <a:t>Click to edit Master title style</a:t>
            </a:r>
            <a:endParaRPr b="0" lang="en-US" sz="4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023AB9C4-B31B-4836-83CA-0B8F18078BC0}" type="datetime">
              <a:rPr b="0" lang="en-US" sz="1200" spc="-1" strike="noStrike">
                <a:solidFill>
                  <a:srgbClr val="ffffff"/>
                </a:solidFill>
                <a:latin typeface="Book Antiqua"/>
              </a:rPr>
              <a:t>11/19/19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438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 rot="504000">
            <a:off x="4493520" y="554760"/>
            <a:ext cx="4142160" cy="3085200"/>
          </a:xfrm>
          <a:prstGeom prst="rect">
            <a:avLst/>
          </a:prstGeom>
        </p:spPr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Book Antiqua"/>
              </a:rPr>
              <a:t>Drag picture to placeholder or click icon to add</a:t>
            </a: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194431"/>
                </a:solidFill>
                <a:latin typeface="Book Antiqua"/>
              </a:rPr>
              <a:t>Click to edit Master title style</a:t>
            </a:r>
            <a:endParaRPr b="0" lang="en-US" sz="4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dt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2D02F2E-D311-494C-8410-886279AC652D}" type="datetime">
              <a:rPr b="0" lang="en-US" sz="1200" spc="-1" strike="noStrike">
                <a:solidFill>
                  <a:srgbClr val="ffffff"/>
                </a:solidFill>
                <a:latin typeface="Book Antiqua"/>
              </a:rPr>
              <a:t>11/19/19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ftr"/>
          </p:nvPr>
        </p:nvSpPr>
        <p:spPr>
          <a:xfrm>
            <a:off x="4438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sldNum"/>
          </p:nvPr>
        </p:nvSpPr>
        <p:spPr>
          <a:xfrm>
            <a:off x="4305240" y="6356520"/>
            <a:ext cx="5331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CBDB6206-5449-470D-96A8-D1510B94542B}" type="slidenum">
              <a:rPr b="0" lang="en-US" sz="1200" spc="-1" strike="noStrike">
                <a:solidFill>
                  <a:srgbClr val="ffffff"/>
                </a:solidFill>
                <a:latin typeface="Book Antiqu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ffffff"/>
                </a:solidFill>
                <a:latin typeface="Book Antiqua"/>
              </a:rPr>
              <a:t>Click to edit the outline text format</a:t>
            </a:r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ffffff"/>
                </a:solidFill>
                <a:latin typeface="Book Antiqua"/>
              </a:rPr>
              <a:t>Second Outline Level</a:t>
            </a:r>
            <a:endParaRPr b="0" lang="en-US" sz="2000" spc="-1" strike="noStrike">
              <a:solidFill>
                <a:srgbClr val="ffffff"/>
              </a:solidFill>
              <a:latin typeface="Book Antiqu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Book Antiqua"/>
              </a:rPr>
              <a:t>Third Outline Level</a:t>
            </a: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Book Antiqua"/>
              </a:rPr>
              <a:t>Fourth Outline Level</a:t>
            </a: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Book Antiqua"/>
              </a:rPr>
              <a:t>Fifth Outline Level</a:t>
            </a:r>
            <a:endParaRPr b="0" lang="en-US" sz="2000" spc="-1" strike="noStrike">
              <a:solidFill>
                <a:srgbClr val="ffffff"/>
              </a:solidFill>
              <a:latin typeface="Book Antiqu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Book Antiqua"/>
              </a:rPr>
              <a:t>Sixth Outline Level</a:t>
            </a:r>
            <a:endParaRPr b="0" lang="en-US" sz="2000" spc="-1" strike="noStrike">
              <a:solidFill>
                <a:srgbClr val="ffffff"/>
              </a:solidFill>
              <a:latin typeface="Book Antiqu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Book Antiqua"/>
              </a:rPr>
              <a:t>Seventh Outline Level</a:t>
            </a:r>
            <a:endParaRPr b="0" lang="en-US" sz="20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194431"/>
                </a:solidFill>
                <a:latin typeface="Book Antiqua"/>
              </a:rPr>
              <a:t>Click to edit Master title style</a:t>
            </a:r>
            <a:endParaRPr b="0" lang="en-US" sz="4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765000" y="2070720"/>
            <a:ext cx="7611840" cy="41817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Book Antiqua"/>
              </a:rPr>
              <a:t>Click to edit Master text styles</a:t>
            </a:r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Book Antiqua"/>
              </a:rPr>
              <a:t>Second level</a:t>
            </a:r>
            <a:endParaRPr b="0" lang="en-US" sz="2200" spc="-1" strike="noStrike">
              <a:solidFill>
                <a:srgbClr val="ffffff"/>
              </a:solidFill>
              <a:latin typeface="Book Antiqua"/>
            </a:endParaRPr>
          </a:p>
          <a:p>
            <a:pPr lvl="2" marL="1035000" indent="-34884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000" spc="-1" strike="noStrike">
                <a:solidFill>
                  <a:srgbClr val="ffffff"/>
                </a:solidFill>
                <a:latin typeface="Book Antiqua"/>
              </a:rPr>
              <a:t>Third level</a:t>
            </a:r>
            <a:endParaRPr b="0" lang="en-US" sz="2000" spc="-1" strike="noStrike">
              <a:solidFill>
                <a:srgbClr val="ffffff"/>
              </a:solidFill>
              <a:latin typeface="Book Antiqua"/>
            </a:endParaRPr>
          </a:p>
          <a:p>
            <a:pPr lvl="3" marL="1371600" indent="-33624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1800" spc="-1" strike="noStrike">
                <a:solidFill>
                  <a:srgbClr val="ffffff"/>
                </a:solidFill>
                <a:latin typeface="Book Antiqua"/>
              </a:rPr>
              <a:t>Fourth level</a:t>
            </a: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lvl="4" marL="1720800" indent="-34884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1800" spc="-1" strike="noStrike">
                <a:solidFill>
                  <a:srgbClr val="ffffff"/>
                </a:solidFill>
                <a:latin typeface="Book Antiqua"/>
              </a:rPr>
              <a:t>Fifth level</a:t>
            </a: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dt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7B8A9D4-50A7-4524-B768-3F59C3CB16D8}" type="datetime">
              <a:rPr b="0" lang="en-US" sz="1200" spc="-1" strike="noStrike">
                <a:solidFill>
                  <a:srgbClr val="ffffff"/>
                </a:solidFill>
                <a:latin typeface="Book Antiqua"/>
              </a:rPr>
              <a:t>11/19/19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ftr"/>
          </p:nvPr>
        </p:nvSpPr>
        <p:spPr>
          <a:xfrm>
            <a:off x="4438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sldNum"/>
          </p:nvPr>
        </p:nvSpPr>
        <p:spPr>
          <a:xfrm>
            <a:off x="4305240" y="6356520"/>
            <a:ext cx="5331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2C35B5DC-472F-4276-A446-088526A2D89A}" type="slidenum">
              <a:rPr b="0" lang="en-US" sz="1200" spc="-1" strike="noStrike">
                <a:solidFill>
                  <a:srgbClr val="ffffff"/>
                </a:solidFill>
                <a:latin typeface="Book Antiqu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765000" y="79560"/>
            <a:ext cx="7611840" cy="14173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800" spc="-1" strike="noStrike">
                <a:solidFill>
                  <a:srgbClr val="194431"/>
                </a:solidFill>
                <a:latin typeface="Book Antiqua"/>
              </a:rPr>
              <a:t>Click to edit Master title style</a:t>
            </a:r>
            <a:endParaRPr b="0" lang="en-US" sz="4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765000" y="2084400"/>
            <a:ext cx="3657240" cy="4182840"/>
          </a:xfrm>
          <a:prstGeom prst="rect">
            <a:avLst/>
          </a:prstGeom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000" spc="-1" strike="noStrike">
                <a:solidFill>
                  <a:srgbClr val="ffffff"/>
                </a:solidFill>
                <a:latin typeface="Book Antiqua"/>
              </a:rPr>
              <a:t>Click to edit Master text styles</a:t>
            </a:r>
            <a:endParaRPr b="0" lang="en-US" sz="2000" spc="-1" strike="noStrike">
              <a:solidFill>
                <a:srgbClr val="ffffff"/>
              </a:solidFill>
              <a:latin typeface="Book Antiqua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1800" spc="-1" strike="noStrike">
                <a:solidFill>
                  <a:srgbClr val="ffffff"/>
                </a:solidFill>
                <a:latin typeface="Book Antiqua"/>
              </a:rPr>
              <a:t>Second level</a:t>
            </a: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lvl="2" marL="1035000" indent="-34884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1800" spc="-1" strike="noStrike">
                <a:solidFill>
                  <a:srgbClr val="ffffff"/>
                </a:solidFill>
                <a:latin typeface="Book Antiqua"/>
              </a:rPr>
              <a:t>Third level</a:t>
            </a: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lvl="3" marL="1371600" indent="-33624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1800" spc="-1" strike="noStrike">
                <a:solidFill>
                  <a:srgbClr val="ffffff"/>
                </a:solidFill>
                <a:latin typeface="Book Antiqua"/>
              </a:rPr>
              <a:t>Fourth level</a:t>
            </a: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lvl="4" marL="1720800" indent="-34884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1800" spc="-1" strike="noStrike">
                <a:solidFill>
                  <a:srgbClr val="ffffff"/>
                </a:solidFill>
                <a:latin typeface="Book Antiqua"/>
              </a:rPr>
              <a:t>Fifth level</a:t>
            </a: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719600" y="2084400"/>
            <a:ext cx="3657240" cy="4182840"/>
          </a:xfrm>
          <a:prstGeom prst="rect">
            <a:avLst/>
          </a:prstGeom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000" spc="-1" strike="noStrike">
                <a:solidFill>
                  <a:srgbClr val="ffffff"/>
                </a:solidFill>
                <a:latin typeface="Book Antiqua"/>
              </a:rPr>
              <a:t>Click to edit Master text styles</a:t>
            </a:r>
            <a:endParaRPr b="0" lang="en-US" sz="2000" spc="-1" strike="noStrike">
              <a:solidFill>
                <a:srgbClr val="ffffff"/>
              </a:solidFill>
              <a:latin typeface="Book Antiqua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1800" spc="-1" strike="noStrike">
                <a:solidFill>
                  <a:srgbClr val="ffffff"/>
                </a:solidFill>
                <a:latin typeface="Book Antiqua"/>
              </a:rPr>
              <a:t>Second level</a:t>
            </a: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lvl="2" marL="1035000" indent="-34884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1800" spc="-1" strike="noStrike">
                <a:solidFill>
                  <a:srgbClr val="ffffff"/>
                </a:solidFill>
                <a:latin typeface="Book Antiqua"/>
              </a:rPr>
              <a:t>Third level</a:t>
            </a: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lvl="3" marL="1371600" indent="-33624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1800" spc="-1" strike="noStrike">
                <a:solidFill>
                  <a:srgbClr val="ffffff"/>
                </a:solidFill>
                <a:latin typeface="Book Antiqua"/>
              </a:rPr>
              <a:t>Fourth level</a:t>
            </a: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lvl="4" marL="1720800" indent="-34884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1800" spc="-1" strike="noStrike">
                <a:solidFill>
                  <a:srgbClr val="ffffff"/>
                </a:solidFill>
                <a:latin typeface="Book Antiqua"/>
              </a:rPr>
              <a:t>Fifth level</a:t>
            </a: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dt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4FEE8DA1-08C4-4094-9FDB-4C3B53E7C484}" type="datetime">
              <a:rPr b="0" lang="en-US" sz="1200" spc="-1" strike="noStrike">
                <a:solidFill>
                  <a:srgbClr val="ffffff"/>
                </a:solidFill>
                <a:latin typeface="Book Antiqua"/>
              </a:rPr>
              <a:t>11/19/19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ftr"/>
          </p:nvPr>
        </p:nvSpPr>
        <p:spPr>
          <a:xfrm>
            <a:off x="4438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sldNum"/>
          </p:nvPr>
        </p:nvSpPr>
        <p:spPr>
          <a:xfrm>
            <a:off x="4305240" y="6356520"/>
            <a:ext cx="5331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43AFD381-32EE-4269-BA29-E84E57F9AFA8}" type="slidenum">
              <a:rPr b="0" lang="en-US" sz="1200" spc="-1" strike="noStrike">
                <a:solidFill>
                  <a:srgbClr val="ffffff"/>
                </a:solidFill>
                <a:latin typeface="Book Antiqu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dt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70FF6BA-014F-4DEA-899B-0143AD329AB0}" type="datetime">
              <a:rPr b="0" lang="en-US" sz="1200" spc="-1" strike="noStrike">
                <a:solidFill>
                  <a:srgbClr val="ffffff"/>
                </a:solidFill>
                <a:latin typeface="Book Antiqua"/>
              </a:rPr>
              <a:t>11/19/19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ftr"/>
          </p:nvPr>
        </p:nvSpPr>
        <p:spPr>
          <a:xfrm>
            <a:off x="4438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sldNum"/>
          </p:nvPr>
        </p:nvSpPr>
        <p:spPr>
          <a:xfrm>
            <a:off x="4305240" y="6356520"/>
            <a:ext cx="5331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E5C5EFC1-021F-4012-AB5E-A1CC37DA341C}" type="slidenum">
              <a:rPr b="0" lang="en-US" sz="1200" spc="-1" strike="noStrike">
                <a:solidFill>
                  <a:srgbClr val="ffffff"/>
                </a:solidFill>
                <a:latin typeface="Book Antiqua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Book Antiqua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ffffff"/>
                </a:solidFill>
                <a:latin typeface="Book Antiqua"/>
              </a:rPr>
              <a:t>Click to edit the outline text format</a:t>
            </a:r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ffffff"/>
                </a:solidFill>
                <a:latin typeface="Book Antiqua"/>
              </a:rPr>
              <a:t>Second Outline Level</a:t>
            </a:r>
            <a:endParaRPr b="0" lang="en-US" sz="2000" spc="-1" strike="noStrike">
              <a:solidFill>
                <a:srgbClr val="ffffff"/>
              </a:solidFill>
              <a:latin typeface="Book Antiqu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ffffff"/>
                </a:solidFill>
                <a:latin typeface="Book Antiqua"/>
              </a:rPr>
              <a:t>Third Outline Level</a:t>
            </a: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ffffff"/>
                </a:solidFill>
                <a:latin typeface="Book Antiqua"/>
              </a:rPr>
              <a:t>Fourth Outline Level</a:t>
            </a: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Book Antiqua"/>
              </a:rPr>
              <a:t>Fifth Outline Level</a:t>
            </a:r>
            <a:endParaRPr b="0" lang="en-US" sz="2000" spc="-1" strike="noStrike">
              <a:solidFill>
                <a:srgbClr val="ffffff"/>
              </a:solidFill>
              <a:latin typeface="Book Antiqu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Book Antiqua"/>
              </a:rPr>
              <a:t>Sixth Outline Level</a:t>
            </a:r>
            <a:endParaRPr b="0" lang="en-US" sz="2000" spc="-1" strike="noStrike">
              <a:solidFill>
                <a:srgbClr val="ffffff"/>
              </a:solidFill>
              <a:latin typeface="Book Antiqu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latin typeface="Book Antiqua"/>
              </a:rPr>
              <a:t>Seventh Outline Level</a:t>
            </a:r>
            <a:endParaRPr b="0" lang="en-US" sz="20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4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49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49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49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slideLayout" Target="../slideLayouts/slideLayout49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hyperlink" Target="https://publicdocs.maxient.com/reportingform.php?LaneCC&amp;layout_id=2" TargetMode="External"/><Relationship Id="rId2" Type="http://schemas.openxmlformats.org/officeDocument/2006/relationships/hyperlink" Target="https://publicdocs.maxient.com/reportingform.php?LaneCC&amp;layout_id=2" TargetMode="External"/><Relationship Id="rId3" Type="http://schemas.openxmlformats.org/officeDocument/2006/relationships/hyperlink" Target="https://publicdocs.maxient.com/reportingform.php?LaneCC&amp;layout_id=2" TargetMode="External"/><Relationship Id="rId4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7.xml"/><Relationship Id="rId3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hyperlink" Target="http://lanecc.or.safecolleges.com/login" TargetMode="External"/><Relationship Id="rId2" Type="http://schemas.openxmlformats.org/officeDocument/2006/relationships/hyperlink" Target="https://www.youtube.com/watch?v=_tsfJvOus7o" TargetMode="External"/><Relationship Id="rId3" Type="http://schemas.openxmlformats.org/officeDocument/2006/relationships/hyperlink" Target="https://www.youtube.com/watch?v=_tsfJvOus7o" TargetMode="External"/><Relationship Id="rId4" Type="http://schemas.openxmlformats.org/officeDocument/2006/relationships/slideLayout" Target="../slideLayouts/slideLayout2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lFAs9fegJsI" TargetMode="External"/><Relationship Id="rId2" Type="http://schemas.openxmlformats.org/officeDocument/2006/relationships/hyperlink" Target="https://www.youtube.com/watch?v=lFAs9fegJsI" TargetMode="External"/><Relationship Id="rId3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-27000" y="3931560"/>
            <a:ext cx="9170640" cy="110232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1" lang="en-US" sz="6500" spc="-1" strike="noStrike">
                <a:solidFill>
                  <a:srgbClr val="424910"/>
                </a:solidFill>
                <a:latin typeface="Book Antiqua"/>
              </a:rPr>
              <a:t>Title IX </a:t>
            </a:r>
            <a:endParaRPr b="0" lang="en-US" sz="6500" spc="-1" strike="noStrike">
              <a:solidFill>
                <a:srgbClr val="000000"/>
              </a:solidFill>
              <a:latin typeface="Book Antiqua"/>
            </a:endParaRPr>
          </a:p>
        </p:txBody>
      </p:sp>
      <p:pic>
        <p:nvPicPr>
          <p:cNvPr id="212" name="Picture Placeholder 5" descr=""/>
          <p:cNvPicPr/>
          <p:nvPr/>
        </p:nvPicPr>
        <p:blipFill>
          <a:blip r:embed="rId1"/>
          <a:srcRect l="2660" t="0" r="2660" b="0"/>
          <a:stretch/>
        </p:blipFill>
        <p:spPr>
          <a:xfrm rot="504000">
            <a:off x="4493520" y="554760"/>
            <a:ext cx="4142160" cy="3085200"/>
          </a:xfrm>
          <a:prstGeom prst="rect">
            <a:avLst/>
          </a:prstGeom>
          <a:ln cap="sq" w="38160">
            <a:solidFill>
              <a:srgbClr val="fdfdfd"/>
            </a:solidFill>
            <a:miter/>
          </a:ln>
          <a:effectLst>
            <a:outerShdw algn="tl" blurRad="57150" dir="7559207" dist="37372" kx="110000" ky="200000" rotWithShape="0" sy="98000">
              <a:srgbClr val="000000">
                <a:alpha val="20000"/>
              </a:srgbClr>
            </a:outerShdw>
          </a:effectLst>
        </p:spPr>
      </p:pic>
      <p:sp>
        <p:nvSpPr>
          <p:cNvPr id="213" name="CustomShape 2"/>
          <p:cNvSpPr/>
          <p:nvPr/>
        </p:nvSpPr>
        <p:spPr>
          <a:xfrm>
            <a:off x="198000" y="122040"/>
            <a:ext cx="4301280" cy="15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4800" spc="-1" strike="noStrike">
                <a:solidFill>
                  <a:srgbClr val="bdc67e"/>
                </a:solidFill>
                <a:latin typeface="Book Antiqua"/>
              </a:rPr>
              <a:t>Gender Equity Center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214" name="CustomShape 3"/>
          <p:cNvSpPr/>
          <p:nvPr/>
        </p:nvSpPr>
        <p:spPr>
          <a:xfrm>
            <a:off x="314280" y="6448320"/>
            <a:ext cx="507636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Book Antiqua"/>
              </a:rPr>
              <a:t>Photo courtesy of Rape Crisis Center, TN</a:t>
            </a:r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1"/>
          <p:cNvSpPr txBox="1"/>
          <p:nvPr/>
        </p:nvSpPr>
        <p:spPr>
          <a:xfrm>
            <a:off x="228600" y="201240"/>
            <a:ext cx="8677800" cy="1417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424910"/>
                </a:solidFill>
                <a:latin typeface="Book Antiqua"/>
              </a:rPr>
              <a:t>Who is responsible for reporting sexual misconduct?</a:t>
            </a:r>
            <a:endParaRPr b="0" lang="en-US" sz="44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36" name="TextShape 2"/>
          <p:cNvSpPr txBox="1"/>
          <p:nvPr/>
        </p:nvSpPr>
        <p:spPr>
          <a:xfrm>
            <a:off x="146880" y="1943280"/>
            <a:ext cx="5892480" cy="45172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1900" spc="-1" strike="noStrike">
                <a:solidFill>
                  <a:srgbClr val="ffffff"/>
                </a:solidFill>
                <a:latin typeface="Book Antiqua"/>
              </a:rPr>
              <a:t>There are three categories of employees who have special duties:</a:t>
            </a:r>
            <a:endParaRPr b="0" lang="en-US" sz="1900" spc="-1" strike="noStrike">
              <a:solidFill>
                <a:srgbClr val="ffffff"/>
              </a:solidFill>
              <a:latin typeface="Book Antiqua"/>
            </a:endParaRPr>
          </a:p>
          <a:p>
            <a:pPr>
              <a:lnSpc>
                <a:spcPct val="100000"/>
              </a:lnSpc>
            </a:pPr>
            <a:endParaRPr b="0" lang="en-US" sz="1900" spc="-1" strike="noStrike">
              <a:solidFill>
                <a:srgbClr val="ffffff"/>
              </a:solidFill>
              <a:latin typeface="Book Antiqua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i="1" lang="en-US" sz="1800" spc="-1" strike="noStrike">
                <a:solidFill>
                  <a:srgbClr val="ffffff"/>
                </a:solidFill>
                <a:latin typeface="Book Antiqua"/>
              </a:rPr>
              <a:t>Title IX Coordinator:  </a:t>
            </a:r>
            <a:r>
              <a:rPr b="0" lang="en-US" sz="1800" spc="-1" strike="noStrike">
                <a:solidFill>
                  <a:srgbClr val="ffffff"/>
                </a:solidFill>
                <a:latin typeface="Book Antiqua"/>
              </a:rPr>
              <a:t>individual designated by college</a:t>
            </a: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marL="349200">
              <a:lnSpc>
                <a:spcPct val="100000"/>
              </a:lnSpc>
              <a:spcBef>
                <a:spcPts val="601"/>
              </a:spcBef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i="1" lang="en-US" sz="1800" spc="-1" strike="noStrike">
                <a:solidFill>
                  <a:srgbClr val="ffffff"/>
                </a:solidFill>
                <a:latin typeface="Book Antiqua"/>
              </a:rPr>
              <a:t>Confidential employees</a:t>
            </a:r>
            <a:r>
              <a:rPr b="0" lang="en-US" sz="1800" spc="-1" strike="noStrike">
                <a:solidFill>
                  <a:srgbClr val="ffffff"/>
                </a:solidFill>
                <a:latin typeface="Book Antiqua"/>
              </a:rPr>
              <a:t>:  Campus Counselors Privileged Confidential—any licensed confidential employee</a:t>
            </a: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lvl="2" marL="1035000" indent="-34884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1800" spc="-1" strike="noStrike">
                <a:solidFill>
                  <a:srgbClr val="ffffff"/>
                </a:solidFill>
                <a:latin typeface="Book Antiqua"/>
              </a:rPr>
              <a:t>Regular Confidential—college designated</a:t>
            </a: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marL="685800">
              <a:lnSpc>
                <a:spcPct val="100000"/>
              </a:lnSpc>
              <a:spcBef>
                <a:spcPts val="601"/>
              </a:spcBef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i="1" lang="en-US" sz="1800" spc="-1" strike="noStrike">
                <a:solidFill>
                  <a:srgbClr val="ffffff"/>
                </a:solidFill>
                <a:latin typeface="Book Antiqua"/>
              </a:rPr>
              <a:t>Responsible employees</a:t>
            </a:r>
            <a:r>
              <a:rPr b="0" lang="en-US" sz="1800" spc="-1" strike="noStrike">
                <a:solidFill>
                  <a:srgbClr val="ffffff"/>
                </a:solidFill>
                <a:latin typeface="Book Antiqua"/>
              </a:rPr>
              <a:t>:  any person who can take action </a:t>
            </a: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en-US" sz="1800" spc="-1" strike="noStrike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237" name="Content Placeholder 5" descr=""/>
          <p:cNvPicPr/>
          <p:nvPr/>
        </p:nvPicPr>
        <p:blipFill>
          <a:blip r:embed="rId1"/>
          <a:stretch/>
        </p:blipFill>
        <p:spPr>
          <a:xfrm>
            <a:off x="6254640" y="2031840"/>
            <a:ext cx="2584080" cy="3792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514440" y="79560"/>
            <a:ext cx="7948080" cy="1417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800" spc="-1" strike="noStrike">
                <a:solidFill>
                  <a:srgbClr val="194431"/>
                </a:solidFill>
                <a:latin typeface="Book Antiqua"/>
              </a:rPr>
              <a:t>Sexual violence on campus</a:t>
            </a:r>
            <a:endParaRPr b="0" lang="en-US" sz="4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39" name="TextShape 2"/>
          <p:cNvSpPr txBox="1"/>
          <p:nvPr/>
        </p:nvSpPr>
        <p:spPr>
          <a:xfrm>
            <a:off x="380880" y="2127960"/>
            <a:ext cx="8695800" cy="41817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5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Book Antiqua"/>
              </a:rPr>
              <a:t>As many as </a:t>
            </a:r>
            <a:r>
              <a:rPr b="1" i="1" lang="en-US" sz="3200" spc="-1" strike="noStrike">
                <a:solidFill>
                  <a:srgbClr val="ffffff"/>
                </a:solidFill>
                <a:latin typeface="Book Antiqua"/>
              </a:rPr>
              <a:t>one in five women </a:t>
            </a:r>
            <a:r>
              <a:rPr b="0" lang="en-US" sz="2400" spc="-1" strike="noStrike">
                <a:solidFill>
                  <a:srgbClr val="ffffff"/>
                </a:solidFill>
                <a:latin typeface="Book Antiqua"/>
              </a:rPr>
              <a:t>experience </a:t>
            </a:r>
            <a:r>
              <a:rPr b="1" lang="en-US" sz="2400" spc="-1" strike="noStrike">
                <a:solidFill>
                  <a:srgbClr val="ffffff"/>
                </a:solidFill>
                <a:latin typeface="Book Antiqua"/>
              </a:rPr>
              <a:t>unwanted</a:t>
            </a:r>
            <a:r>
              <a:rPr b="0" lang="en-US" sz="2400" spc="-1" strike="noStrike">
                <a:solidFill>
                  <a:srgbClr val="ffffff"/>
                </a:solidFill>
                <a:latin typeface="Book Antiqua"/>
              </a:rPr>
              <a:t> sexual intercourse while attending a U.S. college </a:t>
            </a:r>
            <a:r>
              <a:rPr b="0" lang="en-US" sz="1200" spc="-1" strike="noStrike">
                <a:solidFill>
                  <a:srgbClr val="ffffff"/>
                </a:solidFill>
                <a:latin typeface="Book Antiqua"/>
              </a:rPr>
              <a:t>(U.S. DEPARTMENT OF JUSTICE, 2007).</a:t>
            </a:r>
            <a:endParaRPr b="0" lang="en-US" sz="1200" spc="-1" strike="noStrike">
              <a:solidFill>
                <a:srgbClr val="ffffff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en-US" sz="1200" spc="-1" strike="noStrike">
              <a:solidFill>
                <a:srgbClr val="ffffff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en-US" sz="1200" spc="-1" strike="noStrike">
              <a:solidFill>
                <a:srgbClr val="ffffff"/>
              </a:solidFill>
              <a:latin typeface="Book Antiqua"/>
            </a:endParaRPr>
          </a:p>
          <a:p>
            <a:pPr marL="343080" indent="-342720">
              <a:lnSpc>
                <a:spcPct val="15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1" i="1" lang="en-US" sz="2800" spc="-1" strike="noStrike">
                <a:solidFill>
                  <a:srgbClr val="ffffff"/>
                </a:solidFill>
                <a:latin typeface="Book Antiqua"/>
              </a:rPr>
              <a:t>One in 12 college men </a:t>
            </a:r>
            <a:r>
              <a:rPr b="0" lang="en-US" sz="2400" spc="-1" strike="noStrike">
                <a:solidFill>
                  <a:srgbClr val="ffffff"/>
                </a:solidFill>
                <a:latin typeface="Book Antiqua"/>
              </a:rPr>
              <a:t>admit to acts that </a:t>
            </a:r>
            <a:r>
              <a:rPr b="1" lang="en-US" sz="2400" spc="-1" strike="noStrike">
                <a:solidFill>
                  <a:srgbClr val="ffffff"/>
                </a:solidFill>
                <a:latin typeface="Book Antiqua"/>
              </a:rPr>
              <a:t>meet the legal definition of rape</a:t>
            </a:r>
            <a:r>
              <a:rPr b="0" lang="en-US" sz="2400" spc="-1" strike="noStrike">
                <a:solidFill>
                  <a:srgbClr val="ffffff"/>
                </a:solidFill>
                <a:latin typeface="Book Antiqua"/>
              </a:rPr>
              <a:t> </a:t>
            </a:r>
            <a:r>
              <a:rPr b="0" lang="en-US" sz="1200" spc="-1" strike="noStrike">
                <a:solidFill>
                  <a:srgbClr val="ffffff"/>
                </a:solidFill>
                <a:latin typeface="Book Antiqua"/>
              </a:rPr>
              <a:t>(AMERICAN ACADEMCY OF PEDIATRICS, 1994).</a:t>
            </a:r>
            <a:endParaRPr b="0" lang="en-US" sz="12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40" name="CustomShape 3"/>
          <p:cNvSpPr/>
          <p:nvPr/>
        </p:nvSpPr>
        <p:spPr>
          <a:xfrm>
            <a:off x="285840" y="1725840"/>
            <a:ext cx="4904280" cy="48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ffffff"/>
                </a:solidFill>
                <a:latin typeface="Book Antiqua"/>
              </a:rPr>
              <a:t>You may already know that…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241" name="Picture 4" descr="D:\Users\DisabilityResources\AppData\Local\Microsoft\Windows\Temporary Internet Files\Content.IE5\S07U49N8\graduation-cap-311378_640[1].png"/>
          <p:cNvPicPr/>
          <p:nvPr/>
        </p:nvPicPr>
        <p:blipFill>
          <a:blip r:embed="rId1"/>
          <a:stretch/>
        </p:blipFill>
        <p:spPr>
          <a:xfrm>
            <a:off x="2352600" y="3978000"/>
            <a:ext cx="999720" cy="740520"/>
          </a:xfrm>
          <a:prstGeom prst="rect">
            <a:avLst/>
          </a:prstGeom>
          <a:ln>
            <a:noFill/>
          </a:ln>
        </p:spPr>
      </p:pic>
      <p:pic>
        <p:nvPicPr>
          <p:cNvPr id="242" name="Picture 5" descr=""/>
          <p:cNvPicPr/>
          <p:nvPr/>
        </p:nvPicPr>
        <p:blipFill>
          <a:blip r:embed="rId2"/>
          <a:stretch/>
        </p:blipFill>
        <p:spPr>
          <a:xfrm>
            <a:off x="5529240" y="3978000"/>
            <a:ext cx="999720" cy="744120"/>
          </a:xfrm>
          <a:prstGeom prst="rect">
            <a:avLst/>
          </a:prstGeom>
          <a:ln>
            <a:noFill/>
          </a:ln>
        </p:spPr>
      </p:pic>
      <p:pic>
        <p:nvPicPr>
          <p:cNvPr id="243" name="Picture 6" descr=""/>
          <p:cNvPicPr/>
          <p:nvPr/>
        </p:nvPicPr>
        <p:blipFill>
          <a:blip r:embed="rId3"/>
          <a:stretch/>
        </p:blipFill>
        <p:spPr>
          <a:xfrm>
            <a:off x="3871800" y="3978000"/>
            <a:ext cx="999720" cy="744120"/>
          </a:xfrm>
          <a:prstGeom prst="rect">
            <a:avLst/>
          </a:prstGeom>
          <a:ln>
            <a:noFill/>
          </a:ln>
        </p:spPr>
      </p:pic>
      <p:pic>
        <p:nvPicPr>
          <p:cNvPr id="244" name="Picture 7" descr=""/>
          <p:cNvPicPr/>
          <p:nvPr/>
        </p:nvPicPr>
        <p:blipFill>
          <a:blip r:embed="rId4"/>
          <a:stretch/>
        </p:blipFill>
        <p:spPr>
          <a:xfrm>
            <a:off x="7015320" y="3974040"/>
            <a:ext cx="999720" cy="744120"/>
          </a:xfrm>
          <a:prstGeom prst="rect">
            <a:avLst/>
          </a:prstGeom>
          <a:ln>
            <a:noFill/>
          </a:ln>
        </p:spPr>
      </p:pic>
      <p:sp>
        <p:nvSpPr>
          <p:cNvPr id="245" name="CustomShape 4"/>
          <p:cNvSpPr/>
          <p:nvPr/>
        </p:nvSpPr>
        <p:spPr>
          <a:xfrm>
            <a:off x="7263000" y="3495600"/>
            <a:ext cx="503640" cy="542520"/>
          </a:xfrm>
          <a:prstGeom prst="downArrow">
            <a:avLst>
              <a:gd name="adj1" fmla="val 50000"/>
              <a:gd name="adj2" fmla="val 50000"/>
            </a:avLst>
          </a:prstGeom>
          <a:blipFill rotWithShape="0">
            <a:blip r:embed="rId5"/>
            <a:stretch>
              <a:fillRect/>
            </a:stretch>
          </a:blipFill>
          <a:ln>
            <a:solidFill>
              <a:srgbClr val="ecb700"/>
            </a:solidFill>
            <a:round/>
          </a:ln>
          <a:effectLst>
            <a:outerShdw algn="t" blurRad="88900" dir="0" rotWithShape="0" sx="105000" sy="10500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46" name="Picture 9" descr=""/>
          <p:cNvPicPr/>
          <p:nvPr/>
        </p:nvPicPr>
        <p:blipFill>
          <a:blip r:embed="rId6"/>
          <a:stretch/>
        </p:blipFill>
        <p:spPr>
          <a:xfrm>
            <a:off x="990720" y="3974040"/>
            <a:ext cx="875880" cy="744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352440" y="809640"/>
            <a:ext cx="8376840" cy="6584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800" spc="-1" strike="noStrike">
                <a:solidFill>
                  <a:srgbClr val="194431"/>
                </a:solidFill>
                <a:latin typeface="Book Antiqua"/>
              </a:rPr>
              <a:t>Sexual misconduct is…</a:t>
            </a:r>
            <a:br/>
            <a:endParaRPr b="0" lang="en-US" sz="4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48" name="TextShape 2"/>
          <p:cNvSpPr txBox="1"/>
          <p:nvPr/>
        </p:nvSpPr>
        <p:spPr>
          <a:xfrm>
            <a:off x="765000" y="2070720"/>
            <a:ext cx="7611840" cy="41817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Book Antiqua"/>
              </a:rPr>
              <a:t>Sexual harassment</a:t>
            </a:r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Book Antiqua"/>
              </a:rPr>
              <a:t>Non-consensual sexual contact (or attempts to commit same)</a:t>
            </a:r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Book Antiqua"/>
              </a:rPr>
              <a:t>Non-consensual sexual intercourse (or attempts to commit same)</a:t>
            </a:r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Book Antiqua"/>
              </a:rPr>
              <a:t>Domestic violence/dating violence/intimate partner violence</a:t>
            </a:r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ffff"/>
                </a:solidFill>
                <a:latin typeface="Book Antiqua"/>
              </a:rPr>
              <a:t>Sexual exploitation</a:t>
            </a:r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Shape 1"/>
          <p:cNvSpPr txBox="1"/>
          <p:nvPr/>
        </p:nvSpPr>
        <p:spPr>
          <a:xfrm>
            <a:off x="57240" y="730800"/>
            <a:ext cx="2514240" cy="36540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3800" spc="-1" strike="noStrike">
                <a:solidFill>
                  <a:srgbClr val="194431"/>
                </a:solidFill>
                <a:latin typeface="Book Antiqua"/>
              </a:rPr>
              <a:t>Sexual and physical violence </a:t>
            </a:r>
            <a:br/>
            <a:r>
              <a:rPr b="1" lang="en-US" sz="3800" spc="-1" strike="noStrike">
                <a:solidFill>
                  <a:srgbClr val="194431"/>
                </a:solidFill>
                <a:latin typeface="Book Antiqua"/>
              </a:rPr>
              <a:t>is about </a:t>
            </a:r>
            <a:r>
              <a:rPr b="1" i="1" lang="en-US" sz="4500" spc="-1" strike="noStrike">
                <a:solidFill>
                  <a:srgbClr val="ffe796"/>
                </a:solidFill>
                <a:latin typeface="Book Antiqua"/>
              </a:rPr>
              <a:t>power </a:t>
            </a:r>
            <a:br/>
            <a:r>
              <a:rPr b="1" i="1" lang="en-US" sz="4500" spc="-1" strike="noStrike">
                <a:solidFill>
                  <a:srgbClr val="ffe796"/>
                </a:solidFill>
                <a:latin typeface="Book Antiqua"/>
              </a:rPr>
              <a:t>&amp;</a:t>
            </a:r>
            <a:br/>
            <a:r>
              <a:rPr b="1" i="1" lang="en-US" sz="4500" spc="-1" strike="noStrike">
                <a:solidFill>
                  <a:srgbClr val="ffe796"/>
                </a:solidFill>
                <a:latin typeface="Book Antiqua"/>
              </a:rPr>
              <a:t> control.</a:t>
            </a:r>
            <a:endParaRPr b="0" lang="en-US" sz="4500" spc="-1" strike="noStrike">
              <a:solidFill>
                <a:srgbClr val="000000"/>
              </a:solidFill>
              <a:latin typeface="Book Antiqua"/>
            </a:endParaRPr>
          </a:p>
        </p:txBody>
      </p:sp>
      <p:pic>
        <p:nvPicPr>
          <p:cNvPr id="250" name="Content Placeholder 3" descr=""/>
          <p:cNvPicPr/>
          <p:nvPr/>
        </p:nvPicPr>
        <p:blipFill>
          <a:blip r:embed="rId1"/>
          <a:stretch/>
        </p:blipFill>
        <p:spPr>
          <a:xfrm>
            <a:off x="2231640" y="-57240"/>
            <a:ext cx="6962040" cy="6991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Shape 1"/>
          <p:cNvSpPr txBox="1"/>
          <p:nvPr/>
        </p:nvSpPr>
        <p:spPr>
          <a:xfrm>
            <a:off x="-57240" y="136440"/>
            <a:ext cx="9267480" cy="1417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424910"/>
                </a:solidFill>
                <a:latin typeface="Book Antiqua"/>
              </a:rPr>
              <a:t>Sexual violence is rooted in oppression.</a:t>
            </a:r>
            <a:endParaRPr b="0" lang="en-US" sz="44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52" name="TextShape 2"/>
          <p:cNvSpPr txBox="1"/>
          <p:nvPr/>
        </p:nvSpPr>
        <p:spPr>
          <a:xfrm>
            <a:off x="333360" y="1824480"/>
            <a:ext cx="8519760" cy="41817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ts val="2999"/>
              </a:lnSpc>
              <a:spcBef>
                <a:spcPts val="2001"/>
              </a:spcBef>
            </a:pPr>
            <a:r>
              <a:rPr b="0" lang="en-US" sz="2200" spc="-1" strike="noStrike">
                <a:solidFill>
                  <a:srgbClr val="ffffff"/>
                </a:solidFill>
                <a:latin typeface="Book Antiqua"/>
              </a:rPr>
              <a:t>Data shows people with certain traits at higher risk of perpetration, such as:</a:t>
            </a:r>
            <a:endParaRPr b="0" lang="en-US" sz="2200" spc="-1" strike="noStrike">
              <a:solidFill>
                <a:srgbClr val="ffffff"/>
              </a:solidFill>
              <a:latin typeface="Book Antiqua"/>
            </a:endParaRPr>
          </a:p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000" spc="-1" strike="noStrike">
                <a:solidFill>
                  <a:srgbClr val="ffffff"/>
                </a:solidFill>
                <a:latin typeface="Book Antiqua"/>
              </a:rPr>
              <a:t>Being male</a:t>
            </a:r>
            <a:endParaRPr b="0" lang="en-US" sz="2000" spc="-1" strike="noStrike">
              <a:solidFill>
                <a:srgbClr val="ffffff"/>
              </a:solidFill>
              <a:latin typeface="Book Antiqua"/>
            </a:endParaRPr>
          </a:p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000" spc="-1" strike="noStrike">
                <a:solidFill>
                  <a:srgbClr val="ffffff"/>
                </a:solidFill>
                <a:latin typeface="Book Antiqua"/>
              </a:rPr>
              <a:t>Having sexually aggressive friends</a:t>
            </a:r>
            <a:endParaRPr b="0" lang="en-US" sz="2000" spc="-1" strike="noStrike">
              <a:solidFill>
                <a:srgbClr val="ffffff"/>
              </a:solidFill>
              <a:latin typeface="Book Antiqua"/>
            </a:endParaRPr>
          </a:p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000" spc="-1" strike="noStrike">
                <a:solidFill>
                  <a:srgbClr val="ffffff"/>
                </a:solidFill>
                <a:latin typeface="Book Antiqua"/>
              </a:rPr>
              <a:t>Witnessing or experience violence as a child</a:t>
            </a:r>
            <a:endParaRPr b="0" lang="en-US" sz="2000" spc="-1" strike="noStrike">
              <a:solidFill>
                <a:srgbClr val="ffffff"/>
              </a:solidFill>
              <a:latin typeface="Book Antiqua"/>
            </a:endParaRPr>
          </a:p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000" spc="-1" strike="noStrike">
                <a:solidFill>
                  <a:srgbClr val="ffffff"/>
                </a:solidFill>
                <a:latin typeface="Book Antiqua"/>
              </a:rPr>
              <a:t>Drug or alcohol use</a:t>
            </a:r>
            <a:endParaRPr b="0" lang="en-US" sz="2000" spc="-1" strike="noStrike">
              <a:solidFill>
                <a:srgbClr val="ffffff"/>
              </a:solidFill>
              <a:latin typeface="Book Antiqua"/>
            </a:endParaRPr>
          </a:p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000" spc="-1" strike="noStrike">
                <a:solidFill>
                  <a:srgbClr val="ffffff"/>
                </a:solidFill>
                <a:latin typeface="Book Antiqua"/>
              </a:rPr>
              <a:t>Exposure to social norms supporting and promoting sexual violence</a:t>
            </a:r>
            <a:endParaRPr b="0" lang="en-US" sz="20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53" name="CustomShape 3"/>
          <p:cNvSpPr/>
          <p:nvPr/>
        </p:nvSpPr>
        <p:spPr>
          <a:xfrm>
            <a:off x="333360" y="6276960"/>
            <a:ext cx="824832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ffffff"/>
                </a:solidFill>
                <a:latin typeface="Book Antiqua"/>
              </a:rPr>
              <a:t>American Academy of Pediatrics and SATF</a:t>
            </a:r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 txBox="1"/>
          <p:nvPr/>
        </p:nvSpPr>
        <p:spPr>
          <a:xfrm>
            <a:off x="765000" y="145800"/>
            <a:ext cx="7611840" cy="1417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800" spc="-1" strike="noStrike">
                <a:solidFill>
                  <a:srgbClr val="424910"/>
                </a:solidFill>
                <a:latin typeface="Book Antiqua"/>
              </a:rPr>
              <a:t>Question:</a:t>
            </a:r>
            <a:endParaRPr b="0" lang="en-US" sz="4800" spc="-1" strike="noStrike">
              <a:solidFill>
                <a:srgbClr val="000000"/>
              </a:solidFill>
              <a:latin typeface="Book Antiqua"/>
            </a:endParaRPr>
          </a:p>
        </p:txBody>
      </p:sp>
      <p:pic>
        <p:nvPicPr>
          <p:cNvPr id="255" name="Content Placeholder 3" descr=""/>
          <p:cNvPicPr/>
          <p:nvPr/>
        </p:nvPicPr>
        <p:blipFill>
          <a:blip r:embed="rId1"/>
          <a:stretch/>
        </p:blipFill>
        <p:spPr>
          <a:xfrm>
            <a:off x="4860360" y="2961360"/>
            <a:ext cx="3675960" cy="2436840"/>
          </a:xfrm>
          <a:prstGeom prst="rect">
            <a:avLst/>
          </a:prstGeom>
          <a:ln>
            <a:noFill/>
          </a:ln>
        </p:spPr>
      </p:pic>
      <p:sp>
        <p:nvSpPr>
          <p:cNvPr id="256" name="CustomShape 2"/>
          <p:cNvSpPr/>
          <p:nvPr/>
        </p:nvSpPr>
        <p:spPr>
          <a:xfrm>
            <a:off x="333360" y="2961360"/>
            <a:ext cx="4299840" cy="250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noAutofit/>
          </a:bodyPr>
          <a:p>
            <a:pPr>
              <a:lnSpc>
                <a:spcPts val="4300"/>
              </a:lnSpc>
              <a:spcBef>
                <a:spcPts val="2001"/>
              </a:spcBef>
            </a:pPr>
            <a:r>
              <a:rPr b="0" lang="en-US" sz="3600" spc="-1" strike="noStrike">
                <a:solidFill>
                  <a:srgbClr val="ffffff"/>
                </a:solidFill>
                <a:latin typeface="Book Antiqua"/>
              </a:rPr>
              <a:t>Which groups are at higher risk of experiencing sexual violence?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190440" y="79560"/>
            <a:ext cx="8810280" cy="1417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194431"/>
                </a:solidFill>
                <a:latin typeface="Book Antiqua"/>
              </a:rPr>
              <a:t>Data shows these groups are at a higher risk of victimization….</a:t>
            </a:r>
            <a:endParaRPr b="0" lang="en-US" sz="4400" spc="-1" strike="noStrike">
              <a:solidFill>
                <a:srgbClr val="000000"/>
              </a:solidFill>
              <a:latin typeface="Book Antiqua"/>
            </a:endParaRPr>
          </a:p>
        </p:txBody>
      </p:sp>
      <p:graphicFrame>
        <p:nvGraphicFramePr>
          <p:cNvPr id="258" name="Table 2"/>
          <p:cNvGraphicFramePr/>
          <p:nvPr/>
        </p:nvGraphicFramePr>
        <p:xfrm>
          <a:off x="460440" y="1832760"/>
          <a:ext cx="8464320" cy="360000"/>
        </p:xfrm>
        <a:graphic>
          <a:graphicData uri="http://schemas.openxmlformats.org/drawingml/2006/table">
            <a:tbl>
              <a:tblPr/>
              <a:tblGrid>
                <a:gridCol w="4232160"/>
                <a:gridCol w="4232160"/>
              </a:tblGrid>
              <a:tr h="0">
                <a:tc>
                  <a:txBody>
                    <a:bodyPr>
                      <a:noAutofit/>
                    </a:bodyPr>
                    <a:p>
                      <a:pPr marL="343080" indent="-342720">
                        <a:lnSpc>
                          <a:spcPct val="100000"/>
                        </a:lnSpc>
                        <a:spcBef>
                          <a:spcPts val="2001"/>
                        </a:spcBef>
                        <a:buClr>
                          <a:srgbClr val="ffffff"/>
                        </a:buClr>
                        <a:buFont typeface="Wingdings 2" charset="2"/>
                        <a:buChar char=""/>
                      </a:pPr>
                      <a:r>
                        <a:rPr b="1" lang="en-US" sz="2400" spc="-1" strike="noStrike">
                          <a:solidFill>
                            <a:srgbClr val="ffffff"/>
                          </a:solidFill>
                          <a:latin typeface="Book Antiqua"/>
                        </a:rPr>
                        <a:t>Women</a:t>
                      </a:r>
                      <a:endParaRPr b="0" lang="en-US" sz="2400" spc="-1" strike="noStrike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  <a:spcBef>
                          <a:spcPts val="2001"/>
                        </a:spcBef>
                        <a:buClr>
                          <a:srgbClr val="ffffff"/>
                        </a:buClr>
                        <a:buFont typeface="Wingdings 2" charset="2"/>
                        <a:buChar char=""/>
                      </a:pPr>
                      <a:r>
                        <a:rPr b="1" lang="en-US" sz="2400" spc="-1" strike="noStrike">
                          <a:solidFill>
                            <a:srgbClr val="ffffff"/>
                          </a:solidFill>
                          <a:latin typeface="Book Antiqua"/>
                        </a:rPr>
                        <a:t>LGBTQ community</a:t>
                      </a:r>
                      <a:endParaRPr b="0" lang="en-US" sz="2400" spc="-1" strike="noStrike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  <a:spcBef>
                          <a:spcPts val="2001"/>
                        </a:spcBef>
                        <a:buClr>
                          <a:srgbClr val="ffffff"/>
                        </a:buClr>
                        <a:buFont typeface="Wingdings 2" charset="2"/>
                        <a:buChar char=""/>
                      </a:pPr>
                      <a:r>
                        <a:rPr b="1" lang="en-US" sz="2400" spc="-1" strike="noStrike">
                          <a:solidFill>
                            <a:srgbClr val="ffffff"/>
                          </a:solidFill>
                          <a:latin typeface="Book Antiqua"/>
                        </a:rPr>
                        <a:t>Gender minorities</a:t>
                      </a:r>
                      <a:endParaRPr b="0" lang="en-US" sz="2400" spc="-1" strike="noStrike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  <a:spcBef>
                          <a:spcPts val="2001"/>
                        </a:spcBef>
                        <a:buClr>
                          <a:srgbClr val="ffffff"/>
                        </a:buClr>
                        <a:buFont typeface="Wingdings 2" charset="2"/>
                        <a:buChar char=""/>
                      </a:pPr>
                      <a:r>
                        <a:rPr b="1" lang="en-US" sz="2400" spc="-1" strike="noStrike">
                          <a:solidFill>
                            <a:srgbClr val="ffffff"/>
                          </a:solidFill>
                          <a:latin typeface="Book Antiqua"/>
                        </a:rPr>
                        <a:t>Communities of color</a:t>
                      </a:r>
                      <a:endParaRPr b="0" lang="en-US" sz="2400" spc="-1" strike="noStrike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  <a:spcBef>
                          <a:spcPts val="2001"/>
                        </a:spcBef>
                        <a:buClr>
                          <a:srgbClr val="ffffff"/>
                        </a:buClr>
                        <a:buFont typeface="Wingdings 2" charset="2"/>
                        <a:buChar char=""/>
                      </a:pPr>
                      <a:r>
                        <a:rPr b="1" lang="en-US" sz="2400" spc="-1" strike="noStrike">
                          <a:solidFill>
                            <a:srgbClr val="ffffff"/>
                          </a:solidFill>
                          <a:latin typeface="Book Antiqua"/>
                        </a:rPr>
                        <a:t>Students experiencing homelessness</a:t>
                      </a:r>
                      <a:endParaRPr b="0" lang="en-US" sz="2400" spc="-1" strike="noStrike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  <a:spcBef>
                          <a:spcPts val="2001"/>
                        </a:spcBef>
                        <a:buClr>
                          <a:srgbClr val="ffffff"/>
                        </a:buClr>
                        <a:buFont typeface="Wingdings 2" charset="2"/>
                        <a:buChar char=""/>
                      </a:pPr>
                      <a:r>
                        <a:rPr b="1" lang="en-US" sz="2400" spc="-1" strike="noStrike">
                          <a:solidFill>
                            <a:srgbClr val="ffffff"/>
                          </a:solidFill>
                          <a:latin typeface="Book Antiqua"/>
                        </a:rPr>
                        <a:t>International students</a:t>
                      </a:r>
                      <a:endParaRPr b="0" lang="en-US" sz="2400" spc="-1" strike="noStrike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  <a:spcBef>
                          <a:spcPts val="2001"/>
                        </a:spcBef>
                        <a:buClr>
                          <a:srgbClr val="ffffff"/>
                        </a:buClr>
                        <a:buFont typeface="Wingdings 2" charset="2"/>
                        <a:buChar char=""/>
                      </a:pPr>
                      <a:r>
                        <a:rPr b="1" lang="en-US" sz="2400" spc="-1" strike="noStrike">
                          <a:solidFill>
                            <a:srgbClr val="ffffff"/>
                          </a:solidFill>
                          <a:latin typeface="Book Antiqua"/>
                        </a:rPr>
                        <a:t>Sex workers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 marL="343080" indent="-342720">
                        <a:lnSpc>
                          <a:spcPct val="100000"/>
                        </a:lnSpc>
                        <a:spcBef>
                          <a:spcPts val="2001"/>
                        </a:spcBef>
                        <a:buClr>
                          <a:srgbClr val="ffffff"/>
                        </a:buClr>
                        <a:buFont typeface="Wingdings 2" charset="2"/>
                        <a:buChar char=""/>
                      </a:pPr>
                      <a:r>
                        <a:rPr b="1" lang="en-US" sz="2400" spc="-1" strike="noStrike">
                          <a:solidFill>
                            <a:srgbClr val="ffffff"/>
                          </a:solidFill>
                          <a:latin typeface="Book Antiqua"/>
                        </a:rPr>
                        <a:t>Students with disabilities</a:t>
                      </a:r>
                      <a:endParaRPr b="0" lang="en-US" sz="2400" spc="-1" strike="noStrike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  <a:spcBef>
                          <a:spcPts val="2001"/>
                        </a:spcBef>
                        <a:buClr>
                          <a:srgbClr val="ffffff"/>
                        </a:buClr>
                        <a:buFont typeface="Wingdings 2" charset="2"/>
                        <a:buChar char=""/>
                      </a:pPr>
                      <a:r>
                        <a:rPr b="1" lang="en-US" sz="2400" spc="-1" strike="noStrike">
                          <a:solidFill>
                            <a:srgbClr val="ffffff"/>
                          </a:solidFill>
                          <a:latin typeface="Book Antiqua"/>
                        </a:rPr>
                        <a:t>Deaf and hard of hearing</a:t>
                      </a:r>
                      <a:endParaRPr b="0" lang="en-US" sz="2400" spc="-1" strike="noStrike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  <a:spcBef>
                          <a:spcPts val="2001"/>
                        </a:spcBef>
                        <a:buClr>
                          <a:srgbClr val="ffffff"/>
                        </a:buClr>
                        <a:buFont typeface="Wingdings 2" charset="2"/>
                        <a:buChar char=""/>
                      </a:pPr>
                      <a:r>
                        <a:rPr b="1" lang="en-US" sz="2400" spc="-1" strike="noStrike">
                          <a:solidFill>
                            <a:srgbClr val="ffffff"/>
                          </a:solidFill>
                          <a:latin typeface="Book Antiqua"/>
                        </a:rPr>
                        <a:t>Intoxicated students</a:t>
                      </a:r>
                      <a:endParaRPr b="0" lang="en-US" sz="2400" spc="-1" strike="noStrike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  <a:spcBef>
                          <a:spcPts val="2001"/>
                        </a:spcBef>
                        <a:buClr>
                          <a:srgbClr val="ffffff"/>
                        </a:buClr>
                        <a:buFont typeface="Wingdings 2" charset="2"/>
                        <a:buChar char=""/>
                      </a:pPr>
                      <a:r>
                        <a:rPr b="1" lang="en-US" sz="2400" spc="-1" strike="noStrike">
                          <a:solidFill>
                            <a:srgbClr val="ffffff"/>
                          </a:solidFill>
                          <a:latin typeface="Book Antiqua"/>
                        </a:rPr>
                        <a:t>Minors</a:t>
                      </a:r>
                      <a:endParaRPr b="0" lang="en-US" sz="2400" spc="-1" strike="noStrike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  <a:spcBef>
                          <a:spcPts val="2001"/>
                        </a:spcBef>
                        <a:buClr>
                          <a:srgbClr val="ffffff"/>
                        </a:buClr>
                        <a:buFont typeface="Wingdings 2" charset="2"/>
                        <a:buChar char=""/>
                      </a:pPr>
                      <a:r>
                        <a:rPr b="1" lang="en-US" sz="2400" spc="-1" strike="noStrike">
                          <a:solidFill>
                            <a:srgbClr val="ffffff"/>
                          </a:solidFill>
                          <a:latin typeface="Book Antiqua"/>
                        </a:rPr>
                        <a:t>Undocumented students</a:t>
                      </a:r>
                      <a:endParaRPr b="0" lang="en-US" sz="2400" spc="-1" strike="noStrike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0000"/>
                        </a:lnSpc>
                        <a:spcBef>
                          <a:spcPts val="2001"/>
                        </a:spcBef>
                        <a:buClr>
                          <a:srgbClr val="ffffff"/>
                        </a:buClr>
                        <a:buFont typeface="Wingdings 2" charset="2"/>
                        <a:buChar char=""/>
                      </a:pPr>
                      <a:r>
                        <a:rPr b="1" lang="en-US" sz="2400" spc="-1" strike="noStrike">
                          <a:solidFill>
                            <a:srgbClr val="ffffff"/>
                          </a:solidFill>
                          <a:latin typeface="Book Antiqua"/>
                        </a:rPr>
                        <a:t>Non-English speaking students</a:t>
                      </a:r>
                      <a:endParaRPr b="0" lang="en-US" sz="2400" spc="-1" strike="noStrike">
                        <a:latin typeface="Arial"/>
                      </a:endParaRPr>
                    </a:p>
                  </a:txBody>
                  <a:tcPr marL="91440" marR="91440"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Picture 7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1914120"/>
          </a:xfrm>
          <a:prstGeom prst="rect">
            <a:avLst/>
          </a:prstGeom>
          <a:ln>
            <a:noFill/>
          </a:ln>
        </p:spPr>
      </p:pic>
      <p:sp>
        <p:nvSpPr>
          <p:cNvPr id="260" name="TextShape 1"/>
          <p:cNvSpPr txBox="1"/>
          <p:nvPr/>
        </p:nvSpPr>
        <p:spPr>
          <a:xfrm>
            <a:off x="304920" y="1029960"/>
            <a:ext cx="8695800" cy="1417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424910"/>
                </a:solidFill>
                <a:latin typeface="Book Antiqua"/>
              </a:rPr>
              <a:t>Programming for preventing violence</a:t>
            </a:r>
            <a:endParaRPr b="0" lang="en-US" sz="36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61" name="CustomShape 2"/>
          <p:cNvSpPr/>
          <p:nvPr/>
        </p:nvSpPr>
        <p:spPr>
          <a:xfrm>
            <a:off x="552600" y="2514600"/>
            <a:ext cx="8010000" cy="278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ts val="5301"/>
              </a:lnSpc>
            </a:pPr>
            <a:r>
              <a:rPr b="1" lang="en-US" sz="4000" spc="-1" strike="noStrike">
                <a:solidFill>
                  <a:srgbClr val="ffffff"/>
                </a:solidFill>
                <a:latin typeface="Book Antiqua"/>
              </a:rPr>
              <a:t>“</a:t>
            </a:r>
            <a:r>
              <a:rPr b="1" lang="en-US" sz="4000" spc="-1" strike="noStrike">
                <a:solidFill>
                  <a:srgbClr val="ffffff"/>
                </a:solidFill>
                <a:latin typeface="Book Antiqua"/>
              </a:rPr>
              <a:t>Creating safe spaces for victims and survivors to talk about their experiences is a key piece of prevention programming.” 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262" name="CustomShape 3"/>
          <p:cNvSpPr/>
          <p:nvPr/>
        </p:nvSpPr>
        <p:spPr>
          <a:xfrm>
            <a:off x="5562720" y="5762160"/>
            <a:ext cx="38286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Book Antiqua"/>
              </a:rPr>
              <a:t>SATF campus prevention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57240" y="79560"/>
            <a:ext cx="8972280" cy="1417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800" spc="-1" strike="noStrike">
                <a:solidFill>
                  <a:srgbClr val="424910"/>
                </a:solidFill>
                <a:latin typeface="Book Antiqua"/>
              </a:rPr>
              <a:t>Question:</a:t>
            </a:r>
            <a:endParaRPr b="0" lang="en-US" sz="4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64" name="TextShape 2"/>
          <p:cNvSpPr txBox="1"/>
          <p:nvPr/>
        </p:nvSpPr>
        <p:spPr>
          <a:xfrm>
            <a:off x="658800" y="2925360"/>
            <a:ext cx="7768800" cy="7480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spcBef>
                <a:spcPts val="2001"/>
              </a:spcBef>
            </a:pPr>
            <a:r>
              <a:rPr b="0" lang="en-US" sz="3600" spc="-1" strike="noStrike">
                <a:solidFill>
                  <a:srgbClr val="ffffff"/>
                </a:solidFill>
                <a:latin typeface="Book Antiqua"/>
              </a:rPr>
              <a:t>What keeps victims from reporting sexual violence?</a:t>
            </a:r>
            <a:endParaRPr b="0" lang="en-US" sz="36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57240" y="79560"/>
            <a:ext cx="8972280" cy="1417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424910"/>
                </a:solidFill>
                <a:latin typeface="Book Antiqua"/>
              </a:rPr>
              <a:t>Barriers to reporting </a:t>
            </a:r>
            <a:br/>
            <a:r>
              <a:rPr b="1" lang="en-US" sz="4400" spc="-1" strike="noStrike">
                <a:solidFill>
                  <a:srgbClr val="424910"/>
                </a:solidFill>
                <a:latin typeface="Book Antiqua"/>
              </a:rPr>
              <a:t>sexual violence</a:t>
            </a:r>
            <a:endParaRPr b="0" lang="en-US" sz="44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66" name="CustomShape 2"/>
          <p:cNvSpPr/>
          <p:nvPr/>
        </p:nvSpPr>
        <p:spPr>
          <a:xfrm>
            <a:off x="797400" y="2495160"/>
            <a:ext cx="7953120" cy="3563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ffffff"/>
                </a:solidFill>
                <a:latin typeface="Book Antiqua"/>
              </a:rPr>
              <a:t>Fear of </a:t>
            </a:r>
            <a:r>
              <a:rPr b="0" i="1" lang="en-US" sz="2800" spc="-1" strike="noStrike">
                <a:solidFill>
                  <a:srgbClr val="ffffff"/>
                </a:solidFill>
                <a:latin typeface="Book Antiqua"/>
              </a:rPr>
              <a:t>not</a:t>
            </a:r>
            <a:r>
              <a:rPr b="0" lang="en-US" sz="2800" spc="-1" strike="noStrike">
                <a:solidFill>
                  <a:srgbClr val="ffffff"/>
                </a:solidFill>
                <a:latin typeface="Book Antiqua"/>
              </a:rPr>
              <a:t> being believed</a:t>
            </a:r>
            <a:endParaRPr b="0" lang="en-US" sz="2800" spc="-1" strike="noStrike">
              <a:latin typeface="Arial"/>
            </a:endParaRPr>
          </a:p>
          <a:p>
            <a:pPr marL="285840" indent="-28548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ffffff"/>
                </a:solidFill>
                <a:latin typeface="Book Antiqua"/>
              </a:rPr>
              <a:t>Fear of retaliation</a:t>
            </a:r>
            <a:endParaRPr b="0" lang="en-US" sz="2800" spc="-1" strike="noStrike">
              <a:latin typeface="Arial"/>
            </a:endParaRPr>
          </a:p>
          <a:p>
            <a:pPr marL="285840" indent="-28548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ffffff"/>
                </a:solidFill>
                <a:latin typeface="Book Antiqua"/>
              </a:rPr>
              <a:t>Embarrassment</a:t>
            </a:r>
            <a:endParaRPr b="0" lang="en-US" sz="2800" spc="-1" strike="noStrike">
              <a:latin typeface="Arial"/>
            </a:endParaRPr>
          </a:p>
          <a:p>
            <a:pPr marL="285840" indent="-28548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ffffff"/>
                </a:solidFill>
                <a:latin typeface="Book Antiqua"/>
              </a:rPr>
              <a:t>Fear of the reporting process</a:t>
            </a:r>
            <a:endParaRPr b="0" lang="en-US" sz="2800" spc="-1" strike="noStrike">
              <a:latin typeface="Arial"/>
            </a:endParaRPr>
          </a:p>
          <a:p>
            <a:pPr marL="285840" indent="-285480">
              <a:lnSpc>
                <a:spcPct val="15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ffffff"/>
                </a:solidFill>
                <a:latin typeface="Book Antiqua"/>
              </a:rPr>
              <a:t>Unknown consequences; fear of the unknown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</p:txBody>
      </p:sp>
      <p:sp>
        <p:nvSpPr>
          <p:cNvPr id="267" name="TextShape 3"/>
          <p:cNvSpPr txBox="1"/>
          <p:nvPr/>
        </p:nvSpPr>
        <p:spPr>
          <a:xfrm>
            <a:off x="437400" y="1963800"/>
            <a:ext cx="7768800" cy="7480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0" lang="en-US" sz="2800" spc="-1" strike="noStrike">
                <a:solidFill>
                  <a:srgbClr val="ffffff"/>
                </a:solidFill>
                <a:latin typeface="Book Antiqua"/>
              </a:rPr>
              <a:t>Why students do not report sexual violence:</a:t>
            </a:r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765000" y="79560"/>
            <a:ext cx="7611840" cy="1417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800" spc="-1" strike="noStrike">
                <a:solidFill>
                  <a:srgbClr val="424910"/>
                </a:solidFill>
                <a:latin typeface="Book Antiqua"/>
              </a:rPr>
              <a:t>Question:</a:t>
            </a:r>
            <a:endParaRPr b="0" lang="en-US" sz="4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16" name="CustomShape 2"/>
          <p:cNvSpPr/>
          <p:nvPr/>
        </p:nvSpPr>
        <p:spPr>
          <a:xfrm>
            <a:off x="765000" y="2883600"/>
            <a:ext cx="761184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Book Antiqua"/>
              </a:rPr>
              <a:t>What do you already know about Title IX?</a:t>
            </a:r>
            <a:endParaRPr b="0" lang="en-US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Book Antiqua"/>
              </a:rPr>
              <a:t>How are you affected by it?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765000" y="2261520"/>
            <a:ext cx="7611840" cy="41817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800" spc="-1" strike="noStrike">
                <a:solidFill>
                  <a:srgbClr val="ffffff"/>
                </a:solidFill>
                <a:latin typeface="Book Antiqua"/>
              </a:rPr>
              <a:t>Only </a:t>
            </a:r>
            <a:r>
              <a:rPr b="1" i="1" lang="en-US" sz="2800" spc="-1" strike="noStrike">
                <a:solidFill>
                  <a:srgbClr val="ffffff"/>
                </a:solidFill>
                <a:latin typeface="Book Antiqua"/>
              </a:rPr>
              <a:t>two to eight percent </a:t>
            </a:r>
            <a:r>
              <a:rPr b="0" lang="en-US" sz="2800" spc="-1" strike="noStrike">
                <a:solidFill>
                  <a:srgbClr val="ffffff"/>
                </a:solidFill>
                <a:latin typeface="Book Antiqua"/>
              </a:rPr>
              <a:t>of assault cases are false reports.</a:t>
            </a:r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800" spc="-1" strike="noStrike">
                <a:solidFill>
                  <a:srgbClr val="ffffff"/>
                </a:solidFill>
                <a:latin typeface="Book Antiqua"/>
              </a:rPr>
              <a:t>The closer the relationship is between the victim and the perpetrator, the less likely the victim is to report.</a:t>
            </a:r>
            <a:endParaRPr b="0" lang="en-US" sz="2800" spc="-1" strike="noStrike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269" name="Picture 3" descr=""/>
          <p:cNvPicPr/>
          <p:nvPr/>
        </p:nvPicPr>
        <p:blipFill>
          <a:blip r:embed="rId1"/>
          <a:stretch/>
        </p:blipFill>
        <p:spPr>
          <a:xfrm>
            <a:off x="131760" y="-28440"/>
            <a:ext cx="8973720" cy="1920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751320" y="181080"/>
            <a:ext cx="7611840" cy="1417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i="1" lang="en-US" sz="4400" spc="-1" strike="noStrike">
                <a:solidFill>
                  <a:srgbClr val="424910"/>
                </a:solidFill>
                <a:latin typeface="Book Antiqua"/>
              </a:rPr>
              <a:t>Do</a:t>
            </a:r>
            <a:r>
              <a:rPr b="1" lang="en-US" sz="4400" spc="-1" strike="noStrike">
                <a:solidFill>
                  <a:srgbClr val="424910"/>
                </a:solidFill>
                <a:latin typeface="Book Antiqua"/>
              </a:rPr>
              <a:t> students report sexual assault to a college source?</a:t>
            </a:r>
            <a:endParaRPr b="0" lang="en-US" sz="44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71" name="CustomShape 2"/>
          <p:cNvSpPr/>
          <p:nvPr/>
        </p:nvSpPr>
        <p:spPr>
          <a:xfrm>
            <a:off x="838080" y="2371680"/>
            <a:ext cx="7714800" cy="2345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indent="-4568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ffffff"/>
                </a:solidFill>
                <a:latin typeface="Book Antiqua"/>
              </a:rPr>
              <a:t>90% of students </a:t>
            </a:r>
            <a:r>
              <a:rPr b="0" lang="en-US" sz="2800" spc="-1" strike="noStrike">
                <a:solidFill>
                  <a:srgbClr val="ffffff"/>
                </a:solidFill>
                <a:latin typeface="Book Antiqua"/>
              </a:rPr>
              <a:t>who had a nonconsensual sexual experience did not tell </a:t>
            </a:r>
            <a:r>
              <a:rPr b="1" i="1" lang="en-US" sz="2800" spc="-1" strike="noStrike">
                <a:solidFill>
                  <a:srgbClr val="ffffff"/>
                </a:solidFill>
                <a:latin typeface="Book Antiqua"/>
              </a:rPr>
              <a:t>any</a:t>
            </a:r>
            <a:r>
              <a:rPr b="0" lang="en-US" sz="2800" spc="-1" strike="noStrike">
                <a:solidFill>
                  <a:srgbClr val="ffffff"/>
                </a:solidFill>
                <a:latin typeface="Book Antiqua"/>
              </a:rPr>
              <a:t> college source.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ffffff"/>
                </a:solidFill>
                <a:latin typeface="Book Antiqua"/>
              </a:rPr>
              <a:t>86% of those who were raped </a:t>
            </a:r>
            <a:r>
              <a:rPr b="1" i="1" lang="en-US" sz="2800" spc="-1" strike="noStrike">
                <a:solidFill>
                  <a:srgbClr val="ffffff"/>
                </a:solidFill>
                <a:latin typeface="Book Antiqua"/>
              </a:rPr>
              <a:t>did not </a:t>
            </a:r>
            <a:r>
              <a:rPr b="0" lang="en-US" sz="2800" spc="-1" strike="noStrike">
                <a:solidFill>
                  <a:srgbClr val="ffffff"/>
                </a:solidFill>
                <a:latin typeface="Book Antiqua"/>
              </a:rPr>
              <a:t>tell any college source.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237960" y="371520"/>
            <a:ext cx="5990760" cy="472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ts val="4901"/>
              </a:lnSpc>
            </a:pPr>
            <a:r>
              <a:rPr b="1" lang="en-US" sz="3600" spc="97" strike="noStrike">
                <a:solidFill>
                  <a:srgbClr val="ffffff"/>
                </a:solidFill>
                <a:latin typeface="Book Antiqua"/>
              </a:rPr>
              <a:t>“</a:t>
            </a:r>
            <a:r>
              <a:rPr b="1" lang="en-US" sz="3600" spc="97" strike="noStrike">
                <a:solidFill>
                  <a:srgbClr val="ffffff"/>
                </a:solidFill>
                <a:latin typeface="Book Antiqua"/>
              </a:rPr>
              <a:t>Victims/survivors who experience a supportive and compassionate response, regardless of the criminal justice outcome, have lower rates of post traumatic stress.”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600" spc="-1" strike="noStrike">
              <a:latin typeface="Arial"/>
            </a:endParaRPr>
          </a:p>
        </p:txBody>
      </p:sp>
      <p:pic>
        <p:nvPicPr>
          <p:cNvPr id="273" name="Picture 4" descr=""/>
          <p:cNvPicPr/>
          <p:nvPr/>
        </p:nvPicPr>
        <p:blipFill>
          <a:blip r:embed="rId1"/>
          <a:stretch/>
        </p:blipFill>
        <p:spPr>
          <a:xfrm>
            <a:off x="6448320" y="836280"/>
            <a:ext cx="2415600" cy="3619080"/>
          </a:xfrm>
          <a:prstGeom prst="rect">
            <a:avLst/>
          </a:prstGeom>
          <a:ln>
            <a:noFill/>
          </a:ln>
        </p:spPr>
      </p:pic>
      <p:sp>
        <p:nvSpPr>
          <p:cNvPr id="274" name="CustomShape 2"/>
          <p:cNvSpPr/>
          <p:nvPr/>
        </p:nvSpPr>
        <p:spPr>
          <a:xfrm>
            <a:off x="390600" y="5219640"/>
            <a:ext cx="80100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Book Antiqua"/>
              </a:rPr>
              <a:t>Campbell, et al. (1999). “Community Services for Rape Survivors: Enhancing Psychological Well-Being or Increasing Trauma.” 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Shape 1"/>
          <p:cNvSpPr txBox="1"/>
          <p:nvPr/>
        </p:nvSpPr>
        <p:spPr>
          <a:xfrm>
            <a:off x="184320" y="371520"/>
            <a:ext cx="9054720" cy="16300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424910"/>
                </a:solidFill>
                <a:latin typeface="Book Antiqua"/>
              </a:rPr>
              <a:t>Those affected by sexual violence often experience </a:t>
            </a:r>
            <a:r>
              <a:rPr b="1" i="1" lang="en-US" sz="4800" spc="-1" strike="noStrike">
                <a:solidFill>
                  <a:srgbClr val="424910"/>
                </a:solidFill>
                <a:latin typeface="Book Antiqua"/>
              </a:rPr>
              <a:t>trauma</a:t>
            </a:r>
            <a:r>
              <a:rPr b="1" lang="en-US" sz="4400" spc="-1" strike="noStrike">
                <a:solidFill>
                  <a:srgbClr val="424910"/>
                </a:solidFill>
                <a:latin typeface="Book Antiqua"/>
              </a:rPr>
              <a:t> </a:t>
            </a:r>
            <a:br/>
            <a:endParaRPr b="0" lang="en-US" sz="44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76" name="TextShape 2"/>
          <p:cNvSpPr txBox="1"/>
          <p:nvPr/>
        </p:nvSpPr>
        <p:spPr>
          <a:xfrm>
            <a:off x="523800" y="2194920"/>
            <a:ext cx="8543520" cy="44953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000" spc="-1" strike="noStrike">
                <a:solidFill>
                  <a:srgbClr val="ffffff"/>
                </a:solidFill>
                <a:latin typeface="Book Antiqua"/>
              </a:rPr>
              <a:t>Experience frozen fright</a:t>
            </a:r>
            <a:endParaRPr b="0" lang="en-US" sz="2000" spc="-1" strike="noStrike">
              <a:solidFill>
                <a:srgbClr val="ffffff"/>
              </a:solidFill>
              <a:latin typeface="Book Antiqua"/>
            </a:endParaRPr>
          </a:p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000" spc="-1" strike="noStrike">
                <a:solidFill>
                  <a:srgbClr val="ffffff"/>
                </a:solidFill>
                <a:latin typeface="Book Antiqua"/>
              </a:rPr>
              <a:t>Be unable to recall all moments of the assault</a:t>
            </a:r>
            <a:endParaRPr b="0" lang="en-US" sz="2000" spc="-1" strike="noStrike">
              <a:solidFill>
                <a:srgbClr val="ffffff"/>
              </a:solidFill>
              <a:latin typeface="Book Antiqua"/>
            </a:endParaRPr>
          </a:p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000" spc="-1" strike="noStrike">
                <a:solidFill>
                  <a:srgbClr val="ffffff"/>
                </a:solidFill>
                <a:latin typeface="Book Antiqua"/>
              </a:rPr>
              <a:t>Show a lack of emotion after an assault</a:t>
            </a:r>
            <a:endParaRPr b="0" lang="en-US" sz="2000" spc="-1" strike="noStrike">
              <a:solidFill>
                <a:srgbClr val="ffffff"/>
              </a:solidFill>
              <a:latin typeface="Book Antiqua"/>
            </a:endParaRPr>
          </a:p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000" spc="-1" strike="noStrike">
                <a:solidFill>
                  <a:srgbClr val="ffffff"/>
                </a:solidFill>
                <a:latin typeface="Book Antiqua"/>
              </a:rPr>
              <a:t>Tell their story inconsistently; it seem as if they are making up the story as they go along</a:t>
            </a:r>
            <a:endParaRPr b="0" lang="en-US" sz="20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</a:pPr>
            <a:endParaRPr b="0" lang="en-US" sz="20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ffffff"/>
                </a:solidFill>
                <a:latin typeface="Book Antiqua"/>
              </a:rPr>
              <a:t>“</a:t>
            </a:r>
            <a:r>
              <a:rPr b="1" lang="en-US" sz="2400" spc="-1" strike="noStrike">
                <a:solidFill>
                  <a:srgbClr val="ffffff"/>
                </a:solidFill>
                <a:latin typeface="Book Antiqua"/>
              </a:rPr>
              <a:t>College life may become so stressful that they [victims] develop clinical symptoms of trauma or anxiety that affect their mental and physical health.”  </a:t>
            </a:r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  <a:p>
            <a:pPr algn="ctr">
              <a:lnSpc>
                <a:spcPct val="100000"/>
              </a:lnSpc>
            </a:pPr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  <a:p>
            <a:pPr algn="r">
              <a:lnSpc>
                <a:spcPct val="100000"/>
              </a:lnSpc>
            </a:pPr>
            <a:r>
              <a:rPr b="0" lang="en-US" sz="1600" spc="-1" strike="noStrike">
                <a:solidFill>
                  <a:srgbClr val="ffffff"/>
                </a:solidFill>
                <a:latin typeface="Book Antiqua"/>
              </a:rPr>
              <a:t>American Health Association</a:t>
            </a:r>
            <a:endParaRPr b="0" lang="en-US" sz="1600" spc="-1" strike="noStrike">
              <a:solidFill>
                <a:srgbClr val="ffffff"/>
              </a:solidFill>
              <a:latin typeface="Book Antiqua"/>
            </a:endParaRPr>
          </a:p>
        </p:txBody>
      </p:sp>
      <p:sp>
        <p:nvSpPr>
          <p:cNvPr id="277" name="CustomShape 3"/>
          <p:cNvSpPr/>
          <p:nvPr/>
        </p:nvSpPr>
        <p:spPr>
          <a:xfrm>
            <a:off x="266760" y="1704960"/>
            <a:ext cx="59148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Book Antiqua"/>
              </a:rPr>
              <a:t>Trauma may cause victims to: 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314280" y="79560"/>
            <a:ext cx="8438760" cy="1417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424910"/>
                </a:solidFill>
                <a:latin typeface="Book Antiqua"/>
              </a:rPr>
              <a:t>Trauma may cause </a:t>
            </a:r>
            <a:r>
              <a:rPr b="1" i="1" lang="en-US" sz="4400" spc="-1" strike="noStrike">
                <a:solidFill>
                  <a:srgbClr val="424910"/>
                </a:solidFill>
                <a:latin typeface="Book Antiqua"/>
              </a:rPr>
              <a:t>freezing </a:t>
            </a:r>
            <a:r>
              <a:rPr b="1" lang="en-US" sz="4400" spc="-1" strike="noStrike">
                <a:solidFill>
                  <a:srgbClr val="424910"/>
                </a:solidFill>
                <a:latin typeface="Book Antiqua"/>
              </a:rPr>
              <a:t>and/or</a:t>
            </a:r>
            <a:r>
              <a:rPr b="1" i="1" lang="en-US" sz="4400" spc="-1" strike="noStrike">
                <a:solidFill>
                  <a:srgbClr val="424910"/>
                </a:solidFill>
                <a:latin typeface="Book Antiqua"/>
              </a:rPr>
              <a:t> </a:t>
            </a:r>
            <a:r>
              <a:rPr b="1" lang="en-US" sz="4400" spc="-1" strike="noStrike">
                <a:solidFill>
                  <a:srgbClr val="424910"/>
                </a:solidFill>
                <a:latin typeface="Book Antiqua"/>
              </a:rPr>
              <a:t>desire to </a:t>
            </a:r>
            <a:r>
              <a:rPr b="1" i="1" lang="en-US" sz="4400" spc="-1" strike="noStrike">
                <a:solidFill>
                  <a:srgbClr val="424910"/>
                </a:solidFill>
                <a:latin typeface="Book Antiqua"/>
              </a:rPr>
              <a:t>fight or flee</a:t>
            </a:r>
            <a:endParaRPr b="0" lang="en-US" sz="44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79" name="CustomShape 2"/>
          <p:cNvSpPr/>
          <p:nvPr/>
        </p:nvSpPr>
        <p:spPr>
          <a:xfrm>
            <a:off x="380880" y="1685520"/>
            <a:ext cx="3390480" cy="478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latin typeface="Book Antiqua"/>
              </a:rPr>
              <a:t>A mix of hormones causes increased breathing, eyes to close, immobility,  paralysis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latin typeface="Book Antiqua"/>
              </a:rPr>
              <a:t>Between 12 and 50 percent of rape victims experience some moment of tonic immobility (loss of speech) 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latin typeface="Book Antiqua"/>
              </a:rPr>
              <a:t>These may be more common in survivors of multiple assaults 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280" name="Picture 3" descr=""/>
          <p:cNvPicPr/>
          <p:nvPr/>
        </p:nvPicPr>
        <p:blipFill>
          <a:blip r:embed="rId1"/>
          <a:srcRect l="18027" t="1460" r="0" b="35080"/>
          <a:stretch/>
        </p:blipFill>
        <p:spPr>
          <a:xfrm>
            <a:off x="3943440" y="2438280"/>
            <a:ext cx="4981320" cy="2895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Shape 1"/>
          <p:cNvSpPr txBox="1"/>
          <p:nvPr/>
        </p:nvSpPr>
        <p:spPr>
          <a:xfrm>
            <a:off x="765000" y="79560"/>
            <a:ext cx="7611840" cy="1417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424910"/>
                </a:solidFill>
                <a:latin typeface="Book Antiqua"/>
              </a:rPr>
              <a:t>Trauma may cause </a:t>
            </a:r>
            <a:r>
              <a:rPr b="1" i="1" lang="en-US" sz="4400" spc="-1" strike="noStrike">
                <a:solidFill>
                  <a:srgbClr val="424910"/>
                </a:solidFill>
                <a:latin typeface="Book Antiqua"/>
              </a:rPr>
              <a:t>inconsistencies in memory</a:t>
            </a:r>
            <a:endParaRPr b="0" lang="en-US" sz="44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82" name="CustomShape 2"/>
          <p:cNvSpPr/>
          <p:nvPr/>
        </p:nvSpPr>
        <p:spPr>
          <a:xfrm>
            <a:off x="866880" y="1752480"/>
            <a:ext cx="7657560" cy="421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Book Antiqua"/>
              </a:rPr>
              <a:t>Memory may appear:</a:t>
            </a:r>
            <a:endParaRPr b="0" lang="en-US" sz="2400" spc="-1" strike="noStrike">
              <a:latin typeface="Arial"/>
            </a:endParaRPr>
          </a:p>
          <a:p>
            <a:pPr marL="285840" indent="-285480">
              <a:lnSpc>
                <a:spcPts val="2999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latin typeface="Book Antiqua"/>
              </a:rPr>
              <a:t>Out of order</a:t>
            </a:r>
            <a:endParaRPr b="0" lang="en-US" sz="2000" spc="-1" strike="noStrike">
              <a:latin typeface="Arial"/>
            </a:endParaRPr>
          </a:p>
          <a:p>
            <a:pPr marL="285840" indent="-285480">
              <a:lnSpc>
                <a:spcPts val="2999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latin typeface="Book Antiqua"/>
              </a:rPr>
              <a:t>Highly sensory</a:t>
            </a:r>
            <a:endParaRPr b="0" lang="en-US" sz="2000" spc="-1" strike="noStrike">
              <a:latin typeface="Arial"/>
            </a:endParaRPr>
          </a:p>
          <a:p>
            <a:pPr marL="285840" indent="-285480">
              <a:lnSpc>
                <a:spcPts val="2999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latin typeface="Book Antiqua"/>
              </a:rPr>
              <a:t>“</a:t>
            </a:r>
            <a:r>
              <a:rPr b="0" lang="en-US" sz="2000" spc="-1" strike="noStrike">
                <a:solidFill>
                  <a:srgbClr val="ffffff"/>
                </a:solidFill>
                <a:latin typeface="Book Antiqua"/>
              </a:rPr>
              <a:t>Patchy”</a:t>
            </a:r>
            <a:endParaRPr b="0" lang="en-US" sz="2000" spc="-1" strike="noStrike">
              <a:latin typeface="Arial"/>
            </a:endParaRPr>
          </a:p>
          <a:p>
            <a:pPr marL="285840" indent="-285480">
              <a:lnSpc>
                <a:spcPts val="2999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latin typeface="Book Antiqua"/>
              </a:rPr>
              <a:t>Difficulty in recalling events and details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50000"/>
              </a:lnSpc>
            </a:pP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latin typeface="Book Antiqua"/>
              </a:rPr>
              <a:t>Victims are chosen because they are (or appear):</a:t>
            </a:r>
            <a:endParaRPr b="0" lang="en-US" sz="2400" spc="-1" strike="noStrike">
              <a:latin typeface="Arial"/>
            </a:endParaRPr>
          </a:p>
          <a:p>
            <a:pPr marL="343080" indent="-342720">
              <a:lnSpc>
                <a:spcPts val="2999"/>
              </a:lnSpc>
              <a:buClr>
                <a:srgbClr val="ffffff"/>
              </a:buClr>
              <a:buFont typeface="Arial"/>
              <a:buChar char="•"/>
            </a:pPr>
            <a:r>
              <a:rPr b="0" i="1" lang="en-US" sz="2000" spc="-1" strike="noStrike">
                <a:solidFill>
                  <a:srgbClr val="ffffff"/>
                </a:solidFill>
                <a:latin typeface="Book Antiqua"/>
              </a:rPr>
              <a:t> </a:t>
            </a:r>
            <a:r>
              <a:rPr b="0" i="1" lang="en-US" sz="2000" spc="-1" strike="noStrike">
                <a:solidFill>
                  <a:srgbClr val="f8c000"/>
                </a:solidFill>
                <a:latin typeface="Book Antiqua"/>
              </a:rPr>
              <a:t>Vulnerable</a:t>
            </a:r>
            <a:r>
              <a:rPr b="0" lang="en-US" sz="2000" spc="-1" strike="noStrike">
                <a:solidFill>
                  <a:srgbClr val="ffffff"/>
                </a:solidFill>
                <a:latin typeface="Book Antiqua"/>
              </a:rPr>
              <a:t> or can be made vulnerable.</a:t>
            </a:r>
            <a:endParaRPr b="0" lang="en-US" sz="2000" spc="-1" strike="noStrike">
              <a:latin typeface="Arial"/>
            </a:endParaRPr>
          </a:p>
          <a:p>
            <a:pPr marL="343080" indent="-342720">
              <a:lnSpc>
                <a:spcPts val="2999"/>
              </a:lnSpc>
              <a:buClr>
                <a:srgbClr val="ffffff"/>
              </a:buClr>
              <a:buFont typeface="Arial"/>
              <a:buChar char="•"/>
            </a:pPr>
            <a:r>
              <a:rPr b="0" i="1" lang="en-US" sz="2000" spc="-1" strike="noStrike">
                <a:solidFill>
                  <a:srgbClr val="ffffff"/>
                </a:solidFill>
                <a:latin typeface="Book Antiqua"/>
              </a:rPr>
              <a:t> </a:t>
            </a:r>
            <a:r>
              <a:rPr b="0" i="1" lang="en-US" sz="2000" spc="-1" strike="noStrike">
                <a:solidFill>
                  <a:srgbClr val="f8c000"/>
                </a:solidFill>
                <a:latin typeface="Book Antiqua"/>
              </a:rPr>
              <a:t>Accessible</a:t>
            </a:r>
            <a:r>
              <a:rPr b="0" lang="en-US" sz="2000" spc="-1" strike="noStrike">
                <a:solidFill>
                  <a:srgbClr val="ffffff"/>
                </a:solidFill>
                <a:latin typeface="Book Antiqua"/>
              </a:rPr>
              <a:t> or can be made accessible.</a:t>
            </a:r>
            <a:endParaRPr b="0" lang="en-US" sz="2000" spc="-1" strike="noStrike">
              <a:latin typeface="Arial"/>
            </a:endParaRPr>
          </a:p>
          <a:p>
            <a:pPr marL="343080" indent="-342720">
              <a:lnSpc>
                <a:spcPts val="2999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ffffff"/>
                </a:solidFill>
                <a:latin typeface="Book Antiqua"/>
              </a:rPr>
              <a:t> </a:t>
            </a:r>
            <a:r>
              <a:rPr b="0" lang="en-US" sz="2000" spc="-1" strike="noStrike">
                <a:solidFill>
                  <a:srgbClr val="ffffff"/>
                </a:solidFill>
                <a:latin typeface="Book Antiqua"/>
              </a:rPr>
              <a:t>Most often, </a:t>
            </a:r>
            <a:r>
              <a:rPr b="0" i="1" lang="en-US" sz="2000" spc="-1" strike="noStrike">
                <a:solidFill>
                  <a:srgbClr val="f8c000"/>
                </a:solidFill>
                <a:latin typeface="Book Antiqua"/>
              </a:rPr>
              <a:t>lacking in credibility</a:t>
            </a:r>
            <a:r>
              <a:rPr b="0" lang="en-US" sz="2000" spc="-1" strike="noStrike">
                <a:solidFill>
                  <a:srgbClr val="ffffff"/>
                </a:solidFill>
                <a:latin typeface="Book Antiqua"/>
              </a:rPr>
              <a:t> or can be made so.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-915120" y="0"/>
            <a:ext cx="7611840" cy="23407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ffffff"/>
                </a:solidFill>
                <a:latin typeface="Book Antiqua"/>
              </a:rPr>
              <a:t>Primary causes of </a:t>
            </a:r>
            <a:br/>
            <a:r>
              <a:rPr b="1" lang="en-US" sz="4400" spc="-1" strike="noStrike">
                <a:solidFill>
                  <a:srgbClr val="ffffff"/>
                </a:solidFill>
                <a:latin typeface="Book Antiqua"/>
              </a:rPr>
              <a:t>trauma:</a:t>
            </a:r>
            <a:endParaRPr b="0" lang="en-US" sz="44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84" name="CustomShape 2"/>
          <p:cNvSpPr/>
          <p:nvPr/>
        </p:nvSpPr>
        <p:spPr>
          <a:xfrm>
            <a:off x="293400" y="2846520"/>
            <a:ext cx="6059160" cy="2527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indent="-4568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ffffff"/>
                </a:solidFill>
                <a:latin typeface="Book Antiqua"/>
              </a:rPr>
              <a:t>Betrayal</a:t>
            </a:r>
            <a:endParaRPr b="0" lang="en-US" sz="3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ffffff"/>
                </a:solidFill>
                <a:latin typeface="Book Antiqua"/>
              </a:rPr>
              <a:t>Extreme fear or terror</a:t>
            </a:r>
            <a:endParaRPr b="0" lang="en-US" sz="3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ffffff"/>
                </a:solidFill>
                <a:latin typeface="Book Antiqua"/>
              </a:rPr>
              <a:t>Surprise attack</a:t>
            </a:r>
            <a:endParaRPr b="0" lang="en-US" sz="3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ffffff"/>
                </a:solidFill>
                <a:latin typeface="Book Antiqua"/>
              </a:rPr>
              <a:t>Blame; invalidation</a:t>
            </a:r>
            <a:endParaRPr b="0" lang="en-US" sz="3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3200" spc="-1" strike="noStrike">
                <a:solidFill>
                  <a:srgbClr val="ffffff"/>
                </a:solidFill>
                <a:latin typeface="Book Antiqua"/>
              </a:rPr>
              <a:t>Lack of support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285" name="Picture 5" descr=""/>
          <p:cNvPicPr/>
          <p:nvPr/>
        </p:nvPicPr>
        <p:blipFill>
          <a:blip r:embed="rId1"/>
          <a:srcRect l="0" t="0" r="3721" b="4212"/>
          <a:stretch/>
        </p:blipFill>
        <p:spPr>
          <a:xfrm>
            <a:off x="4880880" y="2196720"/>
            <a:ext cx="4160880" cy="4488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extShape 1"/>
          <p:cNvSpPr txBox="1"/>
          <p:nvPr/>
        </p:nvSpPr>
        <p:spPr>
          <a:xfrm>
            <a:off x="0" y="411480"/>
            <a:ext cx="9048240" cy="8899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ts val="4399"/>
              </a:lnSpc>
            </a:pPr>
            <a:r>
              <a:rPr b="1" lang="en-US" sz="4200" spc="-1" strike="noStrike">
                <a:solidFill>
                  <a:srgbClr val="424910"/>
                </a:solidFill>
                <a:latin typeface="Book Antiqua"/>
              </a:rPr>
              <a:t>Once a school has notice of possible sexual harassment of a student</a:t>
            </a:r>
            <a:endParaRPr b="0" lang="en-US" sz="42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87" name="TextShape 2"/>
          <p:cNvSpPr txBox="1"/>
          <p:nvPr/>
        </p:nvSpPr>
        <p:spPr>
          <a:xfrm>
            <a:off x="560160" y="1919520"/>
            <a:ext cx="6905160" cy="45381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0" lang="en-US" sz="2600" spc="-1" strike="noStrike">
                <a:solidFill>
                  <a:srgbClr val="ffffff"/>
                </a:solidFill>
                <a:latin typeface="Book Antiqua"/>
              </a:rPr>
              <a:t> </a:t>
            </a:r>
            <a:r>
              <a:rPr b="0" lang="en-US" sz="2600" spc="-1" strike="noStrike">
                <a:solidFill>
                  <a:srgbClr val="ffffff"/>
                </a:solidFill>
                <a:latin typeface="Book Antiqua"/>
              </a:rPr>
              <a:t>the school should…</a:t>
            </a:r>
            <a:endParaRPr b="0" lang="en-US" sz="2600" spc="-1" strike="noStrike">
              <a:solidFill>
                <a:srgbClr val="ffffff"/>
              </a:solidFill>
              <a:latin typeface="Book Antiqua"/>
            </a:endParaRPr>
          </a:p>
          <a:p>
            <a:pPr marL="457200" indent="-456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Book Antiqua"/>
              </a:rPr>
              <a:t>Find out what happened via investigation</a:t>
            </a:r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  <a:p>
            <a:pPr marL="457200" indent="-456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Book Antiqua"/>
              </a:rPr>
              <a:t>Take prompt and effective action to end the harassment</a:t>
            </a:r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  <a:p>
            <a:pPr marL="457200" indent="-456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Book Antiqua"/>
              </a:rPr>
              <a:t>Remedy the effects</a:t>
            </a:r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  <a:p>
            <a:pPr marL="457200" indent="-45684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Book Antiqua"/>
              </a:rPr>
              <a:t>Prevent recurrence </a:t>
            </a:r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Shape 1"/>
          <p:cNvSpPr txBox="1"/>
          <p:nvPr/>
        </p:nvSpPr>
        <p:spPr>
          <a:xfrm>
            <a:off x="210960" y="144360"/>
            <a:ext cx="8633520" cy="8488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ffffff"/>
                </a:solidFill>
                <a:latin typeface="Book Antiqua"/>
              </a:rPr>
              <a:t>Sexual misconduct reporting process</a:t>
            </a:r>
            <a:endParaRPr b="0" lang="en-US" sz="3600" spc="-1" strike="noStrike">
              <a:solidFill>
                <a:srgbClr val="000000"/>
              </a:solidFill>
              <a:latin typeface="Book Antiqua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3825619379"/>
              </p:ext>
            </p:extLst>
          </p:nvPr>
        </p:nvGraphicFramePr>
        <p:xfrm>
          <a:off x="25200" y="1057320"/>
          <a:ext cx="9090000" cy="54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Shape 1"/>
          <p:cNvSpPr txBox="1"/>
          <p:nvPr/>
        </p:nvSpPr>
        <p:spPr>
          <a:xfrm>
            <a:off x="830520" y="0"/>
            <a:ext cx="7611840" cy="1417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424910"/>
                </a:solidFill>
                <a:latin typeface="Book Antiqua"/>
              </a:rPr>
              <a:t>Reporting sexual assault</a:t>
            </a:r>
            <a:br/>
            <a:r>
              <a:rPr b="1" lang="en-US" sz="4400" spc="-1" strike="noStrike">
                <a:solidFill>
                  <a:srgbClr val="424910"/>
                </a:solidFill>
                <a:latin typeface="Book Antiqua"/>
              </a:rPr>
              <a:t>at Lane Community College </a:t>
            </a:r>
            <a:endParaRPr b="0" lang="en-US" sz="44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90" name="TextShape 2"/>
          <p:cNvSpPr txBox="1"/>
          <p:nvPr/>
        </p:nvSpPr>
        <p:spPr>
          <a:xfrm>
            <a:off x="765000" y="2185200"/>
            <a:ext cx="7611840" cy="41817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0" lang="en-US" sz="2400" spc="-1" strike="noStrike" u="sng">
                <a:solidFill>
                  <a:srgbClr val="ff621d"/>
                </a:solidFill>
                <a:uFillTx/>
                <a:latin typeface="Book Antiqua"/>
                <a:hlinkClick r:id="rId1"/>
              </a:rPr>
              <a:t>https</a:t>
            </a:r>
            <a:r>
              <a:rPr b="0" lang="en-US" sz="2400" spc="-1" strike="noStrike" u="sng">
                <a:solidFill>
                  <a:srgbClr val="ff621d"/>
                </a:solidFill>
                <a:uFillTx/>
                <a:latin typeface="Book Antiqua"/>
                <a:hlinkClick r:id="rId2"/>
              </a:rPr>
              <a:t>://</a:t>
            </a:r>
            <a:r>
              <a:rPr b="0" lang="en-US" sz="2400" spc="-1" strike="noStrike" u="sng">
                <a:solidFill>
                  <a:srgbClr val="ff621d"/>
                </a:solidFill>
                <a:uFillTx/>
                <a:latin typeface="Book Antiqua"/>
                <a:hlinkClick r:id="rId3"/>
              </a:rPr>
              <a:t>publicdocs.maxient.com/reportingform.php?LaneCC&amp;layout_id=2</a:t>
            </a:r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1" lang="en-US" sz="2400" spc="-1" strike="noStrike">
                <a:solidFill>
                  <a:srgbClr val="ffffff"/>
                </a:solidFill>
                <a:latin typeface="Book Antiqua"/>
              </a:rPr>
              <a:t>The above link is to LCC’s reporting form. A report can be submitted by the student or on behalf of the student involved in the assault. </a:t>
            </a:r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1" lang="en-US" sz="2400" spc="-1" strike="noStrike">
                <a:solidFill>
                  <a:srgbClr val="ffffff"/>
                </a:solidFill>
                <a:latin typeface="Book Antiqua"/>
              </a:rPr>
              <a:t>This can also be found in COPPS under “Student Complaint Procedure: Formal,” which provides links to file different grievances.</a:t>
            </a:r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765000" y="79560"/>
            <a:ext cx="7611840" cy="1417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424910"/>
                </a:solidFill>
                <a:latin typeface="Book Antiqua"/>
              </a:rPr>
              <a:t>OVERVIEW : WHAT IS TITLE IX of The Educational Amendments of 1972</a:t>
            </a:r>
            <a:endParaRPr b="0" lang="en-US" sz="32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462960" y="1032840"/>
            <a:ext cx="4650840" cy="420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Book Antiqua"/>
              </a:rPr>
              <a:t>First enacted in 1972, it was historically established to combat gender/sex discrimination in college programs, specifically athletics.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Book Antiqua"/>
              </a:rPr>
              <a:t>Is now interpreted and applied to all college programs, specifically in regards to Sexual Respect. This includes protections for victims of assault and harassment who were targeted because of their sex/gender/sexual orientation.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19" name="CustomShape 3"/>
          <p:cNvSpPr/>
          <p:nvPr/>
        </p:nvSpPr>
        <p:spPr>
          <a:xfrm>
            <a:off x="462960" y="5356800"/>
            <a:ext cx="4571640" cy="27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ffb762"/>
                </a:solidFill>
                <a:latin typeface="Book Antiqua"/>
              </a:rPr>
              <a:t>Women’s Sports Foundation</a:t>
            </a:r>
            <a:endParaRPr b="0" lang="en-US" sz="1200" spc="-1" strike="noStrike">
              <a:latin typeface="Arial"/>
            </a:endParaRPr>
          </a:p>
        </p:txBody>
      </p:sp>
      <p:pic>
        <p:nvPicPr>
          <p:cNvPr id="220" name="Picture 8" descr=""/>
          <p:cNvPicPr/>
          <p:nvPr/>
        </p:nvPicPr>
        <p:blipFill>
          <a:blip r:embed="rId1"/>
          <a:stretch/>
        </p:blipFill>
        <p:spPr>
          <a:xfrm>
            <a:off x="4977360" y="2090520"/>
            <a:ext cx="3952440" cy="3917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Shape 1"/>
          <p:cNvSpPr txBox="1"/>
          <p:nvPr/>
        </p:nvSpPr>
        <p:spPr>
          <a:xfrm>
            <a:off x="765000" y="79560"/>
            <a:ext cx="7611840" cy="1417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800" spc="-1" strike="noStrike">
                <a:solidFill>
                  <a:srgbClr val="424910"/>
                </a:solidFill>
                <a:latin typeface="Book Antiqua"/>
              </a:rPr>
              <a:t>Training—get engaged!</a:t>
            </a:r>
            <a:endParaRPr b="0" lang="en-US" sz="4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92" name="TextShape 2"/>
          <p:cNvSpPr txBox="1"/>
          <p:nvPr/>
        </p:nvSpPr>
        <p:spPr>
          <a:xfrm>
            <a:off x="765000" y="2070720"/>
            <a:ext cx="7611840" cy="41817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56000"/>
          </a:bodyPr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0" lang="en-US" sz="2400" spc="-1" strike="noStrike">
                <a:solidFill>
                  <a:srgbClr val="ffffff"/>
                </a:solidFill>
                <a:latin typeface="Book Antiqua"/>
              </a:rPr>
              <a:t>Website: </a:t>
            </a:r>
            <a:r>
              <a:rPr b="0" i="1" lang="en-US" sz="2400" spc="-1" strike="noStrike" u="sng">
                <a:solidFill>
                  <a:srgbClr val="ff621d"/>
                </a:solidFill>
                <a:uFillTx/>
                <a:latin typeface="Book Antiqua"/>
                <a:hlinkClick r:id="rId1"/>
              </a:rPr>
              <a:t>http://lanecc.or.safecolleges.com/login</a:t>
            </a:r>
            <a:r>
              <a:rPr b="0" lang="en-US" sz="2400" spc="-1" strike="noStrike">
                <a:solidFill>
                  <a:srgbClr val="ffffff"/>
                </a:solidFill>
                <a:latin typeface="Book Antiqua"/>
              </a:rPr>
              <a:t> </a:t>
            </a:r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0" lang="en-US" sz="2400" spc="-1" strike="noStrike">
                <a:solidFill>
                  <a:srgbClr val="ffffff"/>
                </a:solidFill>
                <a:latin typeface="Book Antiqua"/>
              </a:rPr>
              <a:t>Sexual Assault Dynamics on Campus training:  </a:t>
            </a:r>
            <a:r>
              <a:rPr b="0" lang="en-US" sz="2400" spc="-1" strike="noStrike" u="sng">
                <a:solidFill>
                  <a:srgbClr val="ff621d"/>
                </a:solidFill>
                <a:uFillTx/>
                <a:latin typeface="Book Antiqua"/>
                <a:hlinkClick r:id="rId2"/>
              </a:rPr>
              <a:t>https://www.youtube.com/watch?v=_</a:t>
            </a:r>
            <a:r>
              <a:rPr b="0" lang="en-US" sz="2400" spc="-1" strike="noStrike" u="sng">
                <a:solidFill>
                  <a:srgbClr val="ff621d"/>
                </a:solidFill>
                <a:uFillTx/>
                <a:latin typeface="Book Antiqua"/>
                <a:hlinkClick r:id="rId3"/>
              </a:rPr>
              <a:t>tsfJvOus7o</a:t>
            </a:r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0" i="1" lang="en-US" sz="2400" spc="-1" strike="noStrike" u="sng">
                <a:solidFill>
                  <a:srgbClr val="ffffff"/>
                </a:solidFill>
                <a:uFillTx/>
                <a:latin typeface="Book Antiqua"/>
              </a:rPr>
              <a:t>Modules to review:</a:t>
            </a:r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Book Antiqua"/>
              </a:rPr>
              <a:t>Sexual Harassment Policy and Prevention, </a:t>
            </a:r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Book Antiqua"/>
              </a:rPr>
              <a:t>Title IX and Sexual Misconduct, </a:t>
            </a:r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ffffff"/>
                </a:solidFill>
                <a:latin typeface="Book Antiqua"/>
              </a:rPr>
              <a:t>Campus SaVE Active for Employees – Sexual Violence Awareness. </a:t>
            </a:r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r>
              <a:rPr b="0" lang="en-US" sz="2400" spc="-1" strike="noStrike">
                <a:solidFill>
                  <a:srgbClr val="ffffff"/>
                </a:solidFill>
                <a:latin typeface="Book Antiqua"/>
              </a:rPr>
              <a:t>Login info: Lane employees who have not previously used SafeColleges may establish a login for  SafeColleges  by using their L# and setting up a password. </a:t>
            </a:r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extShape 1"/>
          <p:cNvSpPr txBox="1"/>
          <p:nvPr/>
        </p:nvSpPr>
        <p:spPr>
          <a:xfrm>
            <a:off x="765000" y="79560"/>
            <a:ext cx="7611840" cy="1417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800" spc="-1" strike="noStrike">
                <a:solidFill>
                  <a:srgbClr val="424910"/>
                </a:solidFill>
                <a:latin typeface="Book Antiqua"/>
              </a:rPr>
              <a:t>Confidential Resources</a:t>
            </a:r>
            <a:endParaRPr b="0" lang="en-US" sz="4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94" name="TextShape 2"/>
          <p:cNvSpPr txBox="1"/>
          <p:nvPr/>
        </p:nvSpPr>
        <p:spPr>
          <a:xfrm>
            <a:off x="765000" y="2136600"/>
            <a:ext cx="7611840" cy="34549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9200" indent="-342720">
              <a:lnSpc>
                <a:spcPct val="120000"/>
              </a:lnSpc>
              <a:spcBef>
                <a:spcPts val="2001"/>
              </a:spcBef>
              <a:buClr>
                <a:srgbClr val="ffad96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ad96"/>
                </a:solidFill>
                <a:latin typeface="Book Antiqua"/>
              </a:rPr>
              <a:t>Counseling Center</a:t>
            </a:r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  <a:p>
            <a:pPr lvl="1" marL="692280" indent="-336240">
              <a:lnSpc>
                <a:spcPct val="120000"/>
              </a:lnSpc>
              <a:spcBef>
                <a:spcPts val="601"/>
              </a:spcBef>
              <a:buClr>
                <a:srgbClr val="ffad9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ad96"/>
                </a:solidFill>
                <a:latin typeface="Book Antiqua"/>
              </a:rPr>
              <a:t>Building 1, Room 103</a:t>
            </a:r>
            <a:endParaRPr b="0" lang="en-US" sz="2200" spc="-1" strike="noStrike">
              <a:solidFill>
                <a:srgbClr val="ffffff"/>
              </a:solidFill>
              <a:latin typeface="Book Antiqua"/>
            </a:endParaRPr>
          </a:p>
          <a:p>
            <a:pPr lvl="1" marL="692280" indent="-336240">
              <a:lnSpc>
                <a:spcPct val="120000"/>
              </a:lnSpc>
              <a:spcBef>
                <a:spcPts val="601"/>
              </a:spcBef>
              <a:buClr>
                <a:srgbClr val="ffad9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ad96"/>
                </a:solidFill>
                <a:latin typeface="Book Antiqua"/>
              </a:rPr>
              <a:t>541-463-3600</a:t>
            </a:r>
            <a:endParaRPr b="0" lang="en-US" sz="2200" spc="-1" strike="noStrike">
              <a:solidFill>
                <a:srgbClr val="ffffff"/>
              </a:solidFill>
              <a:latin typeface="Book Antiqua"/>
            </a:endParaRPr>
          </a:p>
          <a:p>
            <a:pPr marL="349200" indent="-342720">
              <a:lnSpc>
                <a:spcPct val="120000"/>
              </a:lnSpc>
              <a:spcBef>
                <a:spcPts val="2001"/>
              </a:spcBef>
              <a:buClr>
                <a:srgbClr val="ffad96"/>
              </a:buClr>
              <a:buFont typeface="Wingdings 2" charset="2"/>
              <a:buChar char=""/>
            </a:pPr>
            <a:r>
              <a:rPr b="0" lang="en-US" sz="2400" spc="-1" strike="noStrike">
                <a:solidFill>
                  <a:srgbClr val="ffad96"/>
                </a:solidFill>
                <a:latin typeface="Book Antiqua"/>
              </a:rPr>
              <a:t>Health Clinic</a:t>
            </a:r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  <a:p>
            <a:pPr lvl="1" marL="692280" indent="-336240">
              <a:lnSpc>
                <a:spcPct val="120000"/>
              </a:lnSpc>
              <a:spcBef>
                <a:spcPts val="601"/>
              </a:spcBef>
              <a:buClr>
                <a:srgbClr val="ffad9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ad96"/>
                </a:solidFill>
                <a:latin typeface="Book Antiqua"/>
              </a:rPr>
              <a:t>Building 18, Room 101</a:t>
            </a:r>
            <a:endParaRPr b="0" lang="en-US" sz="2200" spc="-1" strike="noStrike">
              <a:solidFill>
                <a:srgbClr val="ffffff"/>
              </a:solidFill>
              <a:latin typeface="Book Antiqua"/>
            </a:endParaRPr>
          </a:p>
          <a:p>
            <a:pPr lvl="1" marL="692280" indent="-336240">
              <a:lnSpc>
                <a:spcPct val="120000"/>
              </a:lnSpc>
              <a:spcBef>
                <a:spcPts val="601"/>
              </a:spcBef>
              <a:buClr>
                <a:srgbClr val="ffad96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ad96"/>
                </a:solidFill>
                <a:latin typeface="Book Antiqua"/>
              </a:rPr>
              <a:t>541-463-5665</a:t>
            </a:r>
            <a:endParaRPr b="0" lang="en-US" sz="22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Shape 1"/>
          <p:cNvSpPr txBox="1"/>
          <p:nvPr/>
        </p:nvSpPr>
        <p:spPr>
          <a:xfrm>
            <a:off x="765000" y="79560"/>
            <a:ext cx="7611840" cy="1417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800" spc="-1" strike="noStrike">
                <a:solidFill>
                  <a:srgbClr val="424910"/>
                </a:solidFill>
                <a:latin typeface="Book Antiqua"/>
              </a:rPr>
              <a:t>Title IX Contacts at Lane</a:t>
            </a:r>
            <a:endParaRPr b="0" lang="en-US" sz="4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96" name="TextShape 2"/>
          <p:cNvSpPr txBox="1"/>
          <p:nvPr/>
        </p:nvSpPr>
        <p:spPr>
          <a:xfrm>
            <a:off x="765000" y="2070720"/>
            <a:ext cx="7611840" cy="41817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1" lang="en-US" sz="2400" spc="-1" strike="noStrike">
                <a:solidFill>
                  <a:srgbClr val="ffffff"/>
                </a:solidFill>
                <a:latin typeface="Book Antiqua"/>
              </a:rPr>
              <a:t>Title IX Coordinator:</a:t>
            </a:r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Book Antiqua"/>
              </a:rPr>
              <a:t>Terrie Minner</a:t>
            </a:r>
            <a:br/>
            <a:r>
              <a:rPr b="0" lang="en-US" sz="2200" spc="-1" strike="noStrike">
                <a:solidFill>
                  <a:srgbClr val="ffb762"/>
                </a:solidFill>
                <a:latin typeface="Book Antiqua"/>
              </a:rPr>
              <a:t>(541) 463-3010</a:t>
            </a:r>
            <a:br/>
            <a:r>
              <a:rPr b="0" lang="en-US" sz="2200" spc="-1" strike="noStrike">
                <a:solidFill>
                  <a:srgbClr val="ffb762"/>
                </a:solidFill>
                <a:latin typeface="Book Antiqua"/>
              </a:rPr>
              <a:t>minnert@lanecc.edu</a:t>
            </a:r>
            <a:endParaRPr b="0" lang="en-US" sz="2200" spc="-1" strike="noStrike">
              <a:solidFill>
                <a:srgbClr val="ffffff"/>
              </a:solidFill>
              <a:latin typeface="Book Antiqua"/>
            </a:endParaRPr>
          </a:p>
          <a:p>
            <a:pPr marL="343080" indent="-342720">
              <a:lnSpc>
                <a:spcPct val="100000"/>
              </a:lnSpc>
              <a:spcBef>
                <a:spcPts val="20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1" lang="en-US" sz="2400" spc="-1" strike="noStrike">
                <a:solidFill>
                  <a:srgbClr val="ffffff"/>
                </a:solidFill>
                <a:latin typeface="Book Antiqua"/>
              </a:rPr>
              <a:t>Deputy Title IX Coordinators:</a:t>
            </a:r>
            <a:r>
              <a:rPr b="0" lang="en-US" sz="2400" spc="-1" strike="noStrike">
                <a:solidFill>
                  <a:srgbClr val="ffffff"/>
                </a:solidFill>
                <a:latin typeface="Book Antiqua"/>
              </a:rPr>
              <a:t> </a:t>
            </a:r>
            <a:endParaRPr b="0" lang="en-US" sz="2400" spc="-1" strike="noStrike">
              <a:solidFill>
                <a:srgbClr val="ffffff"/>
              </a:solidFill>
              <a:latin typeface="Book Antiqua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Book Antiqua"/>
              </a:rPr>
              <a:t>Dennis Carr</a:t>
            </a:r>
            <a:br/>
            <a:r>
              <a:rPr b="0" lang="en-US" sz="2200" spc="-1" strike="noStrike">
                <a:solidFill>
                  <a:srgbClr val="ffb762"/>
                </a:solidFill>
                <a:latin typeface="Book Antiqua"/>
              </a:rPr>
              <a:t>(541) 463-5585</a:t>
            </a:r>
            <a:br/>
            <a:r>
              <a:rPr b="0" lang="en-US" sz="2200" spc="-1" strike="noStrike">
                <a:solidFill>
                  <a:srgbClr val="ffb762"/>
                </a:solidFill>
                <a:latin typeface="Book Antiqua"/>
              </a:rPr>
              <a:t>carrd@lanecc.edu</a:t>
            </a:r>
            <a:endParaRPr b="0" lang="en-US" sz="2200" spc="-1" strike="noStrike">
              <a:solidFill>
                <a:srgbClr val="ffffff"/>
              </a:solidFill>
              <a:latin typeface="Book Antiqua"/>
            </a:endParaRPr>
          </a:p>
          <a:p>
            <a:pPr lvl="1" marL="685800" indent="-336240">
              <a:lnSpc>
                <a:spcPct val="100000"/>
              </a:lnSpc>
              <a:spcBef>
                <a:spcPts val="601"/>
              </a:spcBef>
              <a:buClr>
                <a:srgbClr val="ffffff"/>
              </a:buClr>
              <a:buFont typeface="Wingdings 2" charset="2"/>
              <a:buChar char=""/>
            </a:pPr>
            <a:r>
              <a:rPr b="0" lang="en-US" sz="2200" spc="-1" strike="noStrike">
                <a:solidFill>
                  <a:srgbClr val="ffffff"/>
                </a:solidFill>
                <a:latin typeface="Book Antiqua"/>
              </a:rPr>
              <a:t>Carl Yeh</a:t>
            </a:r>
            <a:br/>
            <a:r>
              <a:rPr b="0" lang="en-US" sz="2200" spc="-1" strike="noStrike">
                <a:solidFill>
                  <a:srgbClr val="ffb762"/>
                </a:solidFill>
                <a:latin typeface="Book Antiqua"/>
              </a:rPr>
              <a:t>(541) 463-5787</a:t>
            </a:r>
            <a:br/>
            <a:r>
              <a:rPr b="0" lang="en-US" sz="2200" spc="-1" strike="noStrike">
                <a:solidFill>
                  <a:srgbClr val="ffb762"/>
                </a:solidFill>
                <a:latin typeface="Book Antiqua"/>
              </a:rPr>
              <a:t>YehC@lanecc.edu</a:t>
            </a:r>
            <a:endParaRPr b="0" lang="en-US" sz="2200" spc="-1" strike="noStrike">
              <a:solidFill>
                <a:srgbClr val="ffffff"/>
              </a:solidFill>
              <a:latin typeface="Book Antiqua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b="0" lang="en-US" sz="2200" spc="-1" strike="noStrike">
              <a:solidFill>
                <a:srgbClr val="ffffff"/>
              </a:solidFill>
              <a:latin typeface="Book Antiqu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Shape 1"/>
          <p:cNvSpPr txBox="1"/>
          <p:nvPr/>
        </p:nvSpPr>
        <p:spPr>
          <a:xfrm>
            <a:off x="765000" y="79560"/>
            <a:ext cx="7611840" cy="1417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800" spc="-1" strike="noStrike">
                <a:solidFill>
                  <a:srgbClr val="424910"/>
                </a:solidFill>
                <a:latin typeface="Book Antiqua"/>
              </a:rPr>
              <a:t>Questions for me?</a:t>
            </a:r>
            <a:endParaRPr b="0" lang="en-US" sz="4800" spc="-1" strike="noStrike">
              <a:solidFill>
                <a:srgbClr val="000000"/>
              </a:solidFill>
              <a:latin typeface="Book Antiqua"/>
            </a:endParaRPr>
          </a:p>
        </p:txBody>
      </p:sp>
      <p:pic>
        <p:nvPicPr>
          <p:cNvPr id="298" name="Content Placeholder 3" descr=""/>
          <p:cNvPicPr/>
          <p:nvPr/>
        </p:nvPicPr>
        <p:blipFill>
          <a:blip r:embed="rId1"/>
          <a:stretch/>
        </p:blipFill>
        <p:spPr>
          <a:xfrm>
            <a:off x="1649880" y="2070000"/>
            <a:ext cx="5842440" cy="4182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765000" y="79560"/>
            <a:ext cx="7611840" cy="1417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424910"/>
                </a:solidFill>
                <a:latin typeface="Book Antiqua"/>
              </a:rPr>
              <a:t>OVERVIEW : WHAT IS TITLE IX of The Educational Amendments of 1972</a:t>
            </a:r>
            <a:endParaRPr b="0" lang="en-US" sz="32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22" name="CustomShape 2"/>
          <p:cNvSpPr/>
          <p:nvPr/>
        </p:nvSpPr>
        <p:spPr>
          <a:xfrm>
            <a:off x="462960" y="1032840"/>
            <a:ext cx="4650840" cy="502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Book Antiqua"/>
              </a:rPr>
              <a:t>Enforced by Federal Government, and because we receive federal funding, we are required to enforce the regulations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Book Antiqua"/>
              </a:rPr>
              <a:t>“</a:t>
            </a:r>
            <a:r>
              <a:rPr b="0" lang="en-US" sz="1800" spc="-1" strike="noStrike">
                <a:solidFill>
                  <a:srgbClr val="ffffff"/>
                </a:solidFill>
                <a:latin typeface="Book Antiqua"/>
              </a:rPr>
              <a:t>Protects people from discrimination based on gender in any federally-funded, educational-related program and/or activity and</a:t>
            </a:r>
            <a:endParaRPr b="0" lang="en-US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ffffff"/>
                </a:solidFill>
                <a:latin typeface="Book Antiqua"/>
              </a:rPr>
              <a:t>Requires educational institutions to provide </a:t>
            </a:r>
            <a:r>
              <a:rPr b="0" lang="en-US" sz="1800" spc="-1" strike="noStrike" u="sng">
                <a:solidFill>
                  <a:srgbClr val="ffffff"/>
                </a:solidFill>
                <a:uFillTx/>
                <a:latin typeface="Book Antiqua"/>
              </a:rPr>
              <a:t>students AND employees </a:t>
            </a:r>
            <a:r>
              <a:rPr b="0" lang="en-US" sz="1800" spc="-1" strike="noStrike">
                <a:solidFill>
                  <a:srgbClr val="ffffff"/>
                </a:solidFill>
                <a:latin typeface="Book Antiqua"/>
              </a:rPr>
              <a:t>with an environment safe from sexual misconduct, such as sexual harassment and sexual violence.”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pic>
        <p:nvPicPr>
          <p:cNvPr id="223" name="Picture 6" descr=""/>
          <p:cNvPicPr/>
          <p:nvPr/>
        </p:nvPicPr>
        <p:blipFill>
          <a:blip r:embed="rId1"/>
          <a:srcRect l="0" t="4929" r="0" b="7204"/>
          <a:stretch/>
        </p:blipFill>
        <p:spPr>
          <a:xfrm>
            <a:off x="5565600" y="2377440"/>
            <a:ext cx="2811240" cy="3733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765000" y="79560"/>
            <a:ext cx="7611840" cy="1417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800" spc="-1" strike="noStrike">
                <a:solidFill>
                  <a:srgbClr val="424910"/>
                </a:solidFill>
                <a:latin typeface="Book Antiqua"/>
              </a:rPr>
              <a:t>Sexual Respect at Lane</a:t>
            </a:r>
            <a:endParaRPr b="0" lang="en-US" sz="4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25" name="TextShape 2"/>
          <p:cNvSpPr txBox="1"/>
          <p:nvPr/>
        </p:nvSpPr>
        <p:spPr>
          <a:xfrm>
            <a:off x="765000" y="2070720"/>
            <a:ext cx="4233960" cy="40446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100000"/>
              </a:lnSpc>
              <a:spcBef>
                <a:spcPts val="2001"/>
              </a:spcBef>
            </a:pPr>
            <a:r>
              <a:rPr b="0" lang="en-US" sz="3000" spc="-1" strike="noStrike">
                <a:solidFill>
                  <a:srgbClr val="ffffff"/>
                </a:solidFill>
                <a:latin typeface="Book Antiqua"/>
              </a:rPr>
              <a:t>Lane Community College does not tolerate sex or gender discrimination.  This includes sexual misconduct such as sexual harassment and sexual assault, stalking, and intimate partner dviolence.</a:t>
            </a:r>
            <a:endParaRPr b="0" lang="en-US" sz="3000" spc="-1" strike="noStrike">
              <a:solidFill>
                <a:srgbClr val="ffffff"/>
              </a:solidFill>
              <a:latin typeface="Book Antiqua"/>
            </a:endParaRPr>
          </a:p>
        </p:txBody>
      </p:sp>
      <p:pic>
        <p:nvPicPr>
          <p:cNvPr id="226" name="Picture 2" descr=""/>
          <p:cNvPicPr/>
          <p:nvPr/>
        </p:nvPicPr>
        <p:blipFill>
          <a:blip r:embed="rId1"/>
          <a:stretch/>
        </p:blipFill>
        <p:spPr>
          <a:xfrm>
            <a:off x="5522040" y="2070720"/>
            <a:ext cx="3272400" cy="4097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765000" y="79560"/>
            <a:ext cx="7611840" cy="1417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800" spc="-1" strike="noStrike">
                <a:solidFill>
                  <a:srgbClr val="424910"/>
                </a:solidFill>
                <a:latin typeface="Book Antiqua"/>
              </a:rPr>
              <a:t>Know your IX: Video</a:t>
            </a:r>
            <a:endParaRPr b="0" lang="en-US" sz="4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28" name="CustomShape 2"/>
          <p:cNvSpPr/>
          <p:nvPr/>
        </p:nvSpPr>
        <p:spPr>
          <a:xfrm>
            <a:off x="2593800" y="2760840"/>
            <a:ext cx="484416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ff621d"/>
                </a:solidFill>
                <a:uFillTx/>
                <a:latin typeface="Book Antiqua"/>
                <a:hlinkClick r:id="rId1"/>
              </a:rPr>
              <a:t>Know your IX: Video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ff621d"/>
                </a:solidFill>
                <a:uFillTx/>
                <a:latin typeface="Book Antiqua"/>
                <a:hlinkClick r:id="rId2"/>
              </a:rPr>
              <a:t>https://www.youtube.com/watch?v=lFAs9fegJsI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Shape 1"/>
          <p:cNvSpPr txBox="1"/>
          <p:nvPr/>
        </p:nvSpPr>
        <p:spPr>
          <a:xfrm>
            <a:off x="765000" y="79560"/>
            <a:ext cx="7611840" cy="1417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800" spc="-1" strike="noStrike">
                <a:solidFill>
                  <a:srgbClr val="424910"/>
                </a:solidFill>
                <a:latin typeface="Book Antiqua"/>
              </a:rPr>
              <a:t>Know your IX</a:t>
            </a:r>
            <a:endParaRPr b="0" lang="en-US" sz="4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857880" y="1752120"/>
            <a:ext cx="7224480" cy="274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ffffff"/>
                </a:solidFill>
                <a:latin typeface="Book Antiqua"/>
              </a:rPr>
              <a:t>Stop the sexual misconduct and discrimination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ffffff"/>
                </a:solidFill>
                <a:latin typeface="Book Antiqua"/>
              </a:rPr>
              <a:t>Provide training to all members of the community including students and staff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ffffff"/>
                </a:solidFill>
                <a:latin typeface="Book Antiqua"/>
              </a:rPr>
              <a:t>Enforce measures that protect students and employees from sexual misconduct and discrimination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765000" y="79560"/>
            <a:ext cx="7611840" cy="1417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800" spc="-1" strike="noStrike">
                <a:solidFill>
                  <a:srgbClr val="424910"/>
                </a:solidFill>
                <a:latin typeface="Book Antiqua"/>
              </a:rPr>
              <a:t>Know your IX</a:t>
            </a:r>
            <a:endParaRPr b="0" lang="en-US" sz="4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32" name="CustomShape 2"/>
          <p:cNvSpPr/>
          <p:nvPr/>
        </p:nvSpPr>
        <p:spPr>
          <a:xfrm>
            <a:off x="857880" y="1690560"/>
            <a:ext cx="7224480" cy="319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ffffff"/>
                </a:solidFill>
                <a:latin typeface="Book Antiqua"/>
              </a:rPr>
              <a:t>Investigate reported cases both on and off campus of sexual misconduct and discrimination promptly, fairly, and impartially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ffffff"/>
                </a:solidFill>
                <a:latin typeface="Book Antiqua"/>
              </a:rPr>
              <a:t>Prevent its recurrence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ffffff"/>
                </a:solidFill>
                <a:latin typeface="Book Antiqua"/>
              </a:rPr>
              <a:t>Provide resources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2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ffffff"/>
                </a:solidFill>
                <a:latin typeface="Book Antiqua"/>
              </a:rPr>
              <a:t>Remedy the negative effects experienced by the victim and the community</a:t>
            </a:r>
            <a:endParaRPr b="0" lang="en-US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Shape 1"/>
          <p:cNvSpPr txBox="1"/>
          <p:nvPr/>
        </p:nvSpPr>
        <p:spPr>
          <a:xfrm>
            <a:off x="765000" y="79560"/>
            <a:ext cx="7611840" cy="14173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4800" spc="-1" strike="noStrike">
                <a:solidFill>
                  <a:srgbClr val="424910"/>
                </a:solidFill>
                <a:latin typeface="Book Antiqua"/>
              </a:rPr>
              <a:t>Question:</a:t>
            </a:r>
            <a:endParaRPr b="0" lang="en-US" sz="4800" spc="-1" strike="noStrike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234" name="CustomShape 2"/>
          <p:cNvSpPr/>
          <p:nvPr/>
        </p:nvSpPr>
        <p:spPr>
          <a:xfrm>
            <a:off x="958680" y="3097440"/>
            <a:ext cx="7224480" cy="228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Book Antiqua"/>
              </a:rPr>
              <a:t>Who is responsible for reporting a Title IX concern? </a:t>
            </a:r>
            <a:endParaRPr b="0" lang="en-US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latin typeface="Book Antiqua"/>
              </a:rPr>
              <a:t>Are you?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11026</TotalTime>
  <Application>LibreOffice/6.3.2.2$Windows_X86_64 LibreOffice_project/98b30e735bda24bc04ab42594c85f7fd8be07b9c</Application>
  <Words>1206</Words>
  <Paragraphs>204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2015-12-29T20:38:54Z</dcterms:created>
  <dc:creator>counseling</dc:creator>
  <dc:description/>
  <dc:language>en-US</dc:language>
  <cp:lastModifiedBy/>
  <dcterms:modified xsi:type="dcterms:W3CDTF">2019-11-19T15:00:31Z</dcterms:modified>
  <cp:revision>105</cp:revision>
  <dc:subject/>
  <dc:title>Sexual Assault Counselors are Confidential/Privilege Employees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3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33</vt:i4>
  </property>
</Properties>
</file>