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3" r:id="rId6"/>
    <p:sldId id="261" r:id="rId7"/>
    <p:sldId id="262" r:id="rId8"/>
    <p:sldId id="264" r:id="rId9"/>
    <p:sldId id="266" r:id="rId10"/>
    <p:sldId id="267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A8C599-A2A1-40AA-826B-81233E4A7BF9}" type="doc">
      <dgm:prSet loTypeId="urn:microsoft.com/office/officeart/2005/8/layout/default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5452B89-4A60-40E2-9F2F-9939CE42AE69}">
      <dgm:prSet phldrT="[Text]"/>
      <dgm:spPr/>
      <dgm:t>
        <a:bodyPr/>
        <a:lstStyle/>
        <a:p>
          <a:r>
            <a:rPr lang="en-US" dirty="0" smtClean="0"/>
            <a:t>Vision, Mission, Values</a:t>
          </a:r>
          <a:endParaRPr lang="en-US" dirty="0"/>
        </a:p>
      </dgm:t>
    </dgm:pt>
    <dgm:pt modelId="{C493E72C-91E4-4BCF-A31A-13723F8527C0}" type="parTrans" cxnId="{1A44F2DC-D75A-4745-B808-E5FD174B37F3}">
      <dgm:prSet/>
      <dgm:spPr/>
      <dgm:t>
        <a:bodyPr/>
        <a:lstStyle/>
        <a:p>
          <a:endParaRPr lang="en-US"/>
        </a:p>
      </dgm:t>
    </dgm:pt>
    <dgm:pt modelId="{E2FA1CA2-6A24-45F4-89D6-D7DD82F208E1}" type="sibTrans" cxnId="{1A44F2DC-D75A-4745-B808-E5FD174B37F3}">
      <dgm:prSet/>
      <dgm:spPr/>
      <dgm:t>
        <a:bodyPr/>
        <a:lstStyle/>
        <a:p>
          <a:endParaRPr lang="en-US"/>
        </a:p>
      </dgm:t>
    </dgm:pt>
    <dgm:pt modelId="{28FA0F48-8093-481F-BF44-7FEC1A4BBCDA}">
      <dgm:prSet phldrT="[Text]"/>
      <dgm:spPr/>
      <dgm:t>
        <a:bodyPr/>
        <a:lstStyle/>
        <a:p>
          <a:r>
            <a:rPr lang="en-US" dirty="0" smtClean="0"/>
            <a:t>Core Themes</a:t>
          </a:r>
        </a:p>
      </dgm:t>
    </dgm:pt>
    <dgm:pt modelId="{0AABF173-EFE3-4160-BEC0-BD53707311A5}" type="parTrans" cxnId="{35185723-648F-4974-BA24-C5965ADD5102}">
      <dgm:prSet/>
      <dgm:spPr/>
      <dgm:t>
        <a:bodyPr/>
        <a:lstStyle/>
        <a:p>
          <a:endParaRPr lang="en-US"/>
        </a:p>
      </dgm:t>
    </dgm:pt>
    <dgm:pt modelId="{16DC0B15-A3D3-4CE2-8C33-6B1AA127F128}" type="sibTrans" cxnId="{35185723-648F-4974-BA24-C5965ADD5102}">
      <dgm:prSet/>
      <dgm:spPr/>
      <dgm:t>
        <a:bodyPr/>
        <a:lstStyle/>
        <a:p>
          <a:endParaRPr lang="en-US"/>
        </a:p>
      </dgm:t>
    </dgm:pt>
    <dgm:pt modelId="{10BB0396-454D-4730-A46D-15087B635778}">
      <dgm:prSet phldrT="[Text]"/>
      <dgm:spPr/>
      <dgm:t>
        <a:bodyPr/>
        <a:lstStyle/>
        <a:p>
          <a:r>
            <a:rPr lang="en-US" dirty="0" smtClean="0"/>
            <a:t>Institutional Effectiveness Committee (IEC)</a:t>
          </a:r>
          <a:endParaRPr lang="en-US" dirty="0"/>
        </a:p>
      </dgm:t>
    </dgm:pt>
    <dgm:pt modelId="{14206255-5177-45B5-97DA-39A7982F6F6F}" type="parTrans" cxnId="{0DE0F281-9F51-4F02-9E7D-ABA5894AEA50}">
      <dgm:prSet/>
      <dgm:spPr/>
      <dgm:t>
        <a:bodyPr/>
        <a:lstStyle/>
        <a:p>
          <a:endParaRPr lang="en-US"/>
        </a:p>
      </dgm:t>
    </dgm:pt>
    <dgm:pt modelId="{DD5273C3-7CE4-477B-B310-C865F5A988BA}" type="sibTrans" cxnId="{0DE0F281-9F51-4F02-9E7D-ABA5894AEA50}">
      <dgm:prSet/>
      <dgm:spPr/>
      <dgm:t>
        <a:bodyPr/>
        <a:lstStyle/>
        <a:p>
          <a:endParaRPr lang="en-US"/>
        </a:p>
      </dgm:t>
    </dgm:pt>
    <dgm:pt modelId="{64D755B2-25D8-4322-A96A-9F3800C5EAC3}">
      <dgm:prSet phldrT="[Text]"/>
      <dgm:spPr/>
      <dgm:t>
        <a:bodyPr/>
        <a:lstStyle/>
        <a:p>
          <a:r>
            <a:rPr lang="en-US" dirty="0" smtClean="0"/>
            <a:t>Planning and Assessment Structures and Systems</a:t>
          </a:r>
          <a:endParaRPr lang="en-US" dirty="0"/>
        </a:p>
      </dgm:t>
    </dgm:pt>
    <dgm:pt modelId="{D45E160D-6D02-4282-86C2-622824BA087B}" type="parTrans" cxnId="{DC32B3B0-54DC-4F7D-BB27-EB27DF2E8797}">
      <dgm:prSet/>
      <dgm:spPr/>
      <dgm:t>
        <a:bodyPr/>
        <a:lstStyle/>
        <a:p>
          <a:endParaRPr lang="en-US"/>
        </a:p>
      </dgm:t>
    </dgm:pt>
    <dgm:pt modelId="{E40B6CCB-C098-4A36-AF48-C7188DBA551F}" type="sibTrans" cxnId="{DC32B3B0-54DC-4F7D-BB27-EB27DF2E8797}">
      <dgm:prSet/>
      <dgm:spPr/>
      <dgm:t>
        <a:bodyPr/>
        <a:lstStyle/>
        <a:p>
          <a:endParaRPr lang="en-US"/>
        </a:p>
      </dgm:t>
    </dgm:pt>
    <dgm:pt modelId="{C129B174-02DF-4C19-8CFD-9A29797C7E2E}">
      <dgm:prSet phldrT="[Text]"/>
      <dgm:spPr/>
      <dgm:t>
        <a:bodyPr/>
        <a:lstStyle/>
        <a:p>
          <a:r>
            <a:rPr lang="en-US" dirty="0" smtClean="0"/>
            <a:t>Evaluation, Analysis and Communication of Outcomes</a:t>
          </a:r>
          <a:endParaRPr lang="en-US" dirty="0"/>
        </a:p>
      </dgm:t>
    </dgm:pt>
    <dgm:pt modelId="{C63245B9-CBC8-40AA-9436-7CABF299E7FA}" type="parTrans" cxnId="{949FB0AE-5A24-45DB-B7A7-E441FA840B0E}">
      <dgm:prSet/>
      <dgm:spPr/>
      <dgm:t>
        <a:bodyPr/>
        <a:lstStyle/>
        <a:p>
          <a:endParaRPr lang="en-US"/>
        </a:p>
      </dgm:t>
    </dgm:pt>
    <dgm:pt modelId="{C6118B0A-B6A9-45B4-BAB3-EE0163EBEB8A}" type="sibTrans" cxnId="{949FB0AE-5A24-45DB-B7A7-E441FA840B0E}">
      <dgm:prSet/>
      <dgm:spPr/>
      <dgm:t>
        <a:bodyPr/>
        <a:lstStyle/>
        <a:p>
          <a:endParaRPr lang="en-US"/>
        </a:p>
      </dgm:t>
    </dgm:pt>
    <dgm:pt modelId="{8229698D-7AAC-4DCA-8956-D98B063B5E5A}">
      <dgm:prSet phldrT="[Text]"/>
      <dgm:spPr/>
      <dgm:t>
        <a:bodyPr/>
        <a:lstStyle/>
        <a:p>
          <a:r>
            <a:rPr lang="en-US" dirty="0" smtClean="0"/>
            <a:t>Systematic Improvement</a:t>
          </a:r>
          <a:endParaRPr lang="en-US" dirty="0"/>
        </a:p>
      </dgm:t>
    </dgm:pt>
    <dgm:pt modelId="{8A8920A5-397D-4FD9-811F-7342815356EA}" type="parTrans" cxnId="{E8A9B8FD-7676-44A4-9C2A-664E09CD6F34}">
      <dgm:prSet/>
      <dgm:spPr/>
      <dgm:t>
        <a:bodyPr/>
        <a:lstStyle/>
        <a:p>
          <a:endParaRPr lang="en-US"/>
        </a:p>
      </dgm:t>
    </dgm:pt>
    <dgm:pt modelId="{82A971AE-BFD4-4871-8E5D-7B15FE6568DE}" type="sibTrans" cxnId="{E8A9B8FD-7676-44A4-9C2A-664E09CD6F34}">
      <dgm:prSet/>
      <dgm:spPr/>
      <dgm:t>
        <a:bodyPr/>
        <a:lstStyle/>
        <a:p>
          <a:endParaRPr lang="en-US"/>
        </a:p>
      </dgm:t>
    </dgm:pt>
    <dgm:pt modelId="{CC216137-FB44-4CFB-AE69-0F5125A9AF1C}" type="pres">
      <dgm:prSet presAssocID="{9EA8C599-A2A1-40AA-826B-81233E4A7BF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4524A9-FC98-4593-AA60-FE24F0782492}" type="pres">
      <dgm:prSet presAssocID="{95452B89-4A60-40E2-9F2F-9939CE42AE69}" presName="node" presStyleLbl="node1" presStyleIdx="0" presStyleCnt="6" custScaleX="75105" custScaleY="19778" custLinFactNeighborX="42774" custLinFactNeighborY="-974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3D6094-71C1-45CE-82F3-FAC4F4C3E32D}" type="pres">
      <dgm:prSet presAssocID="{E2FA1CA2-6A24-45F4-89D6-D7DD82F208E1}" presName="sibTrans" presStyleCnt="0"/>
      <dgm:spPr/>
    </dgm:pt>
    <dgm:pt modelId="{D87A2503-CB30-453E-9503-E1D31A06E32E}" type="pres">
      <dgm:prSet presAssocID="{28FA0F48-8093-481F-BF44-7FEC1A4BBCDA}" presName="node" presStyleLbl="node1" presStyleIdx="1" presStyleCnt="6" custScaleX="75129" custScaleY="19778" custLinFactNeighborX="-42356" custLinFactNeighborY="1092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78277-378A-4452-B0BB-F9961A19167D}" type="pres">
      <dgm:prSet presAssocID="{16DC0B15-A3D3-4CE2-8C33-6B1AA127F128}" presName="sibTrans" presStyleCnt="0"/>
      <dgm:spPr/>
    </dgm:pt>
    <dgm:pt modelId="{32CD5CEC-86DB-4893-AA81-C2897B684EB8}" type="pres">
      <dgm:prSet presAssocID="{10BB0396-454D-4730-A46D-15087B635778}" presName="node" presStyleLbl="node1" presStyleIdx="2" presStyleCnt="6" custScaleX="75129" custScaleY="19778" custLinFactNeighborX="42779" custLinFactNeighborY="-47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2337C-B2A5-4D04-94E2-612906B6ADFE}" type="pres">
      <dgm:prSet presAssocID="{DD5273C3-7CE4-477B-B310-C865F5A988BA}" presName="sibTrans" presStyleCnt="0"/>
      <dgm:spPr/>
    </dgm:pt>
    <dgm:pt modelId="{8112D1E3-05DB-4C1D-97C8-BC217669B396}" type="pres">
      <dgm:prSet presAssocID="{64D755B2-25D8-4322-A96A-9F3800C5EAC3}" presName="node" presStyleLbl="node1" presStyleIdx="3" presStyleCnt="6" custScaleX="75129" custScaleY="19778" custLinFactNeighborX="-42162" custLinFactNeighborY="1604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2E35CF-2AF6-4ABF-B9B8-BD883E2DCC3E}" type="pres">
      <dgm:prSet presAssocID="{E40B6CCB-C098-4A36-AF48-C7188DBA551F}" presName="sibTrans" presStyleCnt="0"/>
      <dgm:spPr/>
    </dgm:pt>
    <dgm:pt modelId="{DC6BE552-923F-4683-85ED-7C2473E167BC}" type="pres">
      <dgm:prSet presAssocID="{C129B174-02DF-4C19-8CFD-9A29797C7E2E}" presName="node" presStyleLbl="node1" presStyleIdx="4" presStyleCnt="6" custScaleX="75129" custScaleY="19778" custLinFactNeighborX="42918" custLinFactNeighborY="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949BE-3318-4B1B-BCE7-457290F40239}" type="pres">
      <dgm:prSet presAssocID="{C6118B0A-B6A9-45B4-BAB3-EE0163EBEB8A}" presName="sibTrans" presStyleCnt="0"/>
      <dgm:spPr/>
    </dgm:pt>
    <dgm:pt modelId="{1F83C71A-256D-4634-95AE-49A5D1E7770F}" type="pres">
      <dgm:prSet presAssocID="{8229698D-7AAC-4DCA-8956-D98B063B5E5A}" presName="node" presStyleLbl="node1" presStyleIdx="5" presStyleCnt="6" custScaleX="75129" custScaleY="19778" custLinFactNeighborX="-42156" custLinFactNeighborY="216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40B4298-E230-4E63-984F-BF56F21BD7E9}" type="presOf" srcId="{C129B174-02DF-4C19-8CFD-9A29797C7E2E}" destId="{DC6BE552-923F-4683-85ED-7C2473E167BC}" srcOrd="0" destOrd="0" presId="urn:microsoft.com/office/officeart/2005/8/layout/default"/>
    <dgm:cxn modelId="{949FB0AE-5A24-45DB-B7A7-E441FA840B0E}" srcId="{9EA8C599-A2A1-40AA-826B-81233E4A7BF9}" destId="{C129B174-02DF-4C19-8CFD-9A29797C7E2E}" srcOrd="4" destOrd="0" parTransId="{C63245B9-CBC8-40AA-9436-7CABF299E7FA}" sibTransId="{C6118B0A-B6A9-45B4-BAB3-EE0163EBEB8A}"/>
    <dgm:cxn modelId="{35185723-648F-4974-BA24-C5965ADD5102}" srcId="{9EA8C599-A2A1-40AA-826B-81233E4A7BF9}" destId="{28FA0F48-8093-481F-BF44-7FEC1A4BBCDA}" srcOrd="1" destOrd="0" parTransId="{0AABF173-EFE3-4160-BEC0-BD53707311A5}" sibTransId="{16DC0B15-A3D3-4CE2-8C33-6B1AA127F128}"/>
    <dgm:cxn modelId="{9968DD34-6D20-41C2-B4A8-8529B1906E96}" type="presOf" srcId="{8229698D-7AAC-4DCA-8956-D98B063B5E5A}" destId="{1F83C71A-256D-4634-95AE-49A5D1E7770F}" srcOrd="0" destOrd="0" presId="urn:microsoft.com/office/officeart/2005/8/layout/default"/>
    <dgm:cxn modelId="{0DE0F281-9F51-4F02-9E7D-ABA5894AEA50}" srcId="{9EA8C599-A2A1-40AA-826B-81233E4A7BF9}" destId="{10BB0396-454D-4730-A46D-15087B635778}" srcOrd="2" destOrd="0" parTransId="{14206255-5177-45B5-97DA-39A7982F6F6F}" sibTransId="{DD5273C3-7CE4-477B-B310-C865F5A988BA}"/>
    <dgm:cxn modelId="{47CD1511-F937-469A-A54D-A63036BA62AD}" type="presOf" srcId="{28FA0F48-8093-481F-BF44-7FEC1A4BBCDA}" destId="{D87A2503-CB30-453E-9503-E1D31A06E32E}" srcOrd="0" destOrd="0" presId="urn:microsoft.com/office/officeart/2005/8/layout/default"/>
    <dgm:cxn modelId="{1A44F2DC-D75A-4745-B808-E5FD174B37F3}" srcId="{9EA8C599-A2A1-40AA-826B-81233E4A7BF9}" destId="{95452B89-4A60-40E2-9F2F-9939CE42AE69}" srcOrd="0" destOrd="0" parTransId="{C493E72C-91E4-4BCF-A31A-13723F8527C0}" sibTransId="{E2FA1CA2-6A24-45F4-89D6-D7DD82F208E1}"/>
    <dgm:cxn modelId="{BFA04E47-6D45-45D6-81BA-44FC0E4ECA6F}" type="presOf" srcId="{95452B89-4A60-40E2-9F2F-9939CE42AE69}" destId="{B44524A9-FC98-4593-AA60-FE24F0782492}" srcOrd="0" destOrd="0" presId="urn:microsoft.com/office/officeart/2005/8/layout/default"/>
    <dgm:cxn modelId="{DC32B3B0-54DC-4F7D-BB27-EB27DF2E8797}" srcId="{9EA8C599-A2A1-40AA-826B-81233E4A7BF9}" destId="{64D755B2-25D8-4322-A96A-9F3800C5EAC3}" srcOrd="3" destOrd="0" parTransId="{D45E160D-6D02-4282-86C2-622824BA087B}" sibTransId="{E40B6CCB-C098-4A36-AF48-C7188DBA551F}"/>
    <dgm:cxn modelId="{A004F032-6F7F-43AB-9F8B-D66D3921FF77}" type="presOf" srcId="{9EA8C599-A2A1-40AA-826B-81233E4A7BF9}" destId="{CC216137-FB44-4CFB-AE69-0F5125A9AF1C}" srcOrd="0" destOrd="0" presId="urn:microsoft.com/office/officeart/2005/8/layout/default"/>
    <dgm:cxn modelId="{4DF7878C-FC2B-489E-BA49-6B0EB05241A3}" type="presOf" srcId="{64D755B2-25D8-4322-A96A-9F3800C5EAC3}" destId="{8112D1E3-05DB-4C1D-97C8-BC217669B396}" srcOrd="0" destOrd="0" presId="urn:microsoft.com/office/officeart/2005/8/layout/default"/>
    <dgm:cxn modelId="{FC3DE951-1834-4845-B66E-DB333888A47C}" type="presOf" srcId="{10BB0396-454D-4730-A46D-15087B635778}" destId="{32CD5CEC-86DB-4893-AA81-C2897B684EB8}" srcOrd="0" destOrd="0" presId="urn:microsoft.com/office/officeart/2005/8/layout/default"/>
    <dgm:cxn modelId="{E8A9B8FD-7676-44A4-9C2A-664E09CD6F34}" srcId="{9EA8C599-A2A1-40AA-826B-81233E4A7BF9}" destId="{8229698D-7AAC-4DCA-8956-D98B063B5E5A}" srcOrd="5" destOrd="0" parTransId="{8A8920A5-397D-4FD9-811F-7342815356EA}" sibTransId="{82A971AE-BFD4-4871-8E5D-7B15FE6568DE}"/>
    <dgm:cxn modelId="{E1E15E2B-B2FB-4939-8BDA-0416563DF13A}" type="presParOf" srcId="{CC216137-FB44-4CFB-AE69-0F5125A9AF1C}" destId="{B44524A9-FC98-4593-AA60-FE24F0782492}" srcOrd="0" destOrd="0" presId="urn:microsoft.com/office/officeart/2005/8/layout/default"/>
    <dgm:cxn modelId="{3112B261-2193-4BB0-B113-A843BD6216BD}" type="presParOf" srcId="{CC216137-FB44-4CFB-AE69-0F5125A9AF1C}" destId="{D73D6094-71C1-45CE-82F3-FAC4F4C3E32D}" srcOrd="1" destOrd="0" presId="urn:microsoft.com/office/officeart/2005/8/layout/default"/>
    <dgm:cxn modelId="{A6BC9D62-733E-4F83-83E2-1D3D70A42D56}" type="presParOf" srcId="{CC216137-FB44-4CFB-AE69-0F5125A9AF1C}" destId="{D87A2503-CB30-453E-9503-E1D31A06E32E}" srcOrd="2" destOrd="0" presId="urn:microsoft.com/office/officeart/2005/8/layout/default"/>
    <dgm:cxn modelId="{38ED8A62-1555-46FF-8413-D5064EC689D5}" type="presParOf" srcId="{CC216137-FB44-4CFB-AE69-0F5125A9AF1C}" destId="{88A78277-378A-4452-B0BB-F9961A19167D}" srcOrd="3" destOrd="0" presId="urn:microsoft.com/office/officeart/2005/8/layout/default"/>
    <dgm:cxn modelId="{B57F47C2-5051-47E3-A67D-B9DD2273B329}" type="presParOf" srcId="{CC216137-FB44-4CFB-AE69-0F5125A9AF1C}" destId="{32CD5CEC-86DB-4893-AA81-C2897B684EB8}" srcOrd="4" destOrd="0" presId="urn:microsoft.com/office/officeart/2005/8/layout/default"/>
    <dgm:cxn modelId="{38B54D41-00B0-46FA-97DB-E5D313BDF07F}" type="presParOf" srcId="{CC216137-FB44-4CFB-AE69-0F5125A9AF1C}" destId="{CC82337C-B2A5-4D04-94E2-612906B6ADFE}" srcOrd="5" destOrd="0" presId="urn:microsoft.com/office/officeart/2005/8/layout/default"/>
    <dgm:cxn modelId="{47D0E9B3-BFF2-4751-95B8-34CEB38C4E58}" type="presParOf" srcId="{CC216137-FB44-4CFB-AE69-0F5125A9AF1C}" destId="{8112D1E3-05DB-4C1D-97C8-BC217669B396}" srcOrd="6" destOrd="0" presId="urn:microsoft.com/office/officeart/2005/8/layout/default"/>
    <dgm:cxn modelId="{FB909A8E-17A2-4CC5-8CB1-93E354965EB9}" type="presParOf" srcId="{CC216137-FB44-4CFB-AE69-0F5125A9AF1C}" destId="{A32E35CF-2AF6-4ABF-B9B8-BD883E2DCC3E}" srcOrd="7" destOrd="0" presId="urn:microsoft.com/office/officeart/2005/8/layout/default"/>
    <dgm:cxn modelId="{648A6898-5B7E-451F-8065-3F2ED0D9B5D0}" type="presParOf" srcId="{CC216137-FB44-4CFB-AE69-0F5125A9AF1C}" destId="{DC6BE552-923F-4683-85ED-7C2473E167BC}" srcOrd="8" destOrd="0" presId="urn:microsoft.com/office/officeart/2005/8/layout/default"/>
    <dgm:cxn modelId="{7CF5BDE4-A033-41B2-95E8-D0EE3C9462DD}" type="presParOf" srcId="{CC216137-FB44-4CFB-AE69-0F5125A9AF1C}" destId="{999949BE-3318-4B1B-BCE7-457290F40239}" srcOrd="9" destOrd="0" presId="urn:microsoft.com/office/officeart/2005/8/layout/default"/>
    <dgm:cxn modelId="{B47169EF-54B7-4A5C-85C4-38E455DA2AE6}" type="presParOf" srcId="{CC216137-FB44-4CFB-AE69-0F5125A9AF1C}" destId="{1F83C71A-256D-4634-95AE-49A5D1E7770F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524A9-FC98-4593-AA60-FE24F0782492}">
      <dsp:nvSpPr>
        <dsp:cNvPr id="0" name=""/>
        <dsp:cNvSpPr/>
      </dsp:nvSpPr>
      <dsp:spPr>
        <a:xfrm>
          <a:off x="2611988" y="470880"/>
          <a:ext cx="4571976" cy="722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Vision, Mission, Values</a:t>
          </a:r>
          <a:endParaRPr lang="en-US" sz="2000" kern="1200" dirty="0"/>
        </a:p>
      </dsp:txBody>
      <dsp:txXfrm>
        <a:off x="2611988" y="470880"/>
        <a:ext cx="4571976" cy="722385"/>
      </dsp:txXfrm>
    </dsp:sp>
    <dsp:sp modelId="{D87A2503-CB30-453E-9503-E1D31A06E32E}">
      <dsp:nvSpPr>
        <dsp:cNvPr id="0" name=""/>
        <dsp:cNvSpPr/>
      </dsp:nvSpPr>
      <dsp:spPr>
        <a:xfrm>
          <a:off x="2610466" y="1225991"/>
          <a:ext cx="4573437" cy="722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Core Themes</a:t>
          </a:r>
        </a:p>
      </dsp:txBody>
      <dsp:txXfrm>
        <a:off x="2610466" y="1225991"/>
        <a:ext cx="4573437" cy="722385"/>
      </dsp:txXfrm>
    </dsp:sp>
    <dsp:sp modelId="{32CD5CEC-86DB-4893-AA81-C2897B684EB8}">
      <dsp:nvSpPr>
        <dsp:cNvPr id="0" name=""/>
        <dsp:cNvSpPr/>
      </dsp:nvSpPr>
      <dsp:spPr>
        <a:xfrm>
          <a:off x="2611562" y="1983318"/>
          <a:ext cx="4573437" cy="722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Institutional Effectiveness Committee (IEC)</a:t>
          </a:r>
          <a:endParaRPr lang="en-US" sz="2000" kern="1200" dirty="0"/>
        </a:p>
      </dsp:txBody>
      <dsp:txXfrm>
        <a:off x="2611562" y="1983318"/>
        <a:ext cx="4573437" cy="722385"/>
      </dsp:txXfrm>
    </dsp:sp>
    <dsp:sp modelId="{8112D1E3-05DB-4C1D-97C8-BC217669B396}">
      <dsp:nvSpPr>
        <dsp:cNvPr id="0" name=""/>
        <dsp:cNvSpPr/>
      </dsp:nvSpPr>
      <dsp:spPr>
        <a:xfrm>
          <a:off x="2623006" y="2744018"/>
          <a:ext cx="4573437" cy="722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Planning and Assessment Structures and Systems</a:t>
          </a:r>
          <a:endParaRPr lang="en-US" sz="2000" kern="1200" dirty="0"/>
        </a:p>
      </dsp:txBody>
      <dsp:txXfrm>
        <a:off x="2623006" y="2744018"/>
        <a:ext cx="4573437" cy="722385"/>
      </dsp:txXfrm>
    </dsp:sp>
    <dsp:sp modelId="{DC6BE552-923F-4683-85ED-7C2473E167BC}">
      <dsp:nvSpPr>
        <dsp:cNvPr id="0" name=""/>
        <dsp:cNvSpPr/>
      </dsp:nvSpPr>
      <dsp:spPr>
        <a:xfrm>
          <a:off x="2620023" y="3517306"/>
          <a:ext cx="4573437" cy="722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Evaluation, Analysis and Communication of Outcomes</a:t>
          </a:r>
          <a:endParaRPr lang="en-US" sz="2000" kern="1200" dirty="0"/>
        </a:p>
      </dsp:txBody>
      <dsp:txXfrm>
        <a:off x="2620023" y="3517306"/>
        <a:ext cx="4573437" cy="722385"/>
      </dsp:txXfrm>
    </dsp:sp>
    <dsp:sp modelId="{1F83C71A-256D-4634-95AE-49A5D1E7770F}">
      <dsp:nvSpPr>
        <dsp:cNvPr id="0" name=""/>
        <dsp:cNvSpPr/>
      </dsp:nvSpPr>
      <dsp:spPr>
        <a:xfrm>
          <a:off x="2623371" y="4278627"/>
          <a:ext cx="4573437" cy="72238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Systematic Improvement</a:t>
          </a:r>
          <a:endParaRPr lang="en-US" sz="2000" kern="1200" dirty="0"/>
        </a:p>
      </dsp:txBody>
      <dsp:txXfrm>
        <a:off x="2623371" y="4278627"/>
        <a:ext cx="4573437" cy="7223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1E700B27-DE4C-4B9E-BB11-B9027034A00F}" type="datetimeFigureOut">
              <a:rPr lang="en-US" dirty="0"/>
              <a:pPr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F4739-9812-4A9F-890D-2AD6BA5F6EE8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45AC5-A3F8-44AA-BA8F-596CDCC976D3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183-A821-4095-A363-9EC968635539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4D01B4-0AA5-45E6-B2E6-5FA4078AEBCF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7335C-0450-40D7-8612-B3203BED4F28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6A105-2A1C-4284-B4EA-07CF89B1A393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BE609-F3F2-45E6-BD6A-E03A8C86C1AE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4AD68-089C-4467-A8F3-EA2BBCA6B44E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51FCE-E4BB-4680-8E50-3C0E348D2609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A073D-A903-47F8-8D16-77642FB0DF1F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1FA40-626B-4CA1-85D0-7A9016E395BA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25EA-B9DC-48A7-991E-9A82573B1B21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B97F8-6CEB-469B-AFCC-889F2A2B1D5A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A9179F-009E-4FA5-B091-7EBB82A185BD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65CEB-0076-4E37-B880-BCEA9784DE0A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9E5E-3896-4118-99A7-7B85668F1C5E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E0D914D-B099-4142-A885-11F276715148}" type="datetimeFigureOut">
              <a:rPr lang="en-US" dirty="0"/>
              <a:t>10/4/2017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Institutional Effectiveness Plan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Lane Community College</a:t>
            </a:r>
          </a:p>
          <a:p>
            <a:r>
              <a:rPr lang="en-US" dirty="0" smtClean="0"/>
              <a:t>October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387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Evaluation, Assessment  &amp; Communication of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6552" y="3193703"/>
            <a:ext cx="4156878" cy="3416300"/>
          </a:xfrm>
        </p:spPr>
        <p:txBody>
          <a:bodyPr/>
          <a:lstStyle/>
          <a:p>
            <a:r>
              <a:rPr lang="en-US" dirty="0" smtClean="0"/>
              <a:t>Core Theme Teams</a:t>
            </a:r>
          </a:p>
          <a:p>
            <a:r>
              <a:rPr lang="en-US" dirty="0" smtClean="0"/>
              <a:t>College Council</a:t>
            </a:r>
          </a:p>
          <a:p>
            <a:r>
              <a:rPr lang="en-US" dirty="0" smtClean="0"/>
              <a:t>Learning Council</a:t>
            </a:r>
          </a:p>
          <a:p>
            <a:r>
              <a:rPr lang="en-US" dirty="0" smtClean="0"/>
              <a:t>Diversity Council</a:t>
            </a:r>
          </a:p>
          <a:p>
            <a:r>
              <a:rPr lang="en-US" dirty="0" smtClean="0"/>
              <a:t>Student Affairs Council</a:t>
            </a:r>
          </a:p>
          <a:p>
            <a:r>
              <a:rPr lang="en-US" dirty="0" smtClean="0"/>
              <a:t>Finance Council</a:t>
            </a:r>
          </a:p>
          <a:p>
            <a:r>
              <a:rPr lang="en-US" dirty="0" smtClean="0"/>
              <a:t>Facilities Council</a:t>
            </a:r>
          </a:p>
          <a:p>
            <a:r>
              <a:rPr lang="en-US" dirty="0" smtClean="0"/>
              <a:t>Technology Council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77071" y="3193703"/>
            <a:ext cx="5495234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School of Arts &amp; Sciences</a:t>
            </a:r>
          </a:p>
          <a:p>
            <a:r>
              <a:rPr lang="en-US" dirty="0" smtClean="0"/>
              <a:t>School of Professional &amp; Technical Careers</a:t>
            </a:r>
          </a:p>
          <a:p>
            <a:r>
              <a:rPr lang="en-US" dirty="0" smtClean="0"/>
              <a:t>Student Affairs</a:t>
            </a:r>
          </a:p>
          <a:p>
            <a:r>
              <a:rPr lang="en-US" dirty="0" smtClean="0"/>
              <a:t>College Services</a:t>
            </a:r>
          </a:p>
          <a:p>
            <a:r>
              <a:rPr lang="en-US" dirty="0" smtClean="0"/>
              <a:t>Assessment Team</a:t>
            </a:r>
          </a:p>
          <a:p>
            <a:r>
              <a:rPr lang="en-US" dirty="0" smtClean="0"/>
              <a:t>APROC</a:t>
            </a:r>
          </a:p>
          <a:p>
            <a:r>
              <a:rPr lang="en-US" dirty="0" smtClean="0"/>
              <a:t>Achieving the Dream</a:t>
            </a:r>
          </a:p>
          <a:p>
            <a:pPr marL="0" indent="0">
              <a:buFont typeface="Wingdings 3" charset="2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1491" y="2552010"/>
            <a:ext cx="6368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chemeClr val="tx2"/>
                </a:solidFill>
              </a:rPr>
              <a:t>Institutional Effectiveness Reports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371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Reporting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Section 1: Data Elements/Measures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Section 2: Progress Report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Section 3: Looking Ahead</a:t>
            </a:r>
          </a:p>
          <a:p>
            <a:pPr>
              <a:lnSpc>
                <a:spcPct val="150000"/>
              </a:lnSpc>
            </a:pPr>
            <a:r>
              <a:rPr lang="en-US" sz="2400" dirty="0" smtClean="0"/>
              <a:t>Section 4: Ideas for Improving Institutional Effectiveness Systems and Structures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06120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Evaluation, Assessment  &amp; Communication of Outcomes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154953" y="3118041"/>
            <a:ext cx="8761412" cy="34163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Review summative reports and data</a:t>
            </a:r>
          </a:p>
          <a:p>
            <a:r>
              <a:rPr lang="en-US" sz="2000" dirty="0" smtClean="0"/>
              <a:t>Evaluate and assess accomplishment of core theme objectives and strategic direction measures</a:t>
            </a:r>
          </a:p>
          <a:p>
            <a:r>
              <a:rPr lang="en-US" sz="2000" dirty="0" smtClean="0"/>
              <a:t>Evaluate adequacy of resources, capacity and effectiveness of overall system</a:t>
            </a:r>
          </a:p>
          <a:p>
            <a:r>
              <a:rPr lang="en-US" sz="2000" dirty="0" smtClean="0"/>
              <a:t>Identify </a:t>
            </a:r>
            <a:r>
              <a:rPr lang="en-US" sz="2000" dirty="0"/>
              <a:t>i</a:t>
            </a:r>
            <a:r>
              <a:rPr lang="en-US" sz="2000" dirty="0" smtClean="0"/>
              <a:t>mprovement themes and initial recommendations</a:t>
            </a:r>
          </a:p>
          <a:p>
            <a:r>
              <a:rPr lang="en-US" sz="2000" dirty="0" smtClean="0"/>
              <a:t>Campus dialogue</a:t>
            </a:r>
          </a:p>
          <a:p>
            <a:r>
              <a:rPr lang="en-US" sz="2000" dirty="0" smtClean="0"/>
              <a:t>Mission fulfillment report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63534" y="2568636"/>
            <a:ext cx="54032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IEC Role	</a:t>
            </a:r>
            <a:endParaRPr lang="en-US" sz="2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9030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Effectiveness Model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83221"/>
              </p:ext>
            </p:extLst>
          </p:nvPr>
        </p:nvGraphicFramePr>
        <p:xfrm>
          <a:off x="1332982" y="1819728"/>
          <a:ext cx="9770447" cy="503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rved Right Arrow 5"/>
          <p:cNvSpPr/>
          <p:nvPr/>
        </p:nvSpPr>
        <p:spPr>
          <a:xfrm rot="10800000">
            <a:off x="8696131" y="2453951"/>
            <a:ext cx="1017036" cy="41614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>
            <a:off x="2746310" y="2541036"/>
            <a:ext cx="1017036" cy="4161453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30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 Fulfillment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509935"/>
            <a:ext cx="9809533" cy="3984171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200" dirty="0"/>
              <a:t>Lane Community College defines mission fulfillment as the achievement of its four core themes, carried out in alignment with college core values. The fulfillment of these themes is demonstrated </a:t>
            </a:r>
            <a:r>
              <a:rPr lang="en-US" sz="2200" dirty="0" smtClean="0"/>
              <a:t>through </a:t>
            </a:r>
            <a:r>
              <a:rPr lang="en-US" sz="2200" dirty="0"/>
              <a:t>the realization of core theme objectives, which are measured through a set of indicators and attendant </a:t>
            </a:r>
            <a:r>
              <a:rPr lang="en-US" sz="2200" dirty="0" smtClean="0"/>
              <a:t>thresholds. Lane’s </a:t>
            </a:r>
            <a:r>
              <a:rPr lang="en-US" sz="2200" dirty="0"/>
              <a:t>strategic directions, planning and institutional effectiveness structure and processes support the fulfillment of college core themes.</a:t>
            </a:r>
          </a:p>
        </p:txBody>
      </p:sp>
    </p:spTree>
    <p:extLst>
      <p:ext uri="{BB962C8B-B14F-4D97-AF65-F5344CB8AC3E}">
        <p14:creationId xmlns:p14="http://schemas.microsoft.com/office/powerpoint/2010/main" val="1220619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75997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1. Responsive </a:t>
            </a:r>
            <a:r>
              <a:rPr lang="en-US" sz="2800" dirty="0" smtClean="0"/>
              <a:t>Community Engagement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2. Accessible </a:t>
            </a:r>
            <a:r>
              <a:rPr lang="en-US" sz="2800" dirty="0" smtClean="0"/>
              <a:t>and Equitable Learning Opportunities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3. Quality </a:t>
            </a:r>
            <a:r>
              <a:rPr lang="en-US" sz="2800" dirty="0" smtClean="0"/>
              <a:t>Educational Environment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en-US" sz="2800" dirty="0" smtClean="0"/>
              <a:t>4. Individual </a:t>
            </a:r>
            <a:r>
              <a:rPr lang="en-US" sz="2800" dirty="0" smtClean="0"/>
              <a:t>Student Achievement</a:t>
            </a:r>
          </a:p>
        </p:txBody>
      </p:sp>
    </p:spTree>
    <p:extLst>
      <p:ext uri="{BB962C8B-B14F-4D97-AF65-F5344CB8AC3E}">
        <p14:creationId xmlns:p14="http://schemas.microsoft.com/office/powerpoint/2010/main" val="496582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Theme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9351314" cy="3769308"/>
          </a:xfrm>
        </p:spPr>
        <p:txBody>
          <a:bodyPr>
            <a:normAutofit/>
          </a:bodyPr>
          <a:lstStyle/>
          <a:p>
            <a:r>
              <a:rPr lang="en-US" dirty="0" smtClean="0"/>
              <a:t>Comprised of key faculty, managers, and classified staff who have relevant impact, interest, and expertise in assessing and improving the college’s core them indicators and strategic direction measures</a:t>
            </a:r>
          </a:p>
          <a:p>
            <a:r>
              <a:rPr lang="en-US" dirty="0" smtClean="0"/>
              <a:t>Establish core theme indicators and minimum thresholds for success that provide meaningful, verifiable evidence to determine fulfillment of a core theme objective</a:t>
            </a:r>
          </a:p>
          <a:p>
            <a:r>
              <a:rPr lang="en-US" dirty="0" smtClean="0"/>
              <a:t>Discuss and analyze data and summative reports, review and discuss threshold and benchmark data, provide feedback and reports to IEC</a:t>
            </a:r>
          </a:p>
          <a:p>
            <a:r>
              <a:rPr lang="en-US" dirty="0" smtClean="0"/>
              <a:t>Develop and implement communication and outreach plans to engage </a:t>
            </a:r>
            <a:r>
              <a:rPr lang="en-US" dirty="0" smtClean="0"/>
              <a:t>all </a:t>
            </a:r>
            <a:r>
              <a:rPr lang="en-US" dirty="0" smtClean="0"/>
              <a:t>college stakeholders to further understanding  and foster a culture of shared ownership, authority, and accountability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592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Institutional Effectiveness Committee (IEC)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6291" y="2603500"/>
            <a:ext cx="8420076" cy="34163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sz="2400" dirty="0" smtClean="0"/>
              <a:t>The IEC supports integration and alignment of institutional planning and effectiveness efforts and uses performance data </a:t>
            </a:r>
            <a:r>
              <a:rPr lang="en-US" sz="2400" b="1" i="1" dirty="0" smtClean="0"/>
              <a:t>to determine </a:t>
            </a:r>
            <a:r>
              <a:rPr lang="en-US" sz="2400" dirty="0" smtClean="0"/>
              <a:t>the extent to which the college has achieved and/or is making progress toward the achievement of our mission, core themes, and strategic directions.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179189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IEC Responsibilities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453951"/>
            <a:ext cx="9230016" cy="4040155"/>
          </a:xfrm>
        </p:spPr>
        <p:txBody>
          <a:bodyPr>
            <a:noAutofit/>
          </a:bodyPr>
          <a:lstStyle/>
          <a:p>
            <a:r>
              <a:rPr lang="en-US" sz="2000" dirty="0" smtClean="0"/>
              <a:t>Monitor progress toward missions fulfillment</a:t>
            </a:r>
          </a:p>
          <a:p>
            <a:r>
              <a:rPr lang="en-US" sz="2000" dirty="0" smtClean="0"/>
              <a:t>Oversee the identification and development of core themes, objectives and indicators</a:t>
            </a:r>
          </a:p>
          <a:p>
            <a:r>
              <a:rPr lang="en-US" sz="2000" dirty="0" smtClean="0"/>
              <a:t>Evaluate core theme indicators to ensure they provide meaningful and verifiable data</a:t>
            </a:r>
          </a:p>
          <a:p>
            <a:r>
              <a:rPr lang="en-US" sz="2000" dirty="0" smtClean="0"/>
              <a:t>Evaluate the achievement of core theme objectives</a:t>
            </a:r>
          </a:p>
          <a:p>
            <a:r>
              <a:rPr lang="en-US" sz="2000" dirty="0" smtClean="0"/>
              <a:t>Review, analyze, and interpret results of assessment of student learning, strategic directions, program review, and governance plans</a:t>
            </a:r>
          </a:p>
          <a:p>
            <a:r>
              <a:rPr lang="en-US" sz="2000" dirty="0" smtClean="0"/>
              <a:t>Monitor the effectiveness of the overall assessment system</a:t>
            </a:r>
          </a:p>
          <a:p>
            <a:r>
              <a:rPr lang="en-US" sz="2000" dirty="0" smtClean="0"/>
              <a:t>Disseminate information to decision makers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500251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and Assessment Structures and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3" y="2519525"/>
            <a:ext cx="8761412" cy="3416300"/>
          </a:xfrm>
        </p:spPr>
        <p:txBody>
          <a:bodyPr/>
          <a:lstStyle/>
          <a:p>
            <a:r>
              <a:rPr lang="en-US" sz="2000" dirty="0" smtClean="0"/>
              <a:t>Strategic Directions</a:t>
            </a:r>
          </a:p>
          <a:p>
            <a:r>
              <a:rPr lang="en-US" sz="2000" dirty="0" smtClean="0"/>
              <a:t>Institutional Assessment Plan</a:t>
            </a:r>
          </a:p>
          <a:p>
            <a:r>
              <a:rPr lang="en-US" sz="2000" dirty="0" smtClean="0"/>
              <a:t>Learning Plan (in development)</a:t>
            </a:r>
          </a:p>
          <a:p>
            <a:r>
              <a:rPr lang="en-US" sz="2000" dirty="0" smtClean="0"/>
              <a:t>Program Review and Department Planning</a:t>
            </a:r>
          </a:p>
          <a:p>
            <a:r>
              <a:rPr lang="en-US" sz="2000" dirty="0" smtClean="0"/>
              <a:t>Other institutional plans (strategic enrollment management, diversity, technology, financial, facilities master plan, achieving the dream, …)</a:t>
            </a:r>
          </a:p>
          <a:p>
            <a:r>
              <a:rPr lang="en-US" sz="2000" dirty="0" smtClean="0"/>
              <a:t>Resource Allocation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54953" y="6057123"/>
            <a:ext cx="981784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>
                <a:solidFill>
                  <a:schemeClr val="tx2"/>
                </a:solidFill>
              </a:rPr>
              <a:t>www.lanecc.edu/planning</a:t>
            </a:r>
            <a:r>
              <a:rPr lang="en-US" dirty="0" smtClean="0">
                <a:solidFill>
                  <a:schemeClr val="tx2"/>
                </a:solidFill>
              </a:rPr>
              <a:t>	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41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Calendar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2302825"/>
            <a:ext cx="3050439" cy="576262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Fall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8"/>
          </p:nvPr>
        </p:nvSpPr>
        <p:spPr>
          <a:xfrm>
            <a:off x="1154953" y="2953977"/>
            <a:ext cx="3050437" cy="3073079"/>
          </a:xfrm>
        </p:spPr>
        <p:txBody>
          <a:bodyPr/>
          <a:lstStyle/>
          <a:p>
            <a:r>
              <a:rPr lang="en-US" dirty="0"/>
              <a:t>Data elements and core theme indicators updated &amp; published</a:t>
            </a:r>
          </a:p>
          <a:p>
            <a:r>
              <a:rPr lang="en-US" dirty="0"/>
              <a:t>Program Review kickoff</a:t>
            </a:r>
          </a:p>
          <a:p>
            <a:r>
              <a:rPr lang="en-US" dirty="0"/>
              <a:t>Funding outlook and institutional priorities</a:t>
            </a:r>
          </a:p>
          <a:p>
            <a:r>
              <a:rPr lang="en-US" dirty="0"/>
              <a:t>Program Review implementation plans</a:t>
            </a:r>
          </a:p>
          <a:p>
            <a:r>
              <a:rPr lang="en-US" dirty="0"/>
              <a:t>Summative reports to IEC</a:t>
            </a:r>
          </a:p>
          <a:p>
            <a:r>
              <a:rPr lang="en-US" dirty="0"/>
              <a:t>Department goal and budget worksheets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4572537" y="2302826"/>
            <a:ext cx="3046766" cy="651156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Winter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9"/>
          </p:nvPr>
        </p:nvSpPr>
        <p:spPr>
          <a:xfrm>
            <a:off x="4568865" y="2953977"/>
            <a:ext cx="3050438" cy="3073081"/>
          </a:xfrm>
        </p:spPr>
        <p:txBody>
          <a:bodyPr/>
          <a:lstStyle/>
          <a:p>
            <a:r>
              <a:rPr lang="en-US" dirty="0"/>
              <a:t>Categorical funding decisions</a:t>
            </a:r>
          </a:p>
          <a:p>
            <a:r>
              <a:rPr lang="en-US" dirty="0"/>
              <a:t>IEC recommendations, outreach and engagement</a:t>
            </a:r>
          </a:p>
          <a:p>
            <a:r>
              <a:rPr lang="en-US" dirty="0"/>
              <a:t>Budget development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7983434" y="2302827"/>
            <a:ext cx="3050438" cy="651154"/>
          </a:xfrm>
        </p:spPr>
        <p:txBody>
          <a:bodyPr/>
          <a:lstStyle/>
          <a:p>
            <a:r>
              <a:rPr lang="en-US" dirty="0" smtClean="0">
                <a:solidFill>
                  <a:schemeClr val="accent3"/>
                </a:solidFill>
              </a:rPr>
              <a:t>Spring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half" idx="20"/>
          </p:nvPr>
        </p:nvSpPr>
        <p:spPr>
          <a:xfrm>
            <a:off x="7983434" y="2953981"/>
            <a:ext cx="3050437" cy="3073074"/>
          </a:xfrm>
        </p:spPr>
        <p:txBody>
          <a:bodyPr/>
          <a:lstStyle/>
          <a:p>
            <a:r>
              <a:rPr lang="en-US" dirty="0" smtClean="0"/>
              <a:t>IEC </a:t>
            </a:r>
            <a:r>
              <a:rPr lang="en-US" dirty="0"/>
              <a:t>mission fulfillment report</a:t>
            </a:r>
          </a:p>
          <a:p>
            <a:r>
              <a:rPr lang="en-US" dirty="0"/>
              <a:t>Spring department planning reports submitted</a:t>
            </a:r>
          </a:p>
          <a:p>
            <a:r>
              <a:rPr lang="en-US" dirty="0"/>
              <a:t>Program Review reports </a:t>
            </a:r>
            <a:r>
              <a:rPr lang="en-US" dirty="0" smtClean="0"/>
              <a:t>submitted</a:t>
            </a:r>
          </a:p>
          <a:p>
            <a:r>
              <a:rPr lang="en-US" dirty="0"/>
              <a:t>Budget </a:t>
            </a:r>
            <a:r>
              <a:rPr lang="en-US" dirty="0" smtClean="0"/>
              <a:t>development and adoption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9183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235</TotalTime>
  <Words>601</Words>
  <Application>Microsoft Office PowerPoint</Application>
  <PresentationFormat>Widescreen</PresentationFormat>
  <Paragraphs>87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Ion Boardroom</vt:lpstr>
      <vt:lpstr>Institutional Effectiveness Plan</vt:lpstr>
      <vt:lpstr>Institutional Effectiveness Model</vt:lpstr>
      <vt:lpstr>Mission Fulfillment</vt:lpstr>
      <vt:lpstr>Core Themes</vt:lpstr>
      <vt:lpstr>Core Theme Teams</vt:lpstr>
      <vt:lpstr>Institutional Effectiveness Committee (IEC)</vt:lpstr>
      <vt:lpstr>IEC Responsibilities</vt:lpstr>
      <vt:lpstr>Planning and Assessment Structures and Systems</vt:lpstr>
      <vt:lpstr>Planning Calendar</vt:lpstr>
      <vt:lpstr>Evaluation, Assessment  &amp; Communication of Outcomes</vt:lpstr>
      <vt:lpstr>Reporting Outline</vt:lpstr>
      <vt:lpstr>Evaluation, Assessment  &amp; Communication of Outcomes</vt:lpstr>
    </vt:vector>
  </TitlesOfParts>
  <Company>Lane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Institutional Effectiveness Plan</dc:title>
  <dc:creator>SteeleJL</dc:creator>
  <cp:lastModifiedBy>SteeleJL</cp:lastModifiedBy>
  <cp:revision>14</cp:revision>
  <dcterms:created xsi:type="dcterms:W3CDTF">2017-10-03T14:28:24Z</dcterms:created>
  <dcterms:modified xsi:type="dcterms:W3CDTF">2017-10-04T13:44:55Z</dcterms:modified>
</cp:coreProperties>
</file>